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4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современной экономики
</a:t>
            </a:r>
            <a:endParaRPr lang="en-US" sz="3473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Промышленность, торговля, транспорт и связь работают только вместе.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связаны отрасли экономики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работает как сеть: производство создает товары, торговля передает их покупателю, транспорт обеспечивает движение, а связь координирует процессы и снижает издержки.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49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49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создания стоимости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цепочки создания стоимости на примере повседневного товара.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49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674475"/>
            <a:ext cx="2969400" cy="17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взаимосвязанные отрасли формируют основу хозяйства и определяют масштаб выпуска, занятость и доступность товаров.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5226900" y="761972"/>
            <a:ext cx="29694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9600" dirty="0"/>
          </a:p>
        </p:txBody>
      </p:sp>
      <p:sp>
        <p:nvSpPr>
          <p:cNvPr id="6" name="Text 3"/>
          <p:cNvSpPr txBox="1"/>
          <p:nvPr/>
        </p:nvSpPr>
        <p:spPr>
          <a:xfrm>
            <a:off x="4764675" y="2419072"/>
            <a:ext cx="3894000" cy="15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опоры современной экономики
</a:t>
            </a:r>
            <a:endParaRPr lang="en-US" sz="2600" dirty="0"/>
          </a:p>
        </p:txBody>
      </p:sp>
      <p:sp>
        <p:nvSpPr>
          <p:cNvPr id="7" name="Text 4"/>
          <p:cNvSpPr txBox="1"/>
          <p:nvPr/>
        </p:nvSpPr>
        <p:spPr>
          <a:xfrm>
            <a:off x="4764675" y="4595050"/>
            <a:ext cx="38940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темы презентации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49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изделия на производстве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Производственный процесс проходит через последовательные этапы от замысла до готового изделия.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6186" y="0"/>
            <a:ext cx="464622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700" y="360000"/>
            <a:ext cx="39360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обеспечивает современное производство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49" dirty="0"/>
          </a:p>
        </p:txBody>
      </p:sp>
      <p:sp>
        <p:nvSpPr>
          <p:cNvPr id="11" name="Text 2"/>
          <p:cNvSpPr txBox="1"/>
          <p:nvPr/>
        </p:nvSpPr>
        <p:spPr>
          <a:xfrm>
            <a:off x="356700" y="1759280"/>
            <a:ext cx="3279000" cy="4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Инженерные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Инженеры и технологи задают параметры производства, выбирают оборудование и улучшают процессы. Без их решений предприятие не может повышать качество, снижать потери и осваивать новые технологии.
</a:t>
            </a:r>
            <a:endParaRPr lang="en-US" sz="863" dirty="0"/>
          </a:p>
        </p:txBody>
      </p:sp>
      <p:sp>
        <p:nvSpPr>
          <p:cNvPr id="12" name="Text 3"/>
          <p:cNvSpPr txBox="1"/>
          <p:nvPr/>
        </p:nvSpPr>
        <p:spPr>
          <a:xfrm>
            <a:off x="356700" y="2392151"/>
            <a:ext cx="3279000" cy="4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Стабильная работа линий
</a:t>
            </a:r>
            <a:pPr algn="l" indent="0" marL="0">
              <a:lnSpc>
                <a:spcPct val="115000"/>
              </a:lnSpc>
              <a:buNone/>
            </a:pPr>
            <a:r>
              <a:rPr lang="en-US" sz="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Операторы оборудования следят за работой линий, точностью настроек и ритмом выпуска. Их задача — поддерживать стабильность процесса и быстро реагировать на отклонения, чтобы избежать брака.
</a:t>
            </a:r>
            <a:endParaRPr lang="en-US" sz="863" dirty="0"/>
          </a:p>
        </p:txBody>
      </p:sp>
      <p:sp>
        <p:nvSpPr>
          <p:cNvPr id="13" name="Text 4"/>
          <p:cNvSpPr txBox="1"/>
          <p:nvPr/>
        </p:nvSpPr>
        <p:spPr>
          <a:xfrm>
            <a:off x="356700" y="3025025"/>
            <a:ext cx="3279000" cy="4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стандартов
</a:t>
            </a:r>
            <a:pPr algn="l" indent="0" marL="0">
              <a:lnSpc>
                <a:spcPct val="115000"/>
              </a:lnSpc>
              <a:buNone/>
            </a:pPr>
            <a:r>
              <a:rPr lang="en-US" sz="1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Контролеры качества проверяют готовую продукцию на соответствие стандартам и требованиям безопасности. Такая проверка защищает потребителя и помогает предприятию нести меньше затрат на исправление ошибок.
</a:t>
            </a:r>
            <a:endParaRPr lang="en-US" sz="838" dirty="0"/>
          </a:p>
        </p:txBody>
      </p:sp>
      <p:sp>
        <p:nvSpPr>
          <p:cNvPr id="14" name="Text 5"/>
          <p:cNvSpPr txBox="1"/>
          <p:nvPr/>
        </p:nvSpPr>
        <p:spPr>
          <a:xfrm>
            <a:off x="356700" y="3657902"/>
            <a:ext cx="3279000" cy="4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Согласование поставок
</a:t>
            </a:r>
            <a:pPr algn="l" indent="0" marL="0">
              <a:lnSpc>
                <a:spcPct val="115000"/>
              </a:lnSpc>
              <a:buNone/>
            </a:pPr>
            <a:r>
              <a:rPr lang="en-US" sz="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Логисты координируют поставки сырья, перемещение деталей и вывоз готовой продукции. Их работа особенно важна там, где производство зависит от точного графика и своевременных поставок.
</a:t>
            </a:r>
            <a:endParaRPr lang="en-US" sz="863" dirty="0"/>
          </a:p>
        </p:txBody>
      </p:sp>
      <p:sp>
        <p:nvSpPr>
          <p:cNvPr id="15" name="Text 6"/>
          <p:cNvSpPr txBox="1"/>
          <p:nvPr/>
        </p:nvSpPr>
        <p:spPr>
          <a:xfrm>
            <a:off x="356700" y="4290781"/>
            <a:ext cx="3279000" cy="46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требования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1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навыки и соблюдение техники безопасности становятся обязательными для большинства работников. Дефицит квалифицированных кадров замедляет модернизацию и делает внедрение новых решений заметно труднее.
</a:t>
            </a:r>
            <a:endParaRPr lang="en-US" sz="81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49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Торговые каналы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902387"/>
            <a:ext cx="32790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Розница
</a:t>
            </a:r>
            <a:pPr algn="l" indent="0" marL="0">
              <a:lnSpc>
                <a:spcPct val="115000"/>
              </a:lnSpc>
              <a:buNone/>
            </a:pPr>
            <a:r>
              <a:rPr lang="en-US" sz="4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Розничная торговля ориентирована на повседневный спрос: покупатель быстро выбирает товар, сравнивает цены и получает сервис на месте. Этот канал особенно важен для городов и небольших покупок.
</a:t>
            </a:r>
            <a:endParaRPr lang="en-US" sz="1165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883736"/>
            <a:ext cx="32790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
</a:t>
            </a:r>
            <a:pPr algn="l" indent="0" marL="0">
              <a:lnSpc>
                <a:spcPct val="115000"/>
              </a:lnSpc>
              <a:buNone/>
            </a:pPr>
            <a:r>
              <a:rPr lang="en-US" sz="4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Оптовые поставки работают с большими партиями и обслуживают магазины, предприятия и склады. Здесь важнее не витрина, а надежность, объем, условия хранения и точность документооборота.
</a:t>
            </a:r>
            <a:endParaRPr lang="en-US" sz="1165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3865072"/>
            <a:ext cx="32790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Маркетплейсы
</a:t>
            </a:r>
            <a:pPr algn="l" indent="0" marL="0">
              <a:lnSpc>
                <a:spcPct val="115000"/>
              </a:lnSpc>
              <a:buNone/>
            </a:pPr>
            <a:r>
              <a:rPr lang="en-US" sz="4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Маркетплейсы объединяют множество продавцов и покупателей в одной цифровой среде. Они расширяют выбор, ускоряют поиск товара и усиливают зависимость торговли от логистики и связи.
</a:t>
            </a:r>
            <a:endParaRPr lang="en-US" sz="116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49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показан условный пример: при росте конкуренции рынок становится динамичнее, а торговым сетям приходится быстрее обновлять ассортимент и сервис.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конкуренция, тем важнее скорость поставок, учет остатков и качество сервиса. Эти факторы поддерживают рост оборота и удерживают покупателей.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учебная схема по теме презентации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оборота и конкуренции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5367" y="2222686"/>
            <a:ext cx="415500" cy="332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4292" y="2222686"/>
            <a:ext cx="415500" cy="33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83217" y="2204219"/>
            <a:ext cx="415500" cy="3693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49" dirty="0"/>
          </a:p>
        </p:txBody>
      </p:sp>
      <p:sp>
        <p:nvSpPr>
          <p:cNvPr id="8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Логистические функции торговли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600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Складирование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 определяет, где товар хранится и как быстро его можно подготовить к отправке. Грамотное размещение запасов сокращает лишние перемещения и помогает быстрее выполнять заказы.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479000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Перевозка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соединяет продавца, склад и покупателя в единую цепочку доставки. От выбора маршрута и вида перевозки зависят срок, стоимость и сохранность товара.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597925" y="2862111"/>
            <a:ext cx="21861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доставки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Цифровое отслеживание показывает, где находится заказ и на каком этапе он обрабатывается. Для торговли это повышает доверие клиентов и снижает число ошибок.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114555"/>
            <a:ext cx="9144000" cy="20270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900" y="424500"/>
            <a:ext cx="84243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Транспортная сеть как система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49" dirty="0"/>
          </a:p>
        </p:txBody>
      </p:sp>
      <p:sp>
        <p:nvSpPr>
          <p:cNvPr id="9" name="Text 2"/>
          <p:cNvSpPr txBox="1"/>
          <p:nvPr/>
        </p:nvSpPr>
        <p:spPr>
          <a:xfrm>
            <a:off x="2453325" y="1191687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Дорожный каркас
</a:t>
            </a:r>
            <a:pPr algn="ctr" indent="0" marL="0">
              <a:lnSpc>
                <a:spcPct val="115000"/>
              </a:lnSpc>
              <a:buNone/>
            </a:pPr>
            <a:r>
              <a:rPr lang="en-US" sz="2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Магистрали, городские улицы и развязки образуют каркас перемещения людей и грузов. От их связности зависит скорость доставки, а от качества покрытия — износ техники и риск задержек.
</a:t>
            </a:r>
            <a:endParaRPr lang="en-US" sz="836" dirty="0"/>
          </a:p>
        </p:txBody>
      </p:sp>
      <p:sp>
        <p:nvSpPr>
          <p:cNvPr id="10" name="Text 3"/>
          <p:cNvSpPr txBox="1"/>
          <p:nvPr/>
        </p:nvSpPr>
        <p:spPr>
          <a:xfrm>
            <a:off x="2453325" y="1666079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Узлы перевалки
</a:t>
            </a:r>
            <a:pPr algn="ctr" indent="0" marL="0">
              <a:lnSpc>
                <a:spcPct val="115000"/>
              </a:lnSpc>
              <a:buNone/>
            </a:pPr>
            <a:r>
              <a:rPr lang="en-US" sz="2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Железнодорожные узлы, станции и терминалы принимают крупные потоки грузов и перераспределяют их между видами транспорта. Именно здесь особенно заметны очереди, перегрузка и потери времени.
</a:t>
            </a:r>
            <a:endParaRPr lang="en-US" sz="824" dirty="0"/>
          </a:p>
        </p:txBody>
      </p:sp>
      <p:sp>
        <p:nvSpPr>
          <p:cNvPr id="11" name="Text 4"/>
          <p:cNvSpPr txBox="1"/>
          <p:nvPr/>
        </p:nvSpPr>
        <p:spPr>
          <a:xfrm>
            <a:off x="2453275" y="2140468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Связующие элементы
</a:t>
            </a:r>
            <a:pPr algn="ctr" indent="0" marL="0">
              <a:lnSpc>
                <a:spcPct val="115000"/>
              </a:lnSpc>
              <a:buNone/>
            </a:pPr>
            <a:r>
              <a:rPr lang="en-US" sz="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Мосты и развязки устраняют разрывы маршрутов и сокращают путь между районами. Чем меньше «узких мест», тем стабильнее движение и ниже издержки бизнеса и пассажиров.
</a:t>
            </a:r>
            <a:endParaRPr lang="en-US" sz="914" dirty="0"/>
          </a:p>
        </p:txBody>
      </p:sp>
      <p:sp>
        <p:nvSpPr>
          <p:cNvPr id="12" name="Text 5"/>
          <p:cNvSpPr txBox="1"/>
          <p:nvPr/>
        </p:nvSpPr>
        <p:spPr>
          <a:xfrm>
            <a:off x="2453275" y="2612123"/>
            <a:ext cx="4237500" cy="4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Параметры работы
</a:t>
            </a:r>
            <a:pPr algn="ctr" indent="0" marL="0">
              <a:lnSpc>
                <a:spcPct val="115000"/>
              </a:lnSpc>
              <a:buNone/>
            </a:pPr>
            <a:r>
              <a:rPr lang="en-US" sz="2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6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Пропускная способность и безопасность определяют, сколько транспорта система выдерживает без сбоев. Если один участок перегружен, страдают вся цепочка поставок, сроки и конечная цена товара.
</a:t>
            </a:r>
            <a:endParaRPr lang="en-US" sz="809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49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Узкие места на дороге или в узле сразу отражаются на цене доставки и сохранности груза. Поэтому важны не только километры дорог, но и их надежность, планировка и управление потоками.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пропускная способность и организация движения, тем ниже потери времени, топлива и качества товара.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оценка по теме презентации, 2025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Пропускная способность и безопасность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49" dirty="0"/>
          </a:p>
        </p:txBody>
      </p:sp>
      <p:sp>
        <p:nvSpPr>
          <p:cNvPr id="7" name="Text 1"/>
          <p:cNvSpPr txBox="1"/>
          <p:nvPr/>
        </p:nvSpPr>
        <p:spPr>
          <a:xfrm>
            <a:off x="635475" y="550975"/>
            <a:ext cx="3378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роль узлов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848000" y="437251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точки обмена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формируются первые узлы: рынок, пристань, станция или перекресток. Они соединяют местное производство с ближайшими поселениями и задают направление будущих потоков товаров.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326075" y="19831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городских центров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возникают крупные города и порты, где сходятся дороги, склады и переработка. Здесь быстрее накапливаются грузы, рабочие места и финансовые операции.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843313" y="3529038"/>
            <a:ext cx="39360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транспортные узлы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значение приобретают логистические хабы и пригородные маршруты. Они сокращают путь между заводом, складом и магазином и делают снабжение более устойчивым.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79787"/>
            <a:ext cx="4569000" cy="24629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69000" y="2679787"/>
            <a:ext cx="4569000" cy="24629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связь делает экономику управляемой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49" dirty="0"/>
          </a:p>
        </p:txBody>
      </p:sp>
      <p:sp>
        <p:nvSpPr>
          <p:cNvPr id="7" name="Text 2"/>
          <p:cNvSpPr txBox="1"/>
          <p:nvPr/>
        </p:nvSpPr>
        <p:spPr>
          <a:xfrm>
            <a:off x="455250" y="1342550"/>
            <a:ext cx="36585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Склад, который должен знать все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складе готовится крупная поставка для нескольких магазинов сразу. Менеджер видит остатки в системе, сверяет график отгрузки и передает данные перевозчику. Один сбой в сети задержал бы всю цепочку и изменил сроки доставки.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4964850" y="1342550"/>
            <a:ext cx="3777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Заказ, который движется вместе с данными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мастерской по ремонту техники заказ оформляют через интернет, а статус оплаты приходит мгновенно. Пока устройство едет к клиенту, цифровой сервис уже сообщает о маршруте, сроке прибытия и возможных изменениях без лишних звонков.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4350" y="389829"/>
            <a:ext cx="300000" cy="26666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2863" y="1496638"/>
            <a:ext cx="222975" cy="297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4350" y="2634079"/>
            <a:ext cx="300000" cy="266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2863" y="3740887"/>
            <a:ext cx="222975" cy="297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49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сервисы, которые мы используем каждый день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5534400" y="374512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Онлайн-заказы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Онлайн-заказ позволяет сравнить товары, выбрать удобное время доставки и не тратить время на поездку в магазин. Для покупателей это расширяет выбор, а для продавцов ускоряет обработку запросов.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534400" y="1496638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Электронный документооборот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документы сокращают бумажный оборот и уменьшают число ошибок при передаче сведений между компаниями. Счета, накладные и согласования проходят быстрее, особенно в межрегиональной торговле.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534400" y="2618763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Удаленная коммуникация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Видеосвязь помогает проводить переговоры, консультации и обучение без поездок. Это особенно полезно для компаний с филиалами в разных городах, где важно быстро согласовать решения.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534400" y="3740887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Сервисы отслеживания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Навигация и уведомления о доставке позволяют отслеживать путь товара и заранее планировать получение. Покупатель меньше ждет, а бизнес точнее рассчитывает время прибытия и загрузку персонала.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49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Сквозной путь товара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товара от выпуска до получения зависит от согласования между предприятиями, складами, перевозчиками и цифровыми системами.
</a:t>
            </a:r>
            <a:endParaRPr lang="en-US" sz="107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67206"/>
            <a:ext cx="9144000" cy="20716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управлению в цифре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49" dirty="0"/>
          </a:p>
        </p:txBody>
      </p:sp>
      <p:sp>
        <p:nvSpPr>
          <p:cNvPr id="10" name="Text 2"/>
          <p:cNvSpPr txBox="1"/>
          <p:nvPr/>
        </p:nvSpPr>
        <p:spPr>
          <a:xfrm>
            <a:off x="5125600" y="537925"/>
            <a:ext cx="36585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маршрута
</a:t>
            </a:r>
            <a:pPr algn="l" indent="0" marL="0">
              <a:lnSpc>
                <a:spcPct val="115000"/>
              </a:lnSpc>
              <a:buNone/>
            </a:pPr>
            <a:r>
              <a:rPr lang="en-US" sz="3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Маршрут строится с учетом пробок, погодных условий и занятости складов. Это помогает избежать простоев, выбрать более быстрый путь и точнее обещать клиенту срок доставки.
</a:t>
            </a:r>
            <a:endParaRPr lang="en-US" sz="913" dirty="0"/>
          </a:p>
        </p:txBody>
      </p:sp>
      <p:sp>
        <p:nvSpPr>
          <p:cNvPr id="11" name="Text 3"/>
          <p:cNvSpPr txBox="1"/>
          <p:nvPr/>
        </p:nvSpPr>
        <p:spPr>
          <a:xfrm>
            <a:off x="5125601" y="1137920"/>
            <a:ext cx="36585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запасов
</a:t>
            </a:r>
            <a:pPr algn="l" indent="0" marL="0">
              <a:lnSpc>
                <a:spcPct val="115000"/>
              </a:lnSpc>
              <a:buNone/>
            </a:pPr>
            <a:r>
              <a:rPr lang="en-US" sz="3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управления складом показывает остатки в реальном времени. Компания быстрее замечает дефицит и лишние запасы, а значит, лучше распределяет товары между точками продаж.
</a:t>
            </a:r>
            <a:endParaRPr lang="en-US" sz="913" dirty="0"/>
          </a:p>
        </p:txBody>
      </p:sp>
      <p:sp>
        <p:nvSpPr>
          <p:cNvPr id="12" name="Text 4"/>
          <p:cNvSpPr txBox="1"/>
          <p:nvPr/>
        </p:nvSpPr>
        <p:spPr>
          <a:xfrm>
            <a:off x="5125601" y="1737919"/>
            <a:ext cx="36585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Прогнозирование спроса
</a:t>
            </a:r>
            <a:pPr algn="l" indent="0" marL="0">
              <a:lnSpc>
                <a:spcPct val="115000"/>
              </a:lnSpc>
              <a:buNone/>
            </a:pPr>
            <a:r>
              <a:rPr lang="en-US" sz="3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Прогноз спроса помогает заранее подготовить нужный ассортимент к сезону, праздникам или распродажам. Так снижаются потери от нереализованных товаров и нехватки популярных позиций.
</a:t>
            </a:r>
            <a:endParaRPr lang="en-US" sz="913" dirty="0"/>
          </a:p>
        </p:txBody>
      </p:sp>
      <p:sp>
        <p:nvSpPr>
          <p:cNvPr id="13" name="Text 5"/>
          <p:cNvSpPr txBox="1"/>
          <p:nvPr/>
        </p:nvSpPr>
        <p:spPr>
          <a:xfrm>
            <a:off x="5125601" y="2337930"/>
            <a:ext cx="36585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Отслеживание доставки
</a:t>
            </a:r>
            <a:pPr algn="l" indent="0" marL="0">
              <a:lnSpc>
                <a:spcPct val="115000"/>
              </a:lnSpc>
              <a:buNone/>
            </a:pPr>
            <a:r>
              <a:rPr lang="en-US" sz="3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Трекинг посылок делает доставку прозрачной для клиента и для бизнеса. Покупатель видит статус заказа, а компания быстрее реагирует на задержки и ошибки.
</a:t>
            </a:r>
            <a:endParaRPr lang="en-US" sz="91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49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Автоматизация меняет и процессы, и профессию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851288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операций
</a:t>
            </a:r>
            <a:pPr algn="l" indent="0" marL="0">
              <a:lnSpc>
                <a:spcPct val="115000"/>
              </a:lnSpc>
              <a:buNone/>
            </a:pPr>
            <a:r>
              <a:rPr lang="en-US" sz="3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Сканеры штрихкодов и RFID-считыватели ускоряют приемку и отбор товара. Работник меньше ошибается при ручном вводе, а склад быстрее обрабатывает большие партии.
</a:t>
            </a:r>
            <a:endParaRPr lang="en-US" sz="1079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260621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 без пауз
</a:t>
            </a:r>
            <a:pPr algn="l" indent="0" marL="0">
              <a:lnSpc>
                <a:spcPct val="115000"/>
              </a:lnSpc>
              <a:buNone/>
            </a:pPr>
            <a:r>
              <a:rPr lang="en-US" sz="3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Датчики и конвейеры помогают сортировать продукцию без лишних остановок. Это особенно важно там, где ежедневно проходят тысячи единиц товара и каждая минута влияет на оборот.
</a:t>
            </a:r>
            <a:endParaRPr lang="en-US" sz="979" dirty="0"/>
          </a:p>
        </p:txBody>
      </p:sp>
      <p:sp>
        <p:nvSpPr>
          <p:cNvPr id="12" name="Text 4"/>
          <p:cNvSpPr txBox="1"/>
          <p:nvPr/>
        </p:nvSpPr>
        <p:spPr>
          <a:xfrm>
            <a:off x="360000" y="3361129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функции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3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Роботизированные операции берут на себя повторяющиеся действия, освобождая людей для контроля, настройки и обслуживания. Вместе с этим возрастает роль инженерных и цифровых навыков.
</a:t>
            </a:r>
            <a:endParaRPr lang="en-US" sz="930" dirty="0"/>
          </a:p>
        </p:txBody>
      </p:sp>
      <p:sp>
        <p:nvSpPr>
          <p:cNvPr id="13" name="Text 5"/>
          <p:cNvSpPr txBox="1"/>
          <p:nvPr/>
        </p:nvSpPr>
        <p:spPr>
          <a:xfrm>
            <a:off x="360000" y="411605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к устойчивости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3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техника, тем выше зависимость от исправности оборудования и квалификации персонала. Поэтому предприятиям нужны обучение, регламент безопасности и резервные решения.
</a:t>
            </a:r>
            <a:endParaRPr lang="en-US" sz="98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49" dirty="0"/>
          </a:p>
        </p:txBody>
      </p:sp>
      <p:sp>
        <p:nvSpPr>
          <p:cNvPr id="7" name="Text 1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ростом и последствиями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113673"/>
            <a:ext cx="24345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нагрузка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неэффективной логистике растут выбросы, шум и нагрузка на дороги. Это ухудшает качество городской среды и усиливает потребность в более чистых и коротких маршрутах.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33000" y="2113673"/>
            <a:ext cx="24345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рабочие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предприятий и транспорта создает рабочие места в промышленности, логистике и сервисе. Вместе с ними растет спрос на инженеров, водителей, операторов и специалистов по данным.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306000" y="2113673"/>
            <a:ext cx="24345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эффект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связанные регионы получают более стабильное снабжение и доступ к товарам и услугам. Это укрепляет экономические связи и делает развитие территории более равномерным.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194451"/>
            <a:ext cx="4300800" cy="11004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49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устойчивость цепочки зависит не от одного решения, а от набора запасных вариантов. Чем разнообразнее маршруты и поставщики, тем легче пережить сбой.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Резервные маршруты и поставщики снижают риск остановки цепочки и ускоряют восстановление после сбоя.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по теме презентации, 2025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устойчивости цепочек поставок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сильна связями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становится сильнее тогда, когда заводы, магазины, дороги и сети связи работают согласованно. Именно их взаимодействие сокращает издержки, ускоряет обмен и повышает устойчивость всей системы.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2026-07-26T05:45:00Z</dcterms:created>
  <dcterms:modified xsi:type="dcterms:W3CDTF">2026-07-26T05:45:00Z</dcterms:modified>
</cp:coreProperties>
</file>