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30715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индустриальной цивилизации в XIX веке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228550" y="2951266"/>
            <a:ext cx="46869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миру фабрик, машин и массового рынка.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цивилизация: как она возникла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цивилизация строилась на машинах, фабриках и наёмном труде; в XIX веке её укрепили уголь, пар, железные дороги и капитал.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промышленного переворота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аграрного хозяйства высвободило часть работников и создало накопления, которые можно было направить в новые производства, технику и инфраструктуру.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демографии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увеличил спрос на товары и одновременно расширил рынок рабочей силы, делая промышленное производство более выгодным и масштабным.
</a:t>
            </a:r>
            <a:endParaRPr lang="en-US" sz="1168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Техническая подготовка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XVIII века, улучшение инструментов и расширение торговли подготовили техническую базу для резкого ускорения производства в следующем столетии.
</a:t>
            </a:r>
            <a:endParaRPr lang="en-US" sz="1154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 и опыт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XVIII века в Европе сформировались капитал, предпринимательский опыт и связи обмена, необходимые для промышленного рывка начала XIX века.
</a:t>
            </a:r>
            <a:endParaRPr lang="en-US" sz="119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промышленного переворота в Европе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5053872" y="1481548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первой соединила спрос на ткани, доступ к углю и развитую торговлю, что создало условия для раннего промышленного прорыва.
</a:t>
            </a:r>
            <a:endParaRPr lang="en-US" sz="1023" dirty="0"/>
          </a:p>
        </p:txBody>
      </p:sp>
      <p:sp>
        <p:nvSpPr>
          <p:cNvPr id="12" name="Text 3"/>
          <p:cNvSpPr txBox="1"/>
          <p:nvPr/>
        </p:nvSpPr>
        <p:spPr>
          <a:xfrm>
            <a:off x="5053872" y="2346329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Текстильный рывок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Механизация прядения и ткачества резко увеличила выпуск хлопчатобумажных изделий и сделала текстиль первой по-настоящему массовой отраслью индустриальной эпохи.
</a:t>
            </a:r>
            <a:endParaRPr lang="en-US" sz="1023" dirty="0"/>
          </a:p>
        </p:txBody>
      </p:sp>
      <p:sp>
        <p:nvSpPr>
          <p:cNvPr id="13" name="Text 4"/>
          <p:cNvSpPr txBox="1"/>
          <p:nvPr/>
        </p:nvSpPr>
        <p:spPr>
          <a:xfrm>
            <a:off x="5053872" y="3211111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энергетика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энергия позволила разместить производство не рядом с водяными мельницами, а там, где были сырьё, рабочая сила и рынок.
</a:t>
            </a:r>
            <a:endParaRPr lang="en-US" sz="1023" dirty="0"/>
          </a:p>
        </p:txBody>
      </p:sp>
      <p:sp>
        <p:nvSpPr>
          <p:cNvPr id="14" name="Text 5"/>
          <p:cNvSpPr txBox="1"/>
          <p:nvPr/>
        </p:nvSpPr>
        <p:spPr>
          <a:xfrm>
            <a:off x="5053872" y="4075894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фабрике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Фабрика постепенно вытеснила домашнее ремесло, а труд по расписанию и под надзором стал новой нормой организации производства.
</a:t>
            </a:r>
            <a:endParaRPr lang="en-US" sz="10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росла производительность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2081880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Фабричная система собрала рабочих, машины и сырьё в одном пространстве, сократив потери времени и упростив контроль над процессом.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38314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операций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 сделало операции проще и быстрее: каждый работник выполнял ограниченную функцию, а общий выпуск рос без усложнения обучения.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06685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Стандартизация деталей повысила взаимозаменяемость частей, снизила брак и облегчила ремонт, что особенно важно для массового выпуска изделий.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5070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масштаба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заменили ручные приёмы, а крупное предприятие стало более устойчивым, чем маленькая мастерская, в борьбе за рынок.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индустриализации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схема индустриального перехода XIX века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транспортная революция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узлы XIX века меняли не только производство, но и скорость обмена между регионами.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позже появлялось решение, тем шире оно использовало уже накопленный опыт: от фабрики — к транспорту и мировой торговле.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промышленной революции, XVIII–XIX вв.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в Европе: сравнение регионов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европейские страны шли к индустриализации разными путями и с разной скоростью.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опирались на ресурсы и транспорт, а отстающие страны дольше сохраняли смешанную экономику.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индустриализации Европы в XIX веке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50" y="1073232"/>
            <a:ext cx="7896500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модели промышленного развития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различались модель, скорость и участие государства в промышленном развитии европейских стран.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вектор был единым, но успешнее всего развивались страны, где капитал, транспорт и государственная поддержка совпадали.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индустриализации европейских стран XIX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рубеже века экономика США опиралась на ресурсы, транспорт и крупный рынок, что ускорило промышленный рост.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индустриализации США, XIX век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1865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после Гражданской войны индустриализация США заметно ускорилась.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второй промышленной волны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1211924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Дешёвая сталь
</a:t>
            </a:r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Бессемеровский процесс резко удешевил массовую выплавку стали и сделал её доступной для мостов, рельсов, машин и городского строительства. Без этого перехода тяжёлая индустрия развивалась бы значительно медленнее.
</a:t>
            </a:r>
            <a:endParaRPr lang="en-US" sz="1117" dirty="0"/>
          </a:p>
        </p:txBody>
      </p:sp>
      <p:sp>
        <p:nvSpPr>
          <p:cNvPr id="11" name="Text 3"/>
          <p:cNvSpPr txBox="1"/>
          <p:nvPr/>
        </p:nvSpPr>
        <p:spPr>
          <a:xfrm>
            <a:off x="3165837" y="1211913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в производстве
</a:t>
            </a:r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 превратила лабораторные открытия в практическое производство красителей, кислот, лекарств и удобрений. Это расширило ассортимент товаров и повысило урожайность сельского хозяйства.
</a:t>
            </a:r>
            <a:endParaRPr lang="en-US" sz="1117" dirty="0"/>
          </a:p>
        </p:txBody>
      </p:sp>
      <p:sp>
        <p:nvSpPr>
          <p:cNvPr id="12" name="Text 4"/>
          <p:cNvSpPr txBox="1"/>
          <p:nvPr/>
        </p:nvSpPr>
        <p:spPr>
          <a:xfrm>
            <a:off x="6061715" y="1211900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и связь
</a:t>
            </a:r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Электрическое освещение, телеграф и телефон изменили режим фабрик и городов: работа стала более продолжительной и организованной, а управление и обмен информацией — быстрее и точнее.
</a:t>
            </a:r>
            <a:endParaRPr lang="en-US" sz="11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73" y="222600"/>
            <a:ext cx="4638654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повседневная жизнь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12" name="Text 2"/>
          <p:cNvSpPr txBox="1"/>
          <p:nvPr/>
        </p:nvSpPr>
        <p:spPr>
          <a:xfrm>
            <a:off x="5094800" y="1481550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центр
</a:t>
            </a:r>
            <a:pPr algn="l" indent="0" marL="0">
              <a:lnSpc>
                <a:spcPct val="115000"/>
              </a:lnSpc>
              <a:buNone/>
            </a:pPr>
            <a:r>
              <a:rPr lang="en-US" sz="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притягивал фабрики, мастерские, склады и торговлю, поэтому именно здесь сосредоточивались рабочие места и капитал. Рост населения менял планировку улиц, расширял окраины и усиливал зависимость людей от транспорта.
</a:t>
            </a:r>
            <a:endParaRPr lang="en-US" sz="882" dirty="0"/>
          </a:p>
        </p:txBody>
      </p:sp>
      <p:sp>
        <p:nvSpPr>
          <p:cNvPr id="13" name="Text 3"/>
          <p:cNvSpPr txBox="1"/>
          <p:nvPr/>
        </p:nvSpPr>
        <p:spPr>
          <a:xfrm>
            <a:off x="5094800" y="2170616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Жилищный дефицит
</a:t>
            </a:r>
            <a:pPr algn="l" indent="0" marL="0">
              <a:lnSpc>
                <a:spcPct val="115000"/>
              </a:lnSpc>
              <a:buNone/>
            </a:pPr>
            <a:r>
              <a:rPr lang="en-US" sz="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переселение опережало строительство жилья, водопровода и канализации. В результате появлялись тесные кварталы, переполненные комнаты и санитарные проблемы, которые особенно остро ощущались в промышленных районах.
</a:t>
            </a:r>
            <a:endParaRPr lang="en-US" sz="882" dirty="0"/>
          </a:p>
        </p:txBody>
      </p:sp>
      <p:sp>
        <p:nvSpPr>
          <p:cNvPr id="14" name="Text 4"/>
          <p:cNvSpPr txBox="1"/>
          <p:nvPr/>
        </p:nvSpPr>
        <p:spPr>
          <a:xfrm>
            <a:off x="5094800" y="2859683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эпидемий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чистой воды и скученность способствовали распространению инфекций. Эпидемии холеры, тифа и других болезней становились следствием не только бедности, но и слабой городской инфраструктуры.
</a:t>
            </a:r>
            <a:endParaRPr lang="en-US" sz="974" dirty="0"/>
          </a:p>
        </p:txBody>
      </p:sp>
      <p:sp>
        <p:nvSpPr>
          <p:cNvPr id="15" name="Text 5"/>
          <p:cNvSpPr txBox="1"/>
          <p:nvPr/>
        </p:nvSpPr>
        <p:spPr>
          <a:xfrm>
            <a:off x="5094800" y="3548751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городская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2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формировались новые привычки потребления: универсальные магазины, газеты, афиши, общественный транспорт и парки создавали более насыщенную городскую среду, чем в традиционном сельском обществе.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5094800" y="4237808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ритма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стала более зависимой от времени, расписаний и денежного дохода. Для многих семей город означал и риск, и шанс на социальный подъём через труд и образование.
</a:t>
            </a:r>
            <a:endParaRPr lang="en-US" sz="106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 социальные отношения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494213" y="1278338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Фабричный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день на фабрике часто занимал 12–14 часов, а труд подчинялся строгому распорядку и темпу машин. Человек становился частью производственного механизма, а не самостоятельным мастером.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4213" y="2519564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Неустойчивый доход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зарплата, нестабильность занятости и отсутствие социальных гарантий делали жизнь рабочих зависимой от колебаний рынка. Болезнь или травма легко превращались в серьёзную угрозу для всей семьи.
</a:t>
            </a:r>
            <a:endParaRPr lang="en-US" sz="1194" dirty="0"/>
          </a:p>
        </p:txBody>
      </p:sp>
      <p:sp>
        <p:nvSpPr>
          <p:cNvPr id="11" name="Text 4"/>
          <p:cNvSpPr txBox="1"/>
          <p:nvPr/>
        </p:nvSpPr>
        <p:spPr>
          <a:xfrm>
            <a:off x="494213" y="3760789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Дешёвая рабочая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 дети широко привлекались к тяжёлым и плохо оплачиваемым работам. Такое использование дешёвой рабочей силы усиливало эксплуатацию, но одновременно становилось предметом общественной критики и реформ.
</a:t>
            </a:r>
            <a:endParaRPr lang="en-US" sz="116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движения и реформы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2081880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рабочих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рабочие объединения возникали как ответ на произвол предпринимателей и отсутствие правовой защиты. Профсоюзы пытались вести переговоры о зарплате, времени работы и безопасности труда.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38314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протеста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Стачки и забастовки становились способом давления на владельцев фабрик и государство. Они показывали, что промышленное общество уже породило коллективные интересы, отличные от интересов собственников.
</a:t>
            </a:r>
            <a:endParaRPr lang="en-US" sz="1085" dirty="0"/>
          </a:p>
        </p:txBody>
      </p:sp>
      <p:sp>
        <p:nvSpPr>
          <p:cNvPr id="12" name="Text 4"/>
          <p:cNvSpPr txBox="1"/>
          <p:nvPr/>
        </p:nvSpPr>
        <p:spPr>
          <a:xfrm>
            <a:off x="4606685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на 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дискуссия вокруг детского труда, травматизма и бедности постепенно превращалась в законопроекты. Требования рабочих всё чаще получали поддержку журналистов, реформаторов и части политиков.
</a:t>
            </a:r>
            <a:endParaRPr lang="en-US" sz="1097" dirty="0"/>
          </a:p>
        </p:txBody>
      </p:sp>
      <p:sp>
        <p:nvSpPr>
          <p:cNvPr id="13" name="Text 5"/>
          <p:cNvSpPr txBox="1"/>
          <p:nvPr/>
        </p:nvSpPr>
        <p:spPr>
          <a:xfrm>
            <a:off x="6775070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реформы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XIX века в ряде стран появились фабричные законы, ограничивавшие рабочее время и детский труд. Эти меры не устранили неравенство, но обозначили новый роль государства.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Идеологии индустриального века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77552" y="1710300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Либеральная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4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Либерализм исходил из ценности личной свободы, частной собственности и свободной конкуренции. Его сторонники считали, что рынок и предпринимательство лучше всего развивают промышленность и торговлю.
</a:t>
            </a:r>
            <a:endParaRPr lang="en-US" sz="1056" dirty="0"/>
          </a:p>
        </p:txBody>
      </p:sp>
      <p:sp>
        <p:nvSpPr>
          <p:cNvPr id="11" name="Text 3"/>
          <p:cNvSpPr txBox="1"/>
          <p:nvPr/>
        </p:nvSpPr>
        <p:spPr>
          <a:xfrm>
            <a:off x="2458308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Консерватизм воспринимал быстрые перемены как угрозу общественному порядку. Он защищал традиционные институты, авторитет государства и постепенность реформ, опасаясь социальных потрясений.
</a:t>
            </a:r>
            <a:endParaRPr lang="en-US" sz="1098" dirty="0"/>
          </a:p>
        </p:txBody>
      </p:sp>
      <p:sp>
        <p:nvSpPr>
          <p:cNvPr id="12" name="Text 4"/>
          <p:cNvSpPr txBox="1"/>
          <p:nvPr/>
        </p:nvSpPr>
        <p:spPr>
          <a:xfrm>
            <a:off x="4639064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неравенства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Социализм возник как реакция на неравенство, бедность и эксплуатацию наёмного труда. Он требовал более справедливого распределения богатства и большей роли общества в экономике.
</a:t>
            </a:r>
            <a:endParaRPr lang="en-US" sz="1178" dirty="0"/>
          </a:p>
        </p:txBody>
      </p:sp>
      <p:sp>
        <p:nvSpPr>
          <p:cNvPr id="13" name="Text 5"/>
          <p:cNvSpPr txBox="1"/>
          <p:nvPr/>
        </p:nvSpPr>
        <p:spPr>
          <a:xfrm>
            <a:off x="6819831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Классовый анализ
</a:t>
            </a:r>
            <a:pPr algn="l" indent="0" marL="0">
              <a:lnSpc>
                <a:spcPct val="115000"/>
              </a:lnSpc>
              <a:buNone/>
            </a:pPr>
            <a:r>
              <a:rPr lang="en-US" sz="4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Марксизм предложил цельное объяснение исторического развития через конфликт классов и зависимость власти от собственности. Для индустриального века это стало одной из самых влиятельных теорий.
</a:t>
            </a:r>
            <a:endParaRPr lang="en-US" sz="105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 и капиталистическая модель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институты объединили сбережения множества людей в крупные вложения, необходимые для индустрии. Таблица показывает, какие инструменты позволяли финансировать масштабные проекты XIX века.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Капитализм XIX века опирался на финансовое посредничество: банки и биржи ускоряли накопление средств, а акционерные формы снижали риск крупных инвестиций.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индустриализации и финансов XIX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 мировая экспансия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5065300" y="1481552"/>
            <a:ext cx="3822787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из деревни в город обеспечивало фабрики рабочей силой, а сельское перенаселение в Европе подталкивало людей к поиску заработка в промышленных центрах и за океаном.
</a:t>
            </a:r>
            <a:endParaRPr lang="en-US" sz="1123" dirty="0"/>
          </a:p>
        </p:txBody>
      </p:sp>
      <p:sp>
        <p:nvSpPr>
          <p:cNvPr id="11" name="Text 3"/>
          <p:cNvSpPr txBox="1"/>
          <p:nvPr/>
        </p:nvSpPr>
        <p:spPr>
          <a:xfrm>
            <a:off x="5065300" y="2642267"/>
            <a:ext cx="3822787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за океан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эмиграция в Америку усиливалась из-за бедности, безземелья и ограниченных возможностей дома. Для многих семей переезд становился способом включиться в новую экономику.
</a:t>
            </a:r>
            <a:endParaRPr lang="en-US" sz="1123" dirty="0"/>
          </a:p>
        </p:txBody>
      </p:sp>
      <p:sp>
        <p:nvSpPr>
          <p:cNvPr id="12" name="Text 4"/>
          <p:cNvSpPr txBox="1"/>
          <p:nvPr/>
        </p:nvSpPr>
        <p:spPr>
          <a:xfrm>
            <a:off x="5065300" y="3802982"/>
            <a:ext cx="3822787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экспансия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 развитые государства стремились к сырью, рынкам и удобным путям доставки. Так экономика всё теснее связывалась с колониальной политикой и международным соперничеством.
</a:t>
            </a:r>
            <a:endParaRPr lang="en-US" sz="11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Противоречия индустриального развития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77552" y="1710300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рядом с ростом
</a:t>
            </a:r>
            <a:pPr algn="l" indent="0" marL="0">
              <a:lnSpc>
                <a:spcPct val="115000"/>
              </a:lnSpc>
              <a:buNone/>
            </a:pPr>
            <a:r>
              <a:rPr lang="en-US" sz="4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производства не устранил бедность: рабочие кварталы часто оставались перенаселёнными, шумными и антисанитарными. Экономический успех городов соседствовал с постоянной нестабильностью жизни наёмных работников.
</a:t>
            </a:r>
            <a:endParaRPr lang="en-US" sz="1056" dirty="0"/>
          </a:p>
        </p:txBody>
      </p:sp>
      <p:sp>
        <p:nvSpPr>
          <p:cNvPr id="11" name="Text 3"/>
          <p:cNvSpPr txBox="1"/>
          <p:nvPr/>
        </p:nvSpPr>
        <p:spPr>
          <a:xfrm>
            <a:off x="2458308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ущерб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Заводы, шахты и транспортные узлы загрязняли воздух и воду, а отходы промышленности становились новой городской проблемой. Индустриальный прогресс имел заметную экологическую цену.
</a:t>
            </a:r>
            <a:endParaRPr lang="en-US" sz="1175" dirty="0"/>
          </a:p>
        </p:txBody>
      </p:sp>
      <p:sp>
        <p:nvSpPr>
          <p:cNvPr id="12" name="Text 4"/>
          <p:cNvSpPr txBox="1"/>
          <p:nvPr/>
        </p:nvSpPr>
        <p:spPr>
          <a:xfrm>
            <a:off x="4639064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труд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 дети нередко работали за низкую плату и в тяжёлых условиях. Их труд был важен для прибыли, но сопровождался повышенным риском и социальной уязвимостью.
</a:t>
            </a:r>
            <a:endParaRPr lang="en-US" sz="1178" dirty="0"/>
          </a:p>
        </p:txBody>
      </p:sp>
      <p:sp>
        <p:nvSpPr>
          <p:cNvPr id="13" name="Text 5"/>
          <p:cNvSpPr txBox="1"/>
          <p:nvPr/>
        </p:nvSpPr>
        <p:spPr>
          <a:xfrm>
            <a:off x="6819831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выгод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индустриализации распределялись неравномерно: собственники, торговцы и крупные города выигрывали быстрее, чем рабочие. Поэтому социальный вопрос стал одной из главных тем века.
</a:t>
            </a:r>
            <a:endParaRPr lang="en-US" sz="10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212805"/>
            <a:ext cx="8612400" cy="1950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США: ключевые различия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Европа и США шли к индустриальному обществу разными путями: различались сроки, отрасли и роль государства, но общие механизмы развития были сходными.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раньше задавала технологический импульс, а США быстрее масштабировали производство благодаря ресурсам, пространству и внутреннему рынку.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Сравнительное обобщение по индустриализации Европы и США в XIX веке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века: индустриальное общество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окончательно утвердил фабрику, город и рынок как основу новой цивилизации. Он создал современные классы, ускорил мировые связи и заложил противоречия, определившие историю следующего столетия.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2026-07-26T01:48:31Z</dcterms:created>
  <dcterms:modified xsi:type="dcterms:W3CDTF">2026-07-26T01:48:31Z</dcterms:modified>
</cp:coreProperties>
</file>