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066" y="1069925"/>
            <a:ext cx="3155218" cy="3170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60200" y="370725"/>
            <a:ext cx="40905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960200" y="1156500"/>
            <a:ext cx="4090500" cy="28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84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гражданского правосознания и основные течения общественной мысли
</a:t>
            </a:r>
            <a:pPr algn="l" indent="0" marL="0">
              <a:lnSpc>
                <a:spcPct val="100000"/>
              </a:lnSpc>
              <a:buNone/>
            </a:pPr>
            <a:r>
              <a:rPr lang="en-US" sz="119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правосознание помогает понимать закон, свободу и справедливость, формируя ответственную гражданскую позицию.
</a:t>
            </a:r>
            <a:endParaRPr lang="en-US" sz="2984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0150" y="1213600"/>
            <a:ext cx="4829100" cy="23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Просвещения закрепили естественные права, договор и разделение властей. В России XIX–XX веков спорили о реформах и роли личности; затем революции и советская система изменили образ гражданина. Конституция РФ 1993 года задала основы правового государства и стимулировала гражданскую активность.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контекст темы: от Просвещения к современному обществу
</a:t>
            </a:r>
            <a:endParaRPr lang="en-US" sz="2104" dirty="0"/>
          </a:p>
        </p:txBody>
      </p:sp>
      <p:sp>
        <p:nvSpPr>
          <p:cNvPr id="8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987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Гражданское правосознание — это осмысленное знание прав и обязанностей, понимание норм закона и привычка соотносить поведение с требованиями права в повседневных ситуациях.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418224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включает уважение к достоинству личности и признание равенства всех граждан перед законом, а также осознание личной ответственности за поступки и их последствия.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269462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Ключевой элемент — умение видеть границу между личными интересами и общественным благом и оценивать действия государства через Конституцию и критерии справедливости.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гражданское правосознание
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5" y="0"/>
            <a:ext cx="37973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99650" y="1613925"/>
            <a:ext cx="4923900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Когнитивный уровень формирует представления о государстве, праве и Конституции, а также о базовых правах человека. Без понимания норм невозможно осознанно выбирать законные способы решения проблем.
</a:t>
            </a:r>
            <a:endParaRPr lang="en-US" sz="1508" dirty="0"/>
          </a:p>
        </p:txBody>
      </p:sp>
      <p:sp>
        <p:nvSpPr>
          <p:cNvPr id="8" name="Text 1"/>
          <p:cNvSpPr txBox="1"/>
          <p:nvPr/>
        </p:nvSpPr>
        <p:spPr>
          <a:xfrm>
            <a:off x="3799747" y="342050"/>
            <a:ext cx="4923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59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правосознания личности
</a:t>
            </a:r>
            <a:endParaRPr lang="en-US" sz="2159" dirty="0"/>
          </a:p>
        </p:txBody>
      </p:sp>
      <p:sp>
        <p:nvSpPr>
          <p:cNvPr id="9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799650" y="1044438"/>
            <a:ext cx="4923900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Когнитивный уровень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3799300" y="3380538"/>
            <a:ext cx="4923900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Ценностный уровень опирается на убеждения о свободе, равенстве и справедливости, а поведенческий проявляется в законопослушности: участии в выборах, обращениях в органы власти, школьном самоуправлении и волонтёрских инициативах.
</a:t>
            </a:r>
            <a:endParaRPr lang="en-US" sz="1481" dirty="0"/>
          </a:p>
        </p:txBody>
      </p:sp>
      <p:sp>
        <p:nvSpPr>
          <p:cNvPr id="12" name="Text 5"/>
          <p:cNvSpPr txBox="1"/>
          <p:nvPr/>
        </p:nvSpPr>
        <p:spPr>
          <a:xfrm>
            <a:off x="3799300" y="2811050"/>
            <a:ext cx="4923900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Ценностный и поведенческий уровни
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Важную роль играет то, как подросток обсуждает спорные ситуации: не просто «знает правила», а учится применять их и проверять смысл в реальном контексте.
</a:t>
            </a:r>
            <a:pPr algn="l" indent="0" marL="0">
              <a:lnSpc>
                <a:spcPct val="100000"/>
              </a:lnSpc>
              <a:buNone/>
            </a:pPr>
            <a:r>
              <a:rPr lang="en-US" sz="148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8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эффект дают школа и личный опыт участия: они превращают знания о праве в навыки ответственности. Цифровая среда усиливает информированность, но требует критического мышления.
</a:t>
            </a:r>
            <a:endParaRPr lang="en-US" sz="1488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учебная модель, отражающая логику курса истории и обществознания (без привязки к конкретным статистическим замерам).
</a:t>
            </a:r>
            <a:endParaRPr lang="en-US" sz="1151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96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формирования гражданского правосознания
</a:t>
            </a:r>
            <a:endParaRPr lang="en-US" sz="239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97400" y="219054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Правовой нигилизм выражается в недоверии к правовым нормам и оправдании их нарушения: формируется привычка «обходить правила», считая это допустимым и даже разумным.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088575" y="241125"/>
            <a:ext cx="2585400" cy="46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Правовая культура и правовой нигилизм
</a:t>
            </a:r>
            <a:endParaRPr lang="en-US" sz="3000" dirty="0"/>
          </a:p>
        </p:txBody>
      </p:sp>
      <p:sp>
        <p:nvSpPr>
          <p:cNvPr id="10" name="Text 3"/>
          <p:cNvSpPr txBox="1"/>
          <p:nvPr/>
        </p:nvSpPr>
        <p:spPr>
          <a:xfrm>
            <a:off x="3997400" y="59929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Правовая культура проявляется в уважении к закону и понимании собственных прав: спор или конфликт стремятся решать легальными способами, не подменяя право силой и выгодой.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011900" y="378179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правовая культура поддерживает устойчивость общественного порядка и доверие к институтам; распространение нигилизма, напротив, размывает ответственность, повышает риск коррупционных практик и бытовой безответственности.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формируется гражданское правосознание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последовательного становления установок: от базовых норм к практическому участию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04025" y="1350519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Джона Локка, Шарля Монтескье и Жан-Жака Руссо стали фундаментом политической культуры Нового времени, где человек рассматривается как носитель прав, а власть — как ограниченная законом функция.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72333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Просветительство как начало современной общественной мысли
</a:t>
            </a:r>
            <a:endParaRPr lang="en-US" sz="2104" dirty="0"/>
          </a:p>
        </p:txBody>
      </p:sp>
      <p:sp>
        <p:nvSpPr>
          <p:cNvPr id="9" name="Text 2"/>
          <p:cNvSpPr txBox="1"/>
          <p:nvPr/>
        </p:nvSpPr>
        <p:spPr>
          <a:xfrm>
            <a:off x="704025" y="3144002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Руссо связал власть с общественным договором и волей народа, подчеркнув роль граждан в формировании правил совместной жизни. Так укреплялось представление о справедливости как о норме общественного устройства.
</a:t>
            </a:r>
            <a:endParaRPr lang="en-US" sz="1379" dirty="0"/>
          </a:p>
        </p:txBody>
      </p:sp>
      <p:sp>
        <p:nvSpPr>
          <p:cNvPr id="10" name="Text 3"/>
          <p:cNvSpPr txBox="1"/>
          <p:nvPr/>
        </p:nvSpPr>
        <p:spPr>
          <a:xfrm>
            <a:off x="4437050" y="3144002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итоге Просвещение утвердило ключевой тезис: государство должно быть ограничено правом, а права человека — неотъемлемы, то есть не зависят от прихотей власти.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437050" y="1350519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Локк обосновал естественные права личности, а Монтескье сделал принцип разделения властей гарантом от произвола. Эти идеи связали правопорядок с контролем над государственными решениями.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5900" y="1406481"/>
            <a:ext cx="24540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Консервативная мысль защищает устойчивость государства и ценность исторической преемственности институтов. Для неё важна и роль моральных норм, поддерживающих общественный порядок.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Консерватизм: ценность порядка, традиции и преемственности
</a:t>
            </a:r>
            <a:endParaRPr lang="en-US" sz="2104" dirty="0"/>
          </a:p>
        </p:txBody>
      </p:sp>
      <p:sp>
        <p:nvSpPr>
          <p:cNvPr id="10" name="Text 3"/>
          <p:cNvSpPr txBox="1"/>
          <p:nvPr/>
        </p:nvSpPr>
        <p:spPr>
          <a:xfrm>
            <a:off x="3344725" y="1406481"/>
            <a:ext cx="24540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Консерватизм предполагает осторожное отношение к резким преобразованиям и признаёт значимость семьи, религии, авторитета и общественной дисциплины как факторов воспитания ответственности.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269025" y="1396231"/>
            <a:ext cx="24540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Сторонники консерватизма считают, что реформы должны сохранять стабильность и не разрушать связи между поколениями, потому что общество держится не только на законах, но и на укоренённых практиках.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9906" y="1512471"/>
            <a:ext cx="348862" cy="398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35338" y="1516071"/>
            <a:ext cx="391500" cy="391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92088" y="1516071"/>
            <a:ext cx="391500" cy="391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25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Либерализм: права личности и ограничение власти
</a:t>
            </a:r>
            <a:endParaRPr lang="en-US" sz="2525" dirty="0"/>
          </a:p>
        </p:txBody>
      </p:sp>
      <p:sp>
        <p:nvSpPr>
          <p:cNvPr id="11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12" name="Text 2"/>
          <p:cNvSpPr txBox="1"/>
          <p:nvPr/>
        </p:nvSpPr>
        <p:spPr>
          <a:xfrm>
            <a:off x="581349" y="2260600"/>
            <a:ext cx="2267700" cy="19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Либерализм ставит в центр неприкосновенность прав человека и свободу выражать мнение, выбирать убеждения и реализовывать инициативу, включая предпринимательство в рамках закона.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1498601" y="1291325"/>
            <a:ext cx="1350300" cy="8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— свобода личности
</a:t>
            </a:r>
            <a:endParaRPr lang="en-US" sz="1600" dirty="0"/>
          </a:p>
        </p:txBody>
      </p:sp>
      <p:sp>
        <p:nvSpPr>
          <p:cNvPr id="14" name="Text 4"/>
          <p:cNvSpPr txBox="1"/>
          <p:nvPr/>
        </p:nvSpPr>
        <p:spPr>
          <a:xfrm>
            <a:off x="3438099" y="2260600"/>
            <a:ext cx="2267700" cy="19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принципы либерализма — правовое государство и верховенство закона. Независимый суд обеспечивает защиту прав, когда решения властей затрагивают интересы граждан.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4355351" y="1291325"/>
            <a:ext cx="1350300" cy="8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Правовое государство и верховенство закона
</a:t>
            </a:r>
            <a:endParaRPr lang="en-US" sz="1600" dirty="0"/>
          </a:p>
        </p:txBody>
      </p:sp>
      <p:sp>
        <p:nvSpPr>
          <p:cNvPr id="16" name="Text 6"/>
          <p:cNvSpPr txBox="1"/>
          <p:nvPr/>
        </p:nvSpPr>
        <p:spPr>
          <a:xfrm>
            <a:off x="6294849" y="2260600"/>
            <a:ext cx="2267700" cy="19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Либеральная традиция исходит из того, что власть должна быть ограничена правом. Разделение властей снижает риск произвола и помогает сохранить баланс интересов.
</a:t>
            </a:r>
            <a:endParaRPr lang="en-US" sz="1400" dirty="0"/>
          </a:p>
        </p:txBody>
      </p:sp>
      <p:sp>
        <p:nvSpPr>
          <p:cNvPr id="17" name="Text 7"/>
          <p:cNvSpPr txBox="1"/>
          <p:nvPr/>
        </p:nvSpPr>
        <p:spPr>
          <a:xfrm>
            <a:off x="7212101" y="1291325"/>
            <a:ext cx="1350300" cy="8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Ограничение власти через разделение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987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Социалистическая мысль делает акцент на социальном равенстве и справедливом распределении благ. Она связывает достоинство человека с тем, чтобы общество обеспечивало достойные условия жизни каждому, а не только отдельным группам.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418224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внимания — социально-экономические права: право на труд, образование, медицинскую помощь и поддержку уязвимых категорий. Эти идеи направлены на снижение уязвимости людей перед бедностью, болезнями и нестабильной занятостью.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269462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Традиция социализма стремится уменьшить резкое имущественное неравенство и расширить реальные возможности большинства граждан. Речь идет о том, чтобы справедливость измерялась не лозунгами, а доступностью базовых жизненных благ.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Социализм: равенство, справедливость и социальная защита
</a:t>
            </a:r>
            <a:endParaRPr lang="en-US" sz="210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161815"/>
            <a:ext cx="4151400" cy="27238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148225"/>
            <a:ext cx="3925500" cy="27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Либерализм, консерватизм и социализм по-разному отвечают на вопрос о соотношении свободы, порядка и справедливости. Отличия связаны не с отрицанием общества, а с разными представлениями о «справедливом устройстве» жизни.
</a:t>
            </a:r>
            <a:pPr algn="l" indent="0" marL="0">
              <a:lnSpc>
                <a:spcPct val="100000"/>
              </a:lnSpc>
              <a:buNone/>
            </a:pPr>
            <a:r>
              <a:rPr lang="en-US" sz="154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4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ценности задают разные приоритеты: где-то на первом плане права и свободы, где-то — стабильность и преемственность, а где-то — социальная защищенность и равенство возможностей.
</a:t>
            </a:r>
            <a:endParaRPr lang="en-US" sz="1548" dirty="0"/>
          </a:p>
        </p:txBody>
      </p:sp>
      <p:sp>
        <p:nvSpPr>
          <p:cNvPr id="7" name="Text 2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93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течений общественной мысли
</a:t>
            </a:r>
            <a:endParaRPr lang="en-US" sz="2493" dirty="0"/>
          </a:p>
        </p:txBody>
      </p:sp>
      <p:sp>
        <p:nvSpPr>
          <p:cNvPr id="8" name="Text 3"/>
          <p:cNvSpPr txBox="1"/>
          <p:nvPr/>
        </p:nvSpPr>
        <p:spPr>
          <a:xfrm>
            <a:off x="4572000" y="4033250"/>
            <a:ext cx="41514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6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школьного курса истории и обществознания.
</a:t>
            </a:r>
            <a:endParaRPr lang="en-US" sz="116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2621" y="1203795"/>
            <a:ext cx="1729200" cy="16532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0504" y="1203795"/>
            <a:ext cx="1729200" cy="165321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8379" y="1203795"/>
            <a:ext cx="1729200" cy="16532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019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Западники: «строить будущее по образцу реформ»
</a:t>
            </a:r>
            <a:pPr algn="ctr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1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салонах и университетах западники обсуждали, как развивать страну через европейские реформы. Они видели смысл в правовом государстве и отмене сословных ограничений. В таких разговорах постоянно звучала идея: права личности должны быть опорой перемен и защиты от произвола.
</a:t>
            </a:r>
            <a:endParaRPr lang="en-US" sz="1050" dirty="0"/>
          </a:p>
        </p:txBody>
      </p:sp>
      <p:sp>
        <p:nvSpPr>
          <p:cNvPr id="9" name="Text 2"/>
          <p:cNvSpPr txBox="1"/>
          <p:nvPr/>
        </p:nvSpPr>
        <p:spPr>
          <a:xfrm>
            <a:off x="3443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6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Славянофилы: «у России свой исторический характер»
</a:t>
            </a:r>
            <a:pPr algn="ctr" indent="0" marL="0">
              <a:lnSpc>
                <a:spcPct val="100000"/>
              </a:lnSpc>
              <a:buNone/>
            </a:pPr>
            <a:r>
              <a:rPr lang="en-US" sz="96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4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Славянофилы спорили о том, что Россия развивается не «копированием», а через собственные традиции. Они подчеркивали роль общины и духовных ценностей, связывая устойчивость общества с моральной дисциплиной. В воображаемой университетской дискуссии звучал вопрос: где граница между реформой и разрывом преемственности?
</a:t>
            </a:r>
            <a:endParaRPr lang="en-US" sz="966" dirty="0"/>
          </a:p>
        </p:txBody>
      </p:sp>
      <p:sp>
        <p:nvSpPr>
          <p:cNvPr id="10" name="Text 3"/>
          <p:cNvSpPr txBox="1"/>
          <p:nvPr/>
        </p:nvSpPr>
        <p:spPr>
          <a:xfrm>
            <a:off x="5867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8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Революционные демократы и народники: «справедливость требует действия»
</a:t>
            </a:r>
            <a:pPr algn="ctr" indent="0" marL="0">
              <a:lnSpc>
                <a:spcPct val="100000"/>
              </a:lnSpc>
              <a:buNone/>
            </a:pPr>
            <a:r>
              <a:rPr lang="en-US" sz="88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7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Революционные демократы критиковали самодержавие и крепостное право, считая, что социальная система должна измениться радикально. Народники, напротив, обращались к деревне и верили в преобразования через работу с людьми. На этой интеллектуальной сцене сталкивались разные способы защищать достоинство и бороться за социальную справедливость.
</a:t>
            </a:r>
            <a:endParaRPr lang="en-US" sz="884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общественная мысль XIX века: спор за путь развития
</a:t>
            </a:r>
            <a:endParaRPr lang="en-US" sz="210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схеме показано, как от реформаторских дискуссий к политической поляризации, затем к доминированию идеологии и, наконец, к правовому плюрализму усиливается акцент на правах человека.
</a:t>
            </a:r>
            <a:pPr algn="l" indent="0" marL="0">
              <a:lnSpc>
                <a:spcPct val="100000"/>
              </a:lnSpc>
              <a:buNone/>
            </a:pPr>
            <a:r>
              <a:rPr lang="en-US" sz="137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7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ближе к концу XX — началу XXI века, тем заметнее рост значимости конституционных принципов и участия граждан в общественных решениях, а не только в официальных установках.
</a:t>
            </a:r>
            <a:endParaRPr lang="en-US" sz="1373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школьному курсу истории и обществознания (схематическая линейная диаграмма без указания точных количественных показателей).
</a:t>
            </a:r>
            <a:endParaRPr lang="en-US" sz="1151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общественной мысли в России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2650" y="1248003"/>
            <a:ext cx="571500" cy="457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01250" y="1205853"/>
            <a:ext cx="541500" cy="54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74450" y="1222603"/>
            <a:ext cx="571500" cy="50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13050" y="1205853"/>
            <a:ext cx="541500" cy="541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724850" y="1205853"/>
            <a:ext cx="541500" cy="541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14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Гражданское общество и его институты
</a:t>
            </a:r>
            <a:endParaRPr lang="en-US" sz="3000" dirty="0"/>
          </a:p>
        </p:txBody>
      </p:sp>
      <p:sp>
        <p:nvSpPr>
          <p:cNvPr id="15" name="Text 2"/>
          <p:cNvSpPr txBox="1"/>
          <p:nvPr/>
        </p:nvSpPr>
        <p:spPr>
          <a:xfrm>
            <a:off x="354901" y="2238225"/>
            <a:ext cx="15870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Общественные объединения
</a:t>
            </a:r>
            <a:pPr algn="l" indent="0" marL="0">
              <a:lnSpc>
                <a:spcPct val="100000"/>
              </a:lnSpc>
              <a:buNone/>
            </a:pPr>
            <a:r>
              <a:rPr lang="en-US" sz="125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добровольные сообщества, где люди объединяются ради общих целей. Такие организации помогают обсуждать проблемы и вырабатывать законные способы защиты интересов участников и соседских сообществ.
</a:t>
            </a:r>
            <a:endParaRPr lang="en-US" sz="1258" dirty="0"/>
          </a:p>
        </p:txBody>
      </p:sp>
      <p:sp>
        <p:nvSpPr>
          <p:cNvPr id="16" name="Text 3"/>
          <p:cNvSpPr txBox="1"/>
          <p:nvPr/>
        </p:nvSpPr>
        <p:spPr>
          <a:xfrm>
            <a:off x="3778501" y="2238225"/>
            <a:ext cx="15870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Профсоюзы и защита трудовых интересов
</a:t>
            </a:r>
            <a:pPr algn="l" indent="0" marL="0">
              <a:lnSpc>
                <a:spcPct val="100000"/>
              </a:lnSpc>
              <a:buNone/>
            </a:pPr>
            <a:r>
              <a:rPr lang="en-US" sz="115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Профсоюзы представляют интересы работников и содействуют справедливым условиям труда. Через переговоры и законные процедуры они помогают снижать социальную напряжённость и защищают права людей.
</a:t>
            </a:r>
            <a:endParaRPr lang="en-US" sz="1155" dirty="0"/>
          </a:p>
        </p:txBody>
      </p:sp>
      <p:sp>
        <p:nvSpPr>
          <p:cNvPr id="17" name="Text 4"/>
          <p:cNvSpPr txBox="1"/>
          <p:nvPr/>
        </p:nvSpPr>
        <p:spPr>
          <a:xfrm>
            <a:off x="2066701" y="2238225"/>
            <a:ext cx="15870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Волонтёрские движения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19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Волонтёрство объединяет людей вокруг помощи конкретным людям и инициативам. Оно укрепляет чувство ответственности и показывает, что общественные задачи решаются не только «сверху», но и личным вкладом.
</a:t>
            </a:r>
            <a:endParaRPr lang="en-US" sz="1191" dirty="0"/>
          </a:p>
        </p:txBody>
      </p:sp>
      <p:sp>
        <p:nvSpPr>
          <p:cNvPr id="18" name="Text 5"/>
          <p:cNvSpPr txBox="1"/>
          <p:nvPr/>
        </p:nvSpPr>
        <p:spPr>
          <a:xfrm>
            <a:off x="5490301" y="2238225"/>
            <a:ext cx="15870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Независимые медиа
</a:t>
            </a:r>
            <a:pPr algn="l" indent="0" marL="0">
              <a:lnSpc>
                <a:spcPct val="100000"/>
              </a:lnSpc>
              <a:buNone/>
            </a:pPr>
            <a:r>
              <a:rPr lang="en-US" sz="121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Медиа формируют общественное обсуждение, дают возможность сравнивать позиции и проверять информацию. Развитие ответственной журналистики поддерживает правовую культуру и снижает влияние манипуляций.
</a:t>
            </a:r>
            <a:endParaRPr lang="en-US" sz="1217" dirty="0"/>
          </a:p>
        </p:txBody>
      </p:sp>
      <p:sp>
        <p:nvSpPr>
          <p:cNvPr id="19" name="Text 6"/>
          <p:cNvSpPr txBox="1"/>
          <p:nvPr/>
        </p:nvSpPr>
        <p:spPr>
          <a:xfrm>
            <a:off x="7202101" y="2238225"/>
            <a:ext cx="15870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Благотворительность и молодежные советы
</a:t>
            </a:r>
            <a:pPr algn="l" indent="0" marL="0">
              <a:lnSpc>
                <a:spcPct val="100000"/>
              </a:lnSpc>
              <a:buNone/>
            </a:pPr>
            <a:r>
              <a:rPr lang="en-US" sz="110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Благотворительные организации поддерживают тех, кому необходима помощь, а молодежные советы учатся участвовать в принятии решений. Это развивает навыки сотрудничества и понимание общественного результата.
</a:t>
            </a:r>
            <a:endParaRPr lang="en-US" sz="110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 и ответственность как единый путь гражданской позиции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модель связи между правами, соблюдением закона и гражданским участием (обобщение по материалам обществознания).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97400" y="219054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самоуправление, дебаты, исследовательские проекты и моделирование судебных ситуаций превращают теорию в опыт. Учащиеся учатся аргументировать позицию, соблюдать правила дискуссии и находить решения по процедурам.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088575" y="241125"/>
            <a:ext cx="2585400" cy="46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как среда правового воспитания
</a:t>
            </a:r>
            <a:endParaRPr lang="en-US" sz="3000" dirty="0"/>
          </a:p>
        </p:txBody>
      </p:sp>
      <p:sp>
        <p:nvSpPr>
          <p:cNvPr id="10" name="Text 3"/>
          <p:cNvSpPr txBox="1"/>
          <p:nvPr/>
        </p:nvSpPr>
        <p:spPr>
          <a:xfrm>
            <a:off x="3997400" y="59929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 истории, обществознания и права дают системные знания о государстве, Конституции и правах человека. Это помогает отличать мнение от нормы и понимать, где ответственность прописана законом.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011900" y="378179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обсуждаются реальные жизненные случаи о дисциплине, конфликтах и ответственности, правовые нормы становятся личностно значимыми. Так формируется привычка соотносить поступок с законом и последствиями для других.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самоуправлении и волонтёрстве часто воспринимается как наиболее «доступный вход» в практики гражданского участия, потому что требует меньшей организационной сложности.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42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2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форм показывает: гражданская активность не сводится к одному действию. Регулярное вовлечение формирует опыт коллективной ответственности и понимание общественного результата.
</a:t>
            </a:r>
            <a:endParaRPr lang="en-US" sz="1422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курсу обществознания (схематическая диаграмма без указания точных статистических значений).
</a:t>
            </a:r>
            <a:endParaRPr lang="en-US" sz="1151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Уровни гражданской активности молодежи
</a:t>
            </a:r>
            <a:endParaRPr lang="en-US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5759" y="1068000"/>
            <a:ext cx="3827781" cy="196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15900" y="3198677"/>
            <a:ext cx="6907500" cy="108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рисков правовой безграмотности эффективнее всего, когда знания превращаются в практику: ученик обсуждает кейсы, проверяет информацию и принимает решения, отвечающие закону и моральной норме.
</a:t>
            </a:r>
            <a:pPr algn="l" indent="0" marL="0">
              <a:lnSpc>
                <a:spcPct val="100000"/>
              </a:lnSpc>
              <a:buNone/>
            </a:pPr>
            <a:r>
              <a:rPr lang="en-US" sz="127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7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имеет безопасный опыт обсуждать проблемы и действовать в рамках правил, риск цинизма и пассивности снижается, а правовые знания становятся устойчивыми.
</a:t>
            </a:r>
            <a:endParaRPr lang="en-US" sz="1270" dirty="0"/>
          </a:p>
        </p:txBody>
      </p:sp>
      <p:sp>
        <p:nvSpPr>
          <p:cNvPr id="7" name="Text 2"/>
          <p:cNvSpPr txBox="1"/>
          <p:nvPr/>
        </p:nvSpPr>
        <p:spPr>
          <a:xfrm>
            <a:off x="1815900" y="342050"/>
            <a:ext cx="69075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68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Риски для правосознания и способы их снижения
</a:t>
            </a:r>
            <a:endParaRPr lang="en-US" sz="2168" dirty="0"/>
          </a:p>
        </p:txBody>
      </p:sp>
      <p:sp>
        <p:nvSpPr>
          <p:cNvPr id="8" name="Text 3"/>
          <p:cNvSpPr txBox="1"/>
          <p:nvPr/>
        </p:nvSpPr>
        <p:spPr>
          <a:xfrm>
            <a:off x="1815900" y="4433975"/>
            <a:ext cx="60570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школьному курсу истории, обществознания и правовой грамотности.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09275" y="1252600"/>
            <a:ext cx="5767200" cy="260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529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гражданское правосознание и общественная мысль как навигатор свободы
</a:t>
            </a:r>
            <a:pPr algn="ctr" indent="0" marL="0">
              <a:lnSpc>
                <a:spcPct val="100000"/>
              </a:lnSpc>
              <a:buNone/>
            </a:pPr>
            <a:r>
              <a:rPr lang="en-US" sz="141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5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Гражданское правосознание соединяет знание закона, уважение к правам человека и готовность действовать ответственно. Либерализм, консерватизм и социализм по-разному видят свободу, порядок и справедливость, но каждый влияет на развитие общества.
</a:t>
            </a:r>
            <a:endParaRPr lang="en-US" sz="3529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2026-05-11T14:19:38Z</dcterms:created>
  <dcterms:modified xsi:type="dcterms:W3CDTF">2026-05-11T14:19:38Z</dcterms:modified>
</cp:coreProperties>
</file>