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image" Target="../media/image-12-6.jpe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98875" y="199993"/>
            <a:ext cx="8745300" cy="475696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05550" y="3872250"/>
            <a:ext cx="6161400" cy="1084500"/>
          </a:xfrm>
          <a:prstGeom prst="rect">
            <a:avLst/>
          </a:prstGeom>
          <a:noFill/>
          <a:ln/>
        </p:spPr>
        <p:txBody>
          <a:bodyPr wrap="square" lIns="0" tIns="0" rIns="0" bIns="0" rtlCol="0" anchor="t"/>
          <a:lstStyle/>
          <a:p>
            <a:pPr algn="l" indent="0" marL="0">
              <a:lnSpc>
                <a:spcPct val="100000"/>
              </a:lnSpc>
              <a:buNone/>
            </a:pPr>
            <a:r>
              <a:rPr lang="en-US" sz="2300" b="1" dirty="0">
                <a:solidFill>
                  <a:srgbClr val="CAFBFF"/>
                </a:solidFill>
                <a:latin typeface="Arial" pitchFamily="34" charset="0"/>
                <a:ea typeface="Arial" pitchFamily="34" charset="-122"/>
                <a:cs typeface="Arial" pitchFamily="34" charset="-120"/>
              </a:rPr>
              <a:t>Тип Кишечнополостные: общая характеристика многоклеточных животных
</a:t>
            </a:r>
            <a:endParaRPr lang="en-US" sz="2300" dirty="0"/>
          </a:p>
        </p:txBody>
      </p:sp>
      <p:sp>
        <p:nvSpPr>
          <p:cNvPr id="6" name="Text 1"/>
          <p:cNvSpPr txBox="1"/>
          <p:nvPr/>
        </p:nvSpPr>
        <p:spPr>
          <a:xfrm>
            <a:off x="343837" y="3213975"/>
            <a:ext cx="4060200" cy="490500"/>
          </a:xfrm>
          <a:prstGeom prst="rect">
            <a:avLst/>
          </a:prstGeom>
          <a:noFill/>
          <a:ln/>
        </p:spPr>
        <p:txBody>
          <a:bodyPr wrap="square" lIns="0" tIns="0" rIns="0" bIns="0" rtlCol="0" anchor="t"/>
          <a:lstStyle/>
          <a:p>
            <a:pPr algn="l" indent="0" marL="0">
              <a:lnSpc>
                <a:spcPct val="100000"/>
              </a:lnSpc>
              <a:buNone/>
            </a:pPr>
            <a:r>
              <a:rPr lang="en-US" sz="1500" dirty="0">
                <a:solidFill>
                  <a:srgbClr val="CAFBFF"/>
                </a:solidFill>
                <a:latin typeface="Arial" pitchFamily="34" charset="0"/>
                <a:ea typeface="Arial" pitchFamily="34" charset="-122"/>
                <a:cs typeface="Arial" pitchFamily="34" charset="-120"/>
              </a:rPr>
              <a:t>Древние водные хищники с простой, но эффективной организацией.
</a:t>
            </a:r>
            <a:endParaRPr lang="en-US" sz="1500" dirty="0"/>
          </a:p>
        </p:txBody>
      </p:sp>
      <p:sp>
        <p:nvSpPr>
          <p:cNvPr id="7" name="Text 2"/>
          <p:cNvSpPr txBox="1"/>
          <p:nvPr/>
        </p:nvSpPr>
        <p:spPr>
          <a:xfrm>
            <a:off x="6190250" y="246950"/>
            <a:ext cx="2737800" cy="273900"/>
          </a:xfrm>
          <a:prstGeom prst="rect">
            <a:avLst/>
          </a:prstGeom>
          <a:noFill/>
          <a:ln/>
        </p:spPr>
        <p:txBody>
          <a:bodyPr wrap="square" lIns="0" tIns="0" rIns="0" bIns="0" rtlCol="0" anchor="ctr"/>
          <a:lstStyle/>
          <a:p>
            <a:pPr algn="l" indent="0" marL="0">
              <a:lnSpc>
                <a:spcPct val="90000"/>
              </a:lnSpc>
              <a:buNone/>
            </a:pPr>
            <a:r>
              <a:rPr lang="en-US" sz="1300" dirty="0">
                <a:solidFill>
                  <a:srgbClr val="CAFBFF"/>
                </a:solidFill>
                <a:latin typeface="Arial" pitchFamily="34" charset="0"/>
                <a:ea typeface="Arial" pitchFamily="34" charset="-122"/>
                <a:cs typeface="Arial" pitchFamily="34" charset="-120"/>
              </a:rPr>
              <a:t>
</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45927" y="403000"/>
            <a:ext cx="4206797" cy="4342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4375" y="520850"/>
            <a:ext cx="4034100" cy="1953900"/>
          </a:xfrm>
          <a:prstGeom prst="rect">
            <a:avLst/>
          </a:prstGeom>
          <a:noFill/>
          <a:ln/>
        </p:spPr>
        <p:txBody>
          <a:bodyPr wrap="square" lIns="0" tIns="0" rIns="0" bIns="0" rtlCol="0" anchor="t"/>
          <a:lstStyle/>
          <a:p>
            <a:pPr algn="l" indent="0" marL="0">
              <a:lnSpc>
                <a:spcPct val="100000"/>
              </a:lnSpc>
              <a:buNone/>
            </a:pPr>
            <a:r>
              <a:rPr lang="en-US" sz="2700" b="1" dirty="0">
                <a:solidFill>
                  <a:srgbClr val="CAFBFF"/>
                </a:solidFill>
                <a:latin typeface="Arial" pitchFamily="34" charset="0"/>
                <a:ea typeface="Arial" pitchFamily="34" charset="-122"/>
                <a:cs typeface="Arial" pitchFamily="34" charset="-120"/>
              </a:rPr>
              <a:t>Кишечнополостные: древняя ветвь многоклеточных
</a:t>
            </a:r>
            <a:endParaRPr lang="en-US" sz="2700" dirty="0"/>
          </a:p>
        </p:txBody>
      </p:sp>
      <p:sp>
        <p:nvSpPr>
          <p:cNvPr id="6" name="Text 1"/>
          <p:cNvSpPr txBox="1"/>
          <p:nvPr/>
        </p:nvSpPr>
        <p:spPr>
          <a:xfrm>
            <a:off x="434375" y="2762250"/>
            <a:ext cx="3957300" cy="18675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Эти животные появились очень давно и заняли разные водные среды — от морей до пресных водоёмов. При простом строении они успешно ловят добычу и защищаются от врагов с помощью стрекательных клеток.
</a:t>
            </a:r>
            <a:endParaRPr lang="en-US" sz="1600" dirty="0"/>
          </a:p>
        </p:txBody>
      </p:sp>
      <p:sp>
        <p:nvSpPr>
          <p:cNvPr id="7" name="Text 2"/>
          <p:cNvSpPr txBox="1"/>
          <p:nvPr/>
        </p:nvSpPr>
        <p:spPr>
          <a:xfrm>
            <a:off x="8289025" y="74925"/>
            <a:ext cx="7215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2</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78600" y="306202"/>
            <a:ext cx="7948500" cy="840000"/>
          </a:xfrm>
          <a:prstGeom prst="rect">
            <a:avLst/>
          </a:prstGeom>
          <a:noFill/>
          <a:ln/>
        </p:spPr>
        <p:txBody>
          <a:bodyPr wrap="square" lIns="0" tIns="0" rIns="0" bIns="0" rtlCol="0" anchor="ctr"/>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Общие признаки типа кишечнополостных
</a:t>
            </a:r>
            <a:endParaRPr lang="en-US" sz="2700" dirty="0"/>
          </a:p>
        </p:txBody>
      </p:sp>
      <p:sp>
        <p:nvSpPr>
          <p:cNvPr id="9"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3</a:t>
            </a:r>
            <a:endParaRPr lang="en-US" sz="1600" dirty="0"/>
          </a:p>
        </p:txBody>
      </p:sp>
      <p:sp>
        <p:nvSpPr>
          <p:cNvPr id="10" name="Text 2"/>
          <p:cNvSpPr txBox="1"/>
          <p:nvPr/>
        </p:nvSpPr>
        <p:spPr>
          <a:xfrm>
            <a:off x="546275" y="3312262"/>
            <a:ext cx="2421900" cy="240900"/>
          </a:xfrm>
          <a:prstGeom prst="rect">
            <a:avLst/>
          </a:prstGeom>
          <a:noFill/>
          <a:ln/>
        </p:spPr>
        <p:txBody>
          <a:bodyPr wrap="square" lIns="0" tIns="0" rIns="0" bIns="0" rtlCol="0" anchor="t"/>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Два клеточных слоя
</a:t>
            </a:r>
            <a:endParaRPr lang="en-US" sz="1200" dirty="0"/>
          </a:p>
        </p:txBody>
      </p:sp>
      <p:sp>
        <p:nvSpPr>
          <p:cNvPr id="11" name="Text 3"/>
          <p:cNvSpPr txBox="1"/>
          <p:nvPr/>
        </p:nvSpPr>
        <p:spPr>
          <a:xfrm>
            <a:off x="546275" y="3608612"/>
            <a:ext cx="2421900" cy="885300"/>
          </a:xfrm>
          <a:prstGeom prst="rect">
            <a:avLst/>
          </a:prstGeom>
          <a:noFill/>
          <a:ln/>
        </p:spPr>
        <p:txBody>
          <a:bodyPr wrap="square" lIns="0" tIns="0" rIns="0" bIns="0" rtlCol="0" anchor="t"/>
          <a:lstStyle/>
          <a:p>
            <a:pPr algn="l" indent="0" marL="0">
              <a:lnSpc>
                <a:spcPct val="100000"/>
              </a:lnSpc>
              <a:buNone/>
            </a:pPr>
            <a:r>
              <a:rPr lang="en-US" sz="1000" dirty="0">
                <a:solidFill>
                  <a:srgbClr val="3E000D"/>
                </a:solidFill>
                <a:latin typeface="Arial" pitchFamily="34" charset="0"/>
                <a:ea typeface="Arial" pitchFamily="34" charset="-122"/>
                <a:cs typeface="Arial" pitchFamily="34" charset="-120"/>
              </a:rPr>
              <a:t>Тело образовано наружной эктодермой и внутренней энтодермой. Между ними лежит студенистая мезоглея, которая придаёт телу упругость и помогает сохранять форму в воде.
</a:t>
            </a:r>
            <a:endParaRPr lang="en-US" sz="1000" dirty="0"/>
          </a:p>
        </p:txBody>
      </p:sp>
      <p:sp>
        <p:nvSpPr>
          <p:cNvPr id="12" name="Text 4"/>
          <p:cNvSpPr txBox="1"/>
          <p:nvPr/>
        </p:nvSpPr>
        <p:spPr>
          <a:xfrm>
            <a:off x="3380700" y="3312262"/>
            <a:ext cx="2421900" cy="240900"/>
          </a:xfrm>
          <a:prstGeom prst="rect">
            <a:avLst/>
          </a:prstGeom>
          <a:noFill/>
          <a:ln/>
        </p:spPr>
        <p:txBody>
          <a:bodyPr wrap="square" lIns="0" tIns="0" rIns="0" bIns="0" rtlCol="0" anchor="t"/>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Нет сложных органов
</a:t>
            </a:r>
            <a:endParaRPr lang="en-US" sz="1200" dirty="0"/>
          </a:p>
        </p:txBody>
      </p:sp>
      <p:sp>
        <p:nvSpPr>
          <p:cNvPr id="13" name="Text 5"/>
          <p:cNvSpPr txBox="1"/>
          <p:nvPr/>
        </p:nvSpPr>
        <p:spPr>
          <a:xfrm>
            <a:off x="3380700" y="3608612"/>
            <a:ext cx="2421900" cy="885300"/>
          </a:xfrm>
          <a:prstGeom prst="rect">
            <a:avLst/>
          </a:prstGeom>
          <a:noFill/>
          <a:ln/>
        </p:spPr>
        <p:txBody>
          <a:bodyPr wrap="square" lIns="0" tIns="0" rIns="0" bIns="0" rtlCol="0" anchor="t"/>
          <a:lstStyle/>
          <a:p>
            <a:pPr algn="l" indent="0" marL="0">
              <a:lnSpc>
                <a:spcPct val="100000"/>
              </a:lnSpc>
              <a:buNone/>
            </a:pPr>
            <a:r>
              <a:rPr lang="en-US" sz="1000" dirty="0">
                <a:solidFill>
                  <a:srgbClr val="3E000D"/>
                </a:solidFill>
                <a:latin typeface="Arial" pitchFamily="34" charset="0"/>
                <a:ea typeface="Arial" pitchFamily="34" charset="-122"/>
                <a:cs typeface="Arial" pitchFamily="34" charset="-120"/>
              </a:rPr>
              <a:t>У кишечнополостных отсутствуют органы дыхания, кровообращения и выделения. Газообмен и обмен веществ идут через поверхность тела, что возможно благодаря небольшим размерам и водной среде.
</a:t>
            </a:r>
            <a:endParaRPr lang="en-US" sz="1000" dirty="0"/>
          </a:p>
        </p:txBody>
      </p:sp>
      <p:sp>
        <p:nvSpPr>
          <p:cNvPr id="14" name="Text 6"/>
          <p:cNvSpPr txBox="1"/>
          <p:nvPr/>
        </p:nvSpPr>
        <p:spPr>
          <a:xfrm>
            <a:off x="6215125" y="3312262"/>
            <a:ext cx="2421900" cy="240900"/>
          </a:xfrm>
          <a:prstGeom prst="rect">
            <a:avLst/>
          </a:prstGeom>
          <a:noFill/>
          <a:ln/>
        </p:spPr>
        <p:txBody>
          <a:bodyPr wrap="square" lIns="0" tIns="0" rIns="0" bIns="0" rtlCol="0" anchor="t"/>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Хищный образ жизни
</a:t>
            </a:r>
            <a:endParaRPr lang="en-US" sz="1200" dirty="0"/>
          </a:p>
        </p:txBody>
      </p:sp>
      <p:sp>
        <p:nvSpPr>
          <p:cNvPr id="15" name="Text 7"/>
          <p:cNvSpPr txBox="1"/>
          <p:nvPr/>
        </p:nvSpPr>
        <p:spPr>
          <a:xfrm>
            <a:off x="6215125" y="3608612"/>
            <a:ext cx="2421900" cy="885300"/>
          </a:xfrm>
          <a:prstGeom prst="rect">
            <a:avLst/>
          </a:prstGeom>
          <a:noFill/>
          <a:ln/>
        </p:spPr>
        <p:txBody>
          <a:bodyPr wrap="square" lIns="0" tIns="0" rIns="0" bIns="0" rtlCol="0" anchor="t"/>
          <a:lstStyle/>
          <a:p>
            <a:pPr algn="l" indent="0" marL="0">
              <a:lnSpc>
                <a:spcPct val="100000"/>
              </a:lnSpc>
              <a:buNone/>
            </a:pPr>
            <a:r>
              <a:rPr lang="en-US" sz="1000" dirty="0">
                <a:solidFill>
                  <a:srgbClr val="3E000D"/>
                </a:solidFill>
                <a:latin typeface="Arial" pitchFamily="34" charset="0"/>
                <a:ea typeface="Arial" pitchFamily="34" charset="-122"/>
                <a:cs typeface="Arial" pitchFamily="34" charset="-120"/>
              </a:rPr>
              <a:t>Большинство видов — активные хищники. Щупальца, стрекательные клетки и чувствительность к раздражителям позволяют им ловить мелкую добычу и успешно существовать в водной среде.
</a:t>
            </a:r>
            <a:endParaRPr lang="en-US" sz="1000" dirty="0"/>
          </a:p>
        </p:txBody>
      </p:sp>
      <p:sp>
        <p:nvSpPr>
          <p:cNvPr id="16" name="Text 8"/>
          <p:cNvSpPr txBox="1"/>
          <p:nvPr/>
        </p:nvSpPr>
        <p:spPr>
          <a:xfrm>
            <a:off x="1963487" y="1692037"/>
            <a:ext cx="2421900" cy="240900"/>
          </a:xfrm>
          <a:prstGeom prst="rect">
            <a:avLst/>
          </a:prstGeom>
          <a:noFill/>
          <a:ln/>
        </p:spPr>
        <p:txBody>
          <a:bodyPr wrap="square" lIns="0" tIns="0" rIns="0" bIns="0" rtlCol="0" anchor="t"/>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Кишечная полость
</a:t>
            </a:r>
            <a:endParaRPr lang="en-US" sz="1200" dirty="0"/>
          </a:p>
        </p:txBody>
      </p:sp>
      <p:sp>
        <p:nvSpPr>
          <p:cNvPr id="17" name="Text 9"/>
          <p:cNvSpPr txBox="1"/>
          <p:nvPr/>
        </p:nvSpPr>
        <p:spPr>
          <a:xfrm>
            <a:off x="1963487" y="1988387"/>
            <a:ext cx="2421900" cy="885300"/>
          </a:xfrm>
          <a:prstGeom prst="rect">
            <a:avLst/>
          </a:prstGeom>
          <a:noFill/>
          <a:ln/>
        </p:spPr>
        <p:txBody>
          <a:bodyPr wrap="square" lIns="0" tIns="0" rIns="0" bIns="0" rtlCol="0" anchor="t"/>
          <a:lstStyle/>
          <a:p>
            <a:pPr algn="l" indent="0" marL="0">
              <a:lnSpc>
                <a:spcPct val="100000"/>
              </a:lnSpc>
              <a:buNone/>
            </a:pPr>
            <a:r>
              <a:rPr lang="en-US" sz="1000" dirty="0">
                <a:solidFill>
                  <a:srgbClr val="3E000D"/>
                </a:solidFill>
                <a:latin typeface="Arial" pitchFamily="34" charset="0"/>
                <a:ea typeface="Arial" pitchFamily="34" charset="-122"/>
                <a:cs typeface="Arial" pitchFamily="34" charset="-120"/>
              </a:rPr>
              <a:t>Внутри находится одна полость, где пища частично переваривается и распределяется по телу. Через неё же удаляются непереваренные остатки, поэтому пищеварительная система устроена очень просто.
</a:t>
            </a:r>
            <a:endParaRPr lang="en-US" sz="1000" dirty="0"/>
          </a:p>
        </p:txBody>
      </p:sp>
      <p:sp>
        <p:nvSpPr>
          <p:cNvPr id="18" name="Text 10"/>
          <p:cNvSpPr txBox="1"/>
          <p:nvPr/>
        </p:nvSpPr>
        <p:spPr>
          <a:xfrm>
            <a:off x="4797913" y="1692037"/>
            <a:ext cx="2421900" cy="240900"/>
          </a:xfrm>
          <a:prstGeom prst="rect">
            <a:avLst/>
          </a:prstGeom>
          <a:noFill/>
          <a:ln/>
        </p:spPr>
        <p:txBody>
          <a:bodyPr wrap="square" lIns="0" tIns="0" rIns="0" bIns="0" rtlCol="0" anchor="t"/>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Диффузная нервная сеть
</a:t>
            </a:r>
            <a:endParaRPr lang="en-US" sz="1200" dirty="0"/>
          </a:p>
        </p:txBody>
      </p:sp>
      <p:sp>
        <p:nvSpPr>
          <p:cNvPr id="19" name="Text 11"/>
          <p:cNvSpPr txBox="1"/>
          <p:nvPr/>
        </p:nvSpPr>
        <p:spPr>
          <a:xfrm>
            <a:off x="4797913" y="1988387"/>
            <a:ext cx="2421900" cy="885300"/>
          </a:xfrm>
          <a:prstGeom prst="rect">
            <a:avLst/>
          </a:prstGeom>
          <a:noFill/>
          <a:ln/>
        </p:spPr>
        <p:txBody>
          <a:bodyPr wrap="square" lIns="0" tIns="0" rIns="0" bIns="0" rtlCol="0" anchor="t"/>
          <a:lstStyle/>
          <a:p>
            <a:pPr algn="l" indent="0" marL="0">
              <a:lnSpc>
                <a:spcPct val="100000"/>
              </a:lnSpc>
              <a:buNone/>
            </a:pPr>
            <a:r>
              <a:rPr lang="en-US" sz="1000" dirty="0">
                <a:solidFill>
                  <a:srgbClr val="3E000D"/>
                </a:solidFill>
                <a:latin typeface="Arial" pitchFamily="34" charset="0"/>
                <a:ea typeface="Arial" pitchFamily="34" charset="-122"/>
                <a:cs typeface="Arial" pitchFamily="34" charset="-120"/>
              </a:rPr>
              <a:t>Нервная система не имеет головного мозга и образует сеть по всему телу. Она помогает быстро реагировать на прикосновение, свет и движение воды, координируя поведение животного.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47962" y="1620373"/>
            <a:ext cx="4268100" cy="313855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278600" y="520850"/>
            <a:ext cx="7948500" cy="840000"/>
          </a:xfrm>
          <a:prstGeom prst="rect">
            <a:avLst/>
          </a:prstGeom>
          <a:noFill/>
          <a:ln/>
        </p:spPr>
        <p:txBody>
          <a:bodyPr wrap="square" lIns="0" tIns="0" rIns="0" bIns="0" rtlCol="0" anchor="ctr"/>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Лучевая симметрия и значение образа жизни
</a:t>
            </a:r>
            <a:endParaRPr lang="en-US" sz="2700" dirty="0"/>
          </a:p>
        </p:txBody>
      </p:sp>
      <p:sp>
        <p:nvSpPr>
          <p:cNvPr id="11"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4</a:t>
            </a:r>
            <a:endParaRPr lang="en-US" sz="1600" dirty="0"/>
          </a:p>
        </p:txBody>
      </p:sp>
      <p:sp>
        <p:nvSpPr>
          <p:cNvPr id="12" name="Text 2"/>
          <p:cNvSpPr txBox="1"/>
          <p:nvPr/>
        </p:nvSpPr>
        <p:spPr>
          <a:xfrm>
            <a:off x="5056550" y="1924500"/>
            <a:ext cx="3839100" cy="416400"/>
          </a:xfrm>
          <a:prstGeom prst="rect">
            <a:avLst/>
          </a:prstGeom>
          <a:noFill/>
          <a:ln/>
        </p:spPr>
        <p:txBody>
          <a:bodyPr wrap="square" lIns="0" tIns="0" rIns="0" bIns="0" rtlCol="0" anchor="t"/>
          <a:lstStyle/>
          <a:p>
            <a:pPr algn="l" indent="0" marL="0">
              <a:lnSpc>
                <a:spcPct val="100000"/>
              </a:lnSpc>
              <a:buNone/>
            </a:pPr>
            <a:r>
              <a:rPr lang="en-US" sz="867" dirty="0">
                <a:solidFill>
                  <a:srgbClr val="3E000D"/>
                </a:solidFill>
                <a:latin typeface="Arial" pitchFamily="34" charset="0"/>
                <a:ea typeface="Arial" pitchFamily="34" charset="-122"/>
                <a:cs typeface="Arial" pitchFamily="34" charset="-120"/>
              </a:rPr>
              <a:t>Тело кишечнополостных можно мысленно разделить на одинаковые части несколькими плоскостями, проходящими через одну ось. Такая форма удобна для жизни в воде и восприятия раздражений со всех сторон.
</a:t>
            </a:r>
            <a:endParaRPr lang="en-US" sz="867" dirty="0"/>
          </a:p>
        </p:txBody>
      </p:sp>
      <p:sp>
        <p:nvSpPr>
          <p:cNvPr id="13" name="Text 3"/>
          <p:cNvSpPr txBox="1"/>
          <p:nvPr/>
        </p:nvSpPr>
        <p:spPr>
          <a:xfrm>
            <a:off x="5056550" y="1651050"/>
            <a:ext cx="3839100" cy="222000"/>
          </a:xfrm>
          <a:prstGeom prst="rect">
            <a:avLst/>
          </a:prstGeom>
          <a:noFill/>
          <a:ln/>
        </p:spPr>
        <p:txBody>
          <a:bodyPr wrap="square" lIns="0" tIns="0" rIns="0" bIns="0" rtlCol="0" anchor="ctr"/>
          <a:lstStyle/>
          <a:p>
            <a:pPr algn="l" indent="0" marL="0">
              <a:lnSpc>
                <a:spcPct val="100000"/>
              </a:lnSpc>
              <a:buNone/>
            </a:pPr>
            <a:r>
              <a:rPr lang="en-US" sz="1000" b="1" dirty="0">
                <a:solidFill>
                  <a:srgbClr val="3E000D"/>
                </a:solidFill>
                <a:latin typeface="Arial" pitchFamily="34" charset="0"/>
                <a:ea typeface="Arial" pitchFamily="34" charset="-122"/>
                <a:cs typeface="Arial" pitchFamily="34" charset="-120"/>
              </a:rPr>
              <a:t>Симметрия вокруг оси
</a:t>
            </a:r>
            <a:endParaRPr lang="en-US" sz="1000" dirty="0"/>
          </a:p>
        </p:txBody>
      </p:sp>
      <p:sp>
        <p:nvSpPr>
          <p:cNvPr id="14" name="Text 4"/>
          <p:cNvSpPr txBox="1"/>
          <p:nvPr/>
        </p:nvSpPr>
        <p:spPr>
          <a:xfrm>
            <a:off x="5056550" y="2724377"/>
            <a:ext cx="3839100" cy="416400"/>
          </a:xfrm>
          <a:prstGeom prst="rect">
            <a:avLst/>
          </a:prstGeom>
          <a:noFill/>
          <a:ln/>
        </p:spPr>
        <p:txBody>
          <a:bodyPr wrap="square" lIns="0" tIns="0" rIns="0" bIns="0" rtlCol="0" anchor="t"/>
          <a:lstStyle/>
          <a:p>
            <a:pPr algn="l" indent="0" marL="0">
              <a:lnSpc>
                <a:spcPct val="100000"/>
              </a:lnSpc>
              <a:buNone/>
            </a:pPr>
            <a:r>
              <a:rPr lang="en-US" sz="900" dirty="0">
                <a:solidFill>
                  <a:srgbClr val="3E000D"/>
                </a:solidFill>
                <a:latin typeface="Arial" pitchFamily="34" charset="0"/>
                <a:ea typeface="Arial" pitchFamily="34" charset="-122"/>
                <a:cs typeface="Arial" pitchFamily="34" charset="-120"/>
              </a:rPr>
              <a:t>При лучевой симметрии животное одинаково хорошо чувствует добычу и опасность независимо от направления. Это важно для организмов, которые либо прикреплены к субстрату, либо свободно плавают.
</a:t>
            </a:r>
            <a:endParaRPr lang="en-US" sz="900" dirty="0"/>
          </a:p>
        </p:txBody>
      </p:sp>
      <p:sp>
        <p:nvSpPr>
          <p:cNvPr id="15" name="Text 5"/>
          <p:cNvSpPr txBox="1"/>
          <p:nvPr/>
        </p:nvSpPr>
        <p:spPr>
          <a:xfrm>
            <a:off x="5056550" y="2450927"/>
            <a:ext cx="3839100" cy="222000"/>
          </a:xfrm>
          <a:prstGeom prst="rect">
            <a:avLst/>
          </a:prstGeom>
          <a:noFill/>
          <a:ln/>
        </p:spPr>
        <p:txBody>
          <a:bodyPr wrap="square" lIns="0" tIns="0" rIns="0" bIns="0" rtlCol="0" anchor="ctr"/>
          <a:lstStyle/>
          <a:p>
            <a:pPr algn="l" indent="0" marL="0">
              <a:lnSpc>
                <a:spcPct val="100000"/>
              </a:lnSpc>
              <a:buNone/>
            </a:pPr>
            <a:r>
              <a:rPr lang="en-US" sz="1000" b="1" dirty="0">
                <a:solidFill>
                  <a:srgbClr val="3E000D"/>
                </a:solidFill>
                <a:latin typeface="Arial" pitchFamily="34" charset="0"/>
                <a:ea typeface="Arial" pitchFamily="34" charset="-122"/>
                <a:cs typeface="Arial" pitchFamily="34" charset="-120"/>
              </a:rPr>
              <a:t>Реакция на окружающую среду
</a:t>
            </a:r>
            <a:endParaRPr lang="en-US" sz="1000" dirty="0"/>
          </a:p>
        </p:txBody>
      </p:sp>
      <p:sp>
        <p:nvSpPr>
          <p:cNvPr id="16" name="Text 6"/>
          <p:cNvSpPr txBox="1"/>
          <p:nvPr/>
        </p:nvSpPr>
        <p:spPr>
          <a:xfrm>
            <a:off x="5056550" y="3524254"/>
            <a:ext cx="3839100" cy="416400"/>
          </a:xfrm>
          <a:prstGeom prst="rect">
            <a:avLst/>
          </a:prstGeom>
          <a:noFill/>
          <a:ln/>
        </p:spPr>
        <p:txBody>
          <a:bodyPr wrap="square" lIns="0" tIns="0" rIns="0" bIns="0" rtlCol="0" anchor="t"/>
          <a:lstStyle/>
          <a:p>
            <a:pPr algn="l" indent="0" marL="0">
              <a:lnSpc>
                <a:spcPct val="100000"/>
              </a:lnSpc>
              <a:buNone/>
            </a:pPr>
            <a:r>
              <a:rPr lang="en-US" sz="900" dirty="0">
                <a:solidFill>
                  <a:srgbClr val="3E000D"/>
                </a:solidFill>
                <a:latin typeface="Arial" pitchFamily="34" charset="0"/>
                <a:ea typeface="Arial" pitchFamily="34" charset="-122"/>
                <a:cs typeface="Arial" pitchFamily="34" charset="-120"/>
              </a:rPr>
              <a:t>Полипы чаще остаются прикреплёнными, а медузы передвигаются в толще воды. Разные способы жизни связаны с одинаковым общим планом строения, но с разной формой тела.
</a:t>
            </a:r>
            <a:endParaRPr lang="en-US" sz="900" dirty="0"/>
          </a:p>
        </p:txBody>
      </p:sp>
      <p:sp>
        <p:nvSpPr>
          <p:cNvPr id="17" name="Text 7"/>
          <p:cNvSpPr txBox="1"/>
          <p:nvPr/>
        </p:nvSpPr>
        <p:spPr>
          <a:xfrm>
            <a:off x="5056550" y="3250804"/>
            <a:ext cx="3839100" cy="222000"/>
          </a:xfrm>
          <a:prstGeom prst="rect">
            <a:avLst/>
          </a:prstGeom>
          <a:noFill/>
          <a:ln/>
        </p:spPr>
        <p:txBody>
          <a:bodyPr wrap="square" lIns="0" tIns="0" rIns="0" bIns="0" rtlCol="0" anchor="ctr"/>
          <a:lstStyle/>
          <a:p>
            <a:pPr algn="l" indent="0" marL="0">
              <a:lnSpc>
                <a:spcPct val="100000"/>
              </a:lnSpc>
              <a:buNone/>
            </a:pPr>
            <a:r>
              <a:rPr lang="en-US" sz="1000" b="1" dirty="0">
                <a:solidFill>
                  <a:srgbClr val="3E000D"/>
                </a:solidFill>
                <a:latin typeface="Arial" pitchFamily="34" charset="0"/>
                <a:ea typeface="Arial" pitchFamily="34" charset="-122"/>
                <a:cs typeface="Arial" pitchFamily="34" charset="-120"/>
              </a:rPr>
              <a:t>Полипы и медузы
</a:t>
            </a:r>
            <a:endParaRPr lang="en-US" sz="1000" dirty="0"/>
          </a:p>
        </p:txBody>
      </p:sp>
      <p:sp>
        <p:nvSpPr>
          <p:cNvPr id="18" name="Text 8"/>
          <p:cNvSpPr txBox="1"/>
          <p:nvPr/>
        </p:nvSpPr>
        <p:spPr>
          <a:xfrm>
            <a:off x="5056550" y="4324131"/>
            <a:ext cx="3839100" cy="416400"/>
          </a:xfrm>
          <a:prstGeom prst="rect">
            <a:avLst/>
          </a:prstGeom>
          <a:noFill/>
          <a:ln/>
        </p:spPr>
        <p:txBody>
          <a:bodyPr wrap="square" lIns="0" tIns="0" rIns="0" bIns="0" rtlCol="0" anchor="t"/>
          <a:lstStyle/>
          <a:p>
            <a:pPr algn="l" indent="0" marL="0">
              <a:lnSpc>
                <a:spcPct val="100000"/>
              </a:lnSpc>
              <a:buNone/>
            </a:pPr>
            <a:r>
              <a:rPr lang="en-US" sz="900" dirty="0">
                <a:solidFill>
                  <a:srgbClr val="3E000D"/>
                </a:solidFill>
                <a:latin typeface="Arial" pitchFamily="34" charset="0"/>
                <a:ea typeface="Arial" pitchFamily="34" charset="-122"/>
                <a:cs typeface="Arial" pitchFamily="34" charset="-120"/>
              </a:rPr>
              <a:t>У большинства видов щупальца расположены кольцом около рта. Они помогают захватывать пищу, удерживать её и защищаться от нападения, когда животное сталкивается с опасностью.
</a:t>
            </a:r>
            <a:endParaRPr lang="en-US" sz="900" dirty="0"/>
          </a:p>
        </p:txBody>
      </p:sp>
      <p:sp>
        <p:nvSpPr>
          <p:cNvPr id="19" name="Text 9"/>
          <p:cNvSpPr txBox="1"/>
          <p:nvPr/>
        </p:nvSpPr>
        <p:spPr>
          <a:xfrm>
            <a:off x="5056550" y="4050681"/>
            <a:ext cx="3839100" cy="222000"/>
          </a:xfrm>
          <a:prstGeom prst="rect">
            <a:avLst/>
          </a:prstGeom>
          <a:noFill/>
          <a:ln/>
        </p:spPr>
        <p:txBody>
          <a:bodyPr wrap="square" lIns="0" tIns="0" rIns="0" bIns="0" rtlCol="0" anchor="ctr"/>
          <a:lstStyle/>
          <a:p>
            <a:pPr algn="l" indent="0" marL="0">
              <a:lnSpc>
                <a:spcPct val="100000"/>
              </a:lnSpc>
              <a:buNone/>
            </a:pPr>
            <a:r>
              <a:rPr lang="en-US" sz="1000" b="1" dirty="0">
                <a:solidFill>
                  <a:srgbClr val="3E000D"/>
                </a:solidFill>
                <a:latin typeface="Arial" pitchFamily="34" charset="0"/>
                <a:ea typeface="Arial" pitchFamily="34" charset="-122"/>
                <a:cs typeface="Arial" pitchFamily="34" charset="-120"/>
              </a:rPr>
              <a:t>Щупальца вокруг рта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1150" y="2001166"/>
            <a:ext cx="4298400" cy="192795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91150" y="520850"/>
            <a:ext cx="7911300" cy="783600"/>
          </a:xfrm>
          <a:prstGeom prst="rect">
            <a:avLst/>
          </a:prstGeom>
          <a:noFill/>
          <a:ln/>
        </p:spPr>
        <p:txBody>
          <a:bodyPr wrap="square" lIns="0" tIns="0" rIns="0" bIns="0" rtlCol="0" anchor="ctr"/>
          <a:lstStyle/>
          <a:p>
            <a:pPr algn="l" indent="0" marL="0">
              <a:lnSpc>
                <a:spcPct val="90000"/>
              </a:lnSpc>
              <a:buNone/>
            </a:pPr>
            <a:r>
              <a:rPr lang="en-US" sz="2600" b="1" dirty="0">
                <a:solidFill>
                  <a:srgbClr val="3E000D"/>
                </a:solidFill>
                <a:latin typeface="Arial" pitchFamily="34" charset="0"/>
                <a:ea typeface="Arial" pitchFamily="34" charset="-122"/>
                <a:cs typeface="Arial" pitchFamily="34" charset="-120"/>
              </a:rPr>
              <a:t>Полип и медуза: основные различия
</a:t>
            </a:r>
            <a:endParaRPr lang="en-US" sz="2600" dirty="0"/>
          </a:p>
        </p:txBody>
      </p:sp>
      <p:sp>
        <p:nvSpPr>
          <p:cNvPr id="6"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5</a:t>
            </a:r>
            <a:endParaRPr lang="en-US" sz="1600" dirty="0"/>
          </a:p>
        </p:txBody>
      </p:sp>
      <p:sp>
        <p:nvSpPr>
          <p:cNvPr id="7" name="Text 2"/>
          <p:cNvSpPr txBox="1"/>
          <p:nvPr/>
        </p:nvSpPr>
        <p:spPr>
          <a:xfrm>
            <a:off x="4772600" y="4536075"/>
            <a:ext cx="4122900" cy="213300"/>
          </a:xfrm>
          <a:prstGeom prst="rect">
            <a:avLst/>
          </a:prstGeom>
          <a:noFill/>
          <a:ln/>
        </p:spPr>
        <p:txBody>
          <a:bodyPr wrap="square" lIns="0" tIns="0" rIns="0" bIns="0" rtlCol="0" anchor="t"/>
          <a:lstStyle/>
          <a:p>
            <a:pPr algn="l" indent="0" marL="0">
              <a:lnSpc>
                <a:spcPct val="90000"/>
              </a:lnSpc>
              <a:buNone/>
            </a:pPr>
            <a:r>
              <a:rPr lang="en-US" sz="1300" dirty="0">
                <a:solidFill>
                  <a:srgbClr val="3E000D"/>
                </a:solidFill>
                <a:latin typeface="Arial" pitchFamily="34" charset="0"/>
                <a:ea typeface="Arial" pitchFamily="34" charset="-122"/>
                <a:cs typeface="Arial" pitchFamily="34" charset="-120"/>
              </a:rPr>
              <a:t>Школьный курс биологии, 8 класс
</a:t>
            </a:r>
            <a:endParaRPr lang="en-US" sz="1300" dirty="0"/>
          </a:p>
        </p:txBody>
      </p:sp>
      <p:sp>
        <p:nvSpPr>
          <p:cNvPr id="8" name="Text 3"/>
          <p:cNvSpPr txBox="1"/>
          <p:nvPr/>
        </p:nvSpPr>
        <p:spPr>
          <a:xfrm>
            <a:off x="4931350" y="1723976"/>
            <a:ext cx="3731700" cy="1092900"/>
          </a:xfrm>
          <a:prstGeom prst="rect">
            <a:avLst/>
          </a:prstGeom>
          <a:noFill/>
          <a:ln/>
        </p:spPr>
        <p:txBody>
          <a:bodyPr wrap="square" lIns="0" tIns="0" rIns="0" bIns="0" rtlCol="0" anchor="ctr"/>
          <a:lstStyle/>
          <a:p>
            <a:pPr algn="l" indent="0" marL="0">
              <a:lnSpc>
                <a:spcPct val="100000"/>
              </a:lnSpc>
              <a:buNone/>
            </a:pPr>
            <a:r>
              <a:rPr lang="en-US" sz="1400" dirty="0">
                <a:solidFill>
                  <a:srgbClr val="3E000D"/>
                </a:solidFill>
                <a:latin typeface="Arial" pitchFamily="34" charset="0"/>
                <a:ea typeface="Arial" pitchFamily="34" charset="-122"/>
                <a:cs typeface="Arial" pitchFamily="34" charset="-120"/>
              </a:rPr>
              <a:t>Две формы строения показывают, как один тип животных приспосабливается к разным условиям жизни.
</a:t>
            </a:r>
            <a:endParaRPr lang="en-US" sz="1400" dirty="0"/>
          </a:p>
        </p:txBody>
      </p:sp>
      <p:sp>
        <p:nvSpPr>
          <p:cNvPr id="9" name="Text 4"/>
          <p:cNvSpPr txBox="1"/>
          <p:nvPr/>
        </p:nvSpPr>
        <p:spPr>
          <a:xfrm>
            <a:off x="4931350" y="3113435"/>
            <a:ext cx="3731700" cy="1092900"/>
          </a:xfrm>
          <a:prstGeom prst="rect">
            <a:avLst/>
          </a:prstGeom>
          <a:noFill/>
          <a:ln/>
        </p:spPr>
        <p:txBody>
          <a:bodyPr wrap="square" lIns="0" tIns="0" rIns="0" bIns="0" rtlCol="0" anchor="ctr"/>
          <a:lstStyle/>
          <a:p>
            <a:pPr algn="l" indent="0" marL="0">
              <a:lnSpc>
                <a:spcPct val="100000"/>
              </a:lnSpc>
              <a:buNone/>
            </a:pPr>
            <a:r>
              <a:rPr lang="en-US" sz="1400" dirty="0">
                <a:solidFill>
                  <a:srgbClr val="3E000D"/>
                </a:solidFill>
                <a:latin typeface="Arial" pitchFamily="34" charset="0"/>
                <a:ea typeface="Arial" pitchFamily="34" charset="-122"/>
                <a:cs typeface="Arial" pitchFamily="34" charset="-120"/>
              </a:rPr>
              <a:t>Полип и медуза — не разные типы, а две формы строения, которые могут чередоваться у одних и тех же видов.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88900" y="1865375"/>
            <a:ext cx="735000" cy="840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129975" y="1866125"/>
            <a:ext cx="626400" cy="626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129975" y="3533100"/>
            <a:ext cx="626400" cy="556800"/>
          </a:xfrm>
          <a:prstGeom prst="rect">
            <a:avLst/>
          </a:prstGeom>
        </p:spPr>
      </p:pic>
      <p:sp>
        <p:nvSpPr>
          <p:cNvPr id="9" name="Text 0"/>
          <p:cNvSpPr txBox="1"/>
          <p:nvPr/>
        </p:nvSpPr>
        <p:spPr>
          <a:xfrm>
            <a:off x="291150" y="520850"/>
            <a:ext cx="7935900" cy="840000"/>
          </a:xfrm>
          <a:prstGeom prst="rect">
            <a:avLst/>
          </a:prstGeom>
          <a:noFill/>
          <a:ln/>
        </p:spPr>
        <p:txBody>
          <a:bodyPr wrap="square" lIns="0" tIns="0" rIns="0" bIns="0" rtlCol="0" anchor="ctr"/>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Стрекательные клетки как главное приспособление
</a:t>
            </a:r>
            <a:endParaRPr lang="en-US" sz="2700" dirty="0"/>
          </a:p>
        </p:txBody>
      </p:sp>
      <p:sp>
        <p:nvSpPr>
          <p:cNvPr id="10"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6</a:t>
            </a:r>
            <a:endParaRPr lang="en-US" sz="1600" dirty="0"/>
          </a:p>
        </p:txBody>
      </p:sp>
      <p:sp>
        <p:nvSpPr>
          <p:cNvPr id="11" name="Text 2"/>
          <p:cNvSpPr txBox="1"/>
          <p:nvPr/>
        </p:nvSpPr>
        <p:spPr>
          <a:xfrm>
            <a:off x="537000" y="2822475"/>
            <a:ext cx="3050400" cy="551700"/>
          </a:xfrm>
          <a:prstGeom prst="rect">
            <a:avLst/>
          </a:prstGeom>
          <a:noFill/>
          <a:ln/>
        </p:spPr>
        <p:txBody>
          <a:bodyPr wrap="square" lIns="0" tIns="0" rIns="0" bIns="0" rtlCol="0" anchor="t"/>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Мгновенный выстрел
</a:t>
            </a:r>
            <a:endParaRPr lang="en-US" sz="1600" dirty="0"/>
          </a:p>
        </p:txBody>
      </p:sp>
      <p:sp>
        <p:nvSpPr>
          <p:cNvPr id="12" name="Text 3"/>
          <p:cNvSpPr txBox="1"/>
          <p:nvPr/>
        </p:nvSpPr>
        <p:spPr>
          <a:xfrm>
            <a:off x="537000" y="3452600"/>
            <a:ext cx="3050400" cy="1082700"/>
          </a:xfrm>
          <a:prstGeom prst="rect">
            <a:avLst/>
          </a:prstGeom>
          <a:noFill/>
          <a:ln/>
        </p:spPr>
        <p:txBody>
          <a:bodyPr wrap="square" lIns="0" tIns="0" rIns="0" bIns="0" rtlCol="0" anchor="t"/>
          <a:lstStyle/>
          <a:p>
            <a:pPr algn="l" indent="0" marL="0">
              <a:lnSpc>
                <a:spcPct val="100000"/>
              </a:lnSpc>
              <a:buNone/>
            </a:pPr>
            <a:r>
              <a:rPr lang="en-US" sz="1423" dirty="0">
                <a:solidFill>
                  <a:srgbClr val="FFFFFF"/>
                </a:solidFill>
                <a:latin typeface="Arial" pitchFamily="34" charset="0"/>
                <a:ea typeface="Arial" pitchFamily="34" charset="-122"/>
                <a:cs typeface="Arial" pitchFamily="34" charset="-120"/>
              </a:rPr>
              <a:t>Стрекательная клетка содержит капсулу с ядовитой нитью. При прикосновении нить вылетает наружу за доли секунды и поражает добычу или отпугивает врага.
</a:t>
            </a:r>
            <a:endParaRPr lang="en-US" sz="1423" dirty="0"/>
          </a:p>
        </p:txBody>
      </p:sp>
      <p:sp>
        <p:nvSpPr>
          <p:cNvPr id="13" name="Text 4"/>
          <p:cNvSpPr txBox="1"/>
          <p:nvPr/>
        </p:nvSpPr>
        <p:spPr>
          <a:xfrm>
            <a:off x="4948175" y="1865375"/>
            <a:ext cx="3752100" cy="6279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Надёжная защита
</a:t>
            </a:r>
            <a:endParaRPr lang="en-US" sz="1600" dirty="0"/>
          </a:p>
        </p:txBody>
      </p:sp>
      <p:sp>
        <p:nvSpPr>
          <p:cNvPr id="14" name="Text 5"/>
          <p:cNvSpPr txBox="1"/>
          <p:nvPr/>
        </p:nvSpPr>
        <p:spPr>
          <a:xfrm>
            <a:off x="4129975" y="2541597"/>
            <a:ext cx="4570200" cy="470100"/>
          </a:xfrm>
          <a:prstGeom prst="rect">
            <a:avLst/>
          </a:prstGeom>
          <a:noFill/>
          <a:ln/>
        </p:spPr>
        <p:txBody>
          <a:bodyPr wrap="square" lIns="0" tIns="0" rIns="0" bIns="0" rtlCol="0" anchor="t"/>
          <a:lstStyle/>
          <a:p>
            <a:pPr algn="l" indent="0" marL="0">
              <a:lnSpc>
                <a:spcPct val="100000"/>
              </a:lnSpc>
              <a:buNone/>
            </a:pPr>
            <a:r>
              <a:rPr lang="en-US" sz="1187" dirty="0">
                <a:solidFill>
                  <a:srgbClr val="FFFFFF"/>
                </a:solidFill>
                <a:latin typeface="Arial" pitchFamily="34" charset="0"/>
                <a:ea typeface="Arial" pitchFamily="34" charset="-122"/>
                <a:cs typeface="Arial" pitchFamily="34" charset="-120"/>
              </a:rPr>
              <a:t>Стрекательные клетки делают кишечнополостных менее уязвимыми. Даже небольшое животное может остановить движение хищника или вызвать у него неприятное раздражение.
</a:t>
            </a:r>
            <a:endParaRPr lang="en-US" sz="1187" dirty="0"/>
          </a:p>
        </p:txBody>
      </p:sp>
      <p:sp>
        <p:nvSpPr>
          <p:cNvPr id="15" name="Text 6"/>
          <p:cNvSpPr txBox="1"/>
          <p:nvPr/>
        </p:nvSpPr>
        <p:spPr>
          <a:xfrm>
            <a:off x="4948175" y="3498300"/>
            <a:ext cx="3752100" cy="6279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Помощь в охоте
</a:t>
            </a:r>
            <a:endParaRPr lang="en-US" sz="1600" dirty="0"/>
          </a:p>
        </p:txBody>
      </p:sp>
      <p:sp>
        <p:nvSpPr>
          <p:cNvPr id="16" name="Text 7"/>
          <p:cNvSpPr txBox="1"/>
          <p:nvPr/>
        </p:nvSpPr>
        <p:spPr>
          <a:xfrm>
            <a:off x="4129975" y="4174522"/>
            <a:ext cx="4570200" cy="470100"/>
          </a:xfrm>
          <a:prstGeom prst="rect">
            <a:avLst/>
          </a:prstGeom>
          <a:noFill/>
          <a:ln/>
        </p:spPr>
        <p:txBody>
          <a:bodyPr wrap="square" lIns="0" tIns="0" rIns="0" bIns="0" rtlCol="0" anchor="t"/>
          <a:lstStyle/>
          <a:p>
            <a:pPr algn="l" indent="0" marL="0">
              <a:lnSpc>
                <a:spcPct val="100000"/>
              </a:lnSpc>
              <a:buNone/>
            </a:pPr>
            <a:r>
              <a:rPr lang="en-US" sz="1233" dirty="0">
                <a:solidFill>
                  <a:srgbClr val="FFFFFF"/>
                </a:solidFill>
                <a:latin typeface="Arial" pitchFamily="34" charset="0"/>
                <a:ea typeface="Arial" pitchFamily="34" charset="-122"/>
                <a:cs typeface="Arial" pitchFamily="34" charset="-120"/>
              </a:rPr>
              <a:t>На щупальцах такие клетки помогают быстро обездвижить мелких водных животных. После этого добычу легче направить ко рту и отправить в кишечную полость.
</a:t>
            </a:r>
            <a:endParaRPr lang="en-US" sz="123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2267" y="1651000"/>
            <a:ext cx="4296165" cy="2891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1150" y="520850"/>
            <a:ext cx="7911300" cy="783600"/>
          </a:xfrm>
          <a:prstGeom prst="rect">
            <a:avLst/>
          </a:prstGeom>
          <a:noFill/>
          <a:ln/>
        </p:spPr>
        <p:txBody>
          <a:bodyPr wrap="square" lIns="0" tIns="0" rIns="0" bIns="0" rtlCol="0" anchor="ctr"/>
          <a:lstStyle/>
          <a:p>
            <a:pPr algn="l" indent="0" marL="0">
              <a:lnSpc>
                <a:spcPct val="90000"/>
              </a:lnSpc>
              <a:buNone/>
            </a:pPr>
            <a:r>
              <a:rPr lang="en-US" sz="2600" b="1" dirty="0">
                <a:solidFill>
                  <a:srgbClr val="3E000D"/>
                </a:solidFill>
                <a:latin typeface="Arial" pitchFamily="34" charset="0"/>
                <a:ea typeface="Arial" pitchFamily="34" charset="-122"/>
                <a:cs typeface="Arial" pitchFamily="34" charset="-120"/>
              </a:rPr>
              <a:t>Питание кишечнополостных и добыча пищи
</a:t>
            </a:r>
            <a:endParaRPr lang="en-US" sz="2600" dirty="0"/>
          </a:p>
        </p:txBody>
      </p:sp>
      <p:sp>
        <p:nvSpPr>
          <p:cNvPr id="7"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7</a:t>
            </a:r>
            <a:endParaRPr lang="en-US" sz="1600" dirty="0"/>
          </a:p>
        </p:txBody>
      </p:sp>
      <p:sp>
        <p:nvSpPr>
          <p:cNvPr id="8" name="Text 2"/>
          <p:cNvSpPr txBox="1"/>
          <p:nvPr/>
        </p:nvSpPr>
        <p:spPr>
          <a:xfrm>
            <a:off x="291150" y="4779150"/>
            <a:ext cx="4298400" cy="213300"/>
          </a:xfrm>
          <a:prstGeom prst="rect">
            <a:avLst/>
          </a:prstGeom>
          <a:noFill/>
          <a:ln/>
        </p:spPr>
        <p:txBody>
          <a:bodyPr wrap="square" lIns="0" tIns="0" rIns="0" bIns="0" rtlCol="0" anchor="t"/>
          <a:lstStyle/>
          <a:p>
            <a:pPr algn="l" indent="0" marL="0">
              <a:lnSpc>
                <a:spcPct val="90000"/>
              </a:lnSpc>
              <a:buNone/>
            </a:pPr>
            <a:r>
              <a:rPr lang="en-US" sz="1278" dirty="0">
                <a:solidFill>
                  <a:srgbClr val="3E000D"/>
                </a:solidFill>
                <a:latin typeface="Arial" pitchFamily="34" charset="0"/>
                <a:ea typeface="Arial" pitchFamily="34" charset="-122"/>
                <a:cs typeface="Arial" pitchFamily="34" charset="-120"/>
              </a:rPr>
              <a:t>Школьный курс биологии, 8 класс; схема этапов питания
</a:t>
            </a:r>
            <a:endParaRPr lang="en-US" sz="1278" dirty="0"/>
          </a:p>
        </p:txBody>
      </p:sp>
      <p:sp>
        <p:nvSpPr>
          <p:cNvPr id="9" name="Text 3"/>
          <p:cNvSpPr txBox="1"/>
          <p:nvPr/>
        </p:nvSpPr>
        <p:spPr>
          <a:xfrm>
            <a:off x="4931350" y="1854519"/>
            <a:ext cx="3731700" cy="1027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Питание начинается с захвата мелкой добычи щупальцами и продолжается в кишечной полости. У кишечнополостных смешанное пищеварение: часть процесса идёт вне клеток, а часть — внутри них.
</a:t>
            </a:r>
            <a:endParaRPr lang="en-US" sz="1400" dirty="0"/>
          </a:p>
        </p:txBody>
      </p:sp>
      <p:sp>
        <p:nvSpPr>
          <p:cNvPr id="10" name="Text 4"/>
          <p:cNvSpPr txBox="1"/>
          <p:nvPr/>
        </p:nvSpPr>
        <p:spPr>
          <a:xfrm>
            <a:off x="4931350" y="3318765"/>
            <a:ext cx="3731700" cy="1027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Все этапы одинаково важны: без щупалец добыча не удержится, а без клеточного переваривания пища не будет усвоена полностью.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7183" y="1705200"/>
            <a:ext cx="8592535" cy="3244800"/>
          </a:xfrm>
          <a:prstGeom prst="rect">
            <a:avLst/>
          </a:prstGeom>
        </p:spPr>
      </p:pic>
      <p:sp>
        <p:nvSpPr>
          <p:cNvPr id="4" name="Text 0"/>
          <p:cNvSpPr txBox="1"/>
          <p:nvPr/>
        </p:nvSpPr>
        <p:spPr>
          <a:xfrm>
            <a:off x="291150" y="520850"/>
            <a:ext cx="8604600" cy="783600"/>
          </a:xfrm>
          <a:prstGeom prst="rect">
            <a:avLst/>
          </a:prstGeom>
          <a:noFill/>
          <a:ln/>
        </p:spPr>
        <p:txBody>
          <a:bodyPr wrap="square" lIns="0" tIns="0" rIns="0" bIns="0" rtlCol="0" anchor="ctr"/>
          <a:lstStyle/>
          <a:p>
            <a:pPr algn="l" indent="0" marL="0">
              <a:lnSpc>
                <a:spcPct val="100000"/>
              </a:lnSpc>
              <a:buNone/>
            </a:pPr>
            <a:r>
              <a:rPr lang="en-US" sz="2600" b="1" dirty="0">
                <a:solidFill>
                  <a:srgbClr val="3E000D"/>
                </a:solidFill>
                <a:latin typeface="Arial" pitchFamily="34" charset="0"/>
                <a:ea typeface="Arial" pitchFamily="34" charset="-122"/>
                <a:cs typeface="Arial" pitchFamily="34" charset="-120"/>
              </a:rPr>
              <a:t>Путь пищи в организме кишечнополостных
</a:t>
            </a:r>
            <a:endParaRPr lang="en-US" sz="2600" dirty="0"/>
          </a:p>
        </p:txBody>
      </p:sp>
      <p:sp>
        <p:nvSpPr>
          <p:cNvPr id="5"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8</a:t>
            </a:r>
            <a:endParaRPr lang="en-US" sz="1600" dirty="0"/>
          </a:p>
        </p:txBody>
      </p:sp>
      <p:sp>
        <p:nvSpPr>
          <p:cNvPr id="6" name="Text 2"/>
          <p:cNvSpPr txBox="1"/>
          <p:nvPr/>
        </p:nvSpPr>
        <p:spPr>
          <a:xfrm>
            <a:off x="291150" y="1333975"/>
            <a:ext cx="8604600" cy="341700"/>
          </a:xfrm>
          <a:prstGeom prst="rect">
            <a:avLst/>
          </a:prstGeom>
          <a:noFill/>
          <a:ln/>
        </p:spPr>
        <p:txBody>
          <a:bodyPr wrap="square" lIns="0" tIns="0" rIns="0" bIns="0" rtlCol="0" anchor="t"/>
          <a:lstStyle/>
          <a:p>
            <a:pPr algn="l" indent="0" marL="0">
              <a:lnSpc>
                <a:spcPct val="100000"/>
              </a:lnSpc>
              <a:buNone/>
            </a:pPr>
            <a:r>
              <a:rPr lang="en-US" sz="1800" dirty="0">
                <a:solidFill>
                  <a:srgbClr val="3E000D"/>
                </a:solidFill>
                <a:latin typeface="Arial" pitchFamily="34" charset="0"/>
                <a:ea typeface="Arial" pitchFamily="34" charset="-122"/>
                <a:cs typeface="Arial" pitchFamily="34" charset="-120"/>
              </a:rPr>
              <a:t>Схема по материалам школьного курса биологии
</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91150" y="520850"/>
            <a:ext cx="7935900" cy="840000"/>
          </a:xfrm>
          <a:prstGeom prst="rect">
            <a:avLst/>
          </a:prstGeom>
          <a:noFill/>
          <a:ln/>
        </p:spPr>
        <p:txBody>
          <a:bodyPr wrap="square" lIns="0" tIns="0" rIns="0" bIns="0" rtlCol="0" anchor="ctr"/>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Движение и нервная система
</a:t>
            </a:r>
            <a:endParaRPr lang="en-US" sz="2700" dirty="0"/>
          </a:p>
        </p:txBody>
      </p:sp>
      <p:sp>
        <p:nvSpPr>
          <p:cNvPr id="9"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9</a:t>
            </a:r>
            <a:endParaRPr lang="en-US" sz="1600" dirty="0"/>
          </a:p>
        </p:txBody>
      </p:sp>
      <p:sp>
        <p:nvSpPr>
          <p:cNvPr id="10" name="Text 2"/>
          <p:cNvSpPr txBox="1"/>
          <p:nvPr/>
        </p:nvSpPr>
        <p:spPr>
          <a:xfrm>
            <a:off x="4800900" y="1930621"/>
            <a:ext cx="3394990" cy="3126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Чувствительность к сигналам
</a:t>
            </a:r>
            <a:endParaRPr lang="en-US" sz="1400" dirty="0"/>
          </a:p>
        </p:txBody>
      </p:sp>
      <p:sp>
        <p:nvSpPr>
          <p:cNvPr id="11" name="Text 3"/>
          <p:cNvSpPr txBox="1"/>
          <p:nvPr/>
        </p:nvSpPr>
        <p:spPr>
          <a:xfrm>
            <a:off x="4800900" y="2331421"/>
            <a:ext cx="3831065" cy="6858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Эти животные реагируют на свет, прикосновение и химические вещества в воде. Благодаря этому они могут вовремя раскрыть щупальца, сократить тело или изменить направление движения.
</a:t>
            </a:r>
            <a:endParaRPr lang="en-US" sz="1100" dirty="0"/>
          </a:p>
        </p:txBody>
      </p:sp>
      <p:sp>
        <p:nvSpPr>
          <p:cNvPr id="12" name="Text 4"/>
          <p:cNvSpPr txBox="1"/>
          <p:nvPr/>
        </p:nvSpPr>
        <p:spPr>
          <a:xfrm>
            <a:off x="4800900" y="3441050"/>
            <a:ext cx="3394990" cy="3126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Движение медуз
</a:t>
            </a:r>
            <a:endParaRPr lang="en-US" sz="1400" dirty="0"/>
          </a:p>
        </p:txBody>
      </p:sp>
      <p:sp>
        <p:nvSpPr>
          <p:cNvPr id="13" name="Text 5"/>
          <p:cNvSpPr txBox="1"/>
          <p:nvPr/>
        </p:nvSpPr>
        <p:spPr>
          <a:xfrm>
            <a:off x="4800900" y="3841850"/>
            <a:ext cx="3831065" cy="6858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Медузы передвигаются реактивно: сокращают зонтик и выталкивают воду назад. Этот способ позволяет им плавать в толще воды и расселяться на большие расстояния.
</a:t>
            </a:r>
            <a:endParaRPr lang="en-US" sz="1100" dirty="0"/>
          </a:p>
        </p:txBody>
      </p:sp>
      <p:sp>
        <p:nvSpPr>
          <p:cNvPr id="14" name="Text 6"/>
          <p:cNvSpPr txBox="1"/>
          <p:nvPr/>
        </p:nvSpPr>
        <p:spPr>
          <a:xfrm>
            <a:off x="465850" y="1930621"/>
            <a:ext cx="3394990" cy="312600"/>
          </a:xfrm>
          <a:prstGeom prst="rect">
            <a:avLst/>
          </a:prstGeom>
          <a:noFill/>
          <a:ln/>
        </p:spPr>
        <p:txBody>
          <a:bodyPr wrap="square" lIns="0" tIns="0" rIns="0" bIns="0" rtlCol="0" anchor="ctr"/>
          <a:lstStyle/>
          <a:p>
            <a:pPr algn="l" indent="0" marL="0">
              <a:lnSpc>
                <a:spcPct val="100000"/>
              </a:lnSpc>
              <a:buNone/>
            </a:pPr>
            <a:r>
              <a:rPr lang="en-US" sz="1400" dirty="0">
                <a:solidFill>
                  <a:srgbClr val="CAFBFF"/>
                </a:solidFill>
                <a:latin typeface="Arial" pitchFamily="34" charset="0"/>
                <a:ea typeface="Arial" pitchFamily="34" charset="-122"/>
                <a:cs typeface="Arial" pitchFamily="34" charset="-120"/>
              </a:rPr>
              <a:t>Нервная сеть
</a:t>
            </a:r>
            <a:endParaRPr lang="en-US" sz="1400" dirty="0"/>
          </a:p>
        </p:txBody>
      </p:sp>
      <p:sp>
        <p:nvSpPr>
          <p:cNvPr id="15" name="Text 7"/>
          <p:cNvSpPr txBox="1"/>
          <p:nvPr/>
        </p:nvSpPr>
        <p:spPr>
          <a:xfrm>
            <a:off x="465850" y="2331421"/>
            <a:ext cx="3831065" cy="685800"/>
          </a:xfrm>
          <a:prstGeom prst="rect">
            <a:avLst/>
          </a:prstGeom>
          <a:noFill/>
          <a:ln/>
        </p:spPr>
        <p:txBody>
          <a:bodyPr wrap="square" lIns="0" tIns="0" rIns="0" bIns="0" rtlCol="0" anchor="t"/>
          <a:lstStyle/>
          <a:p>
            <a:pPr algn="l" indent="0" marL="0">
              <a:lnSpc>
                <a:spcPct val="100000"/>
              </a:lnSpc>
              <a:buNone/>
            </a:pPr>
            <a:r>
              <a:rPr lang="en-US" sz="1100" dirty="0">
                <a:solidFill>
                  <a:srgbClr val="CAFBFF"/>
                </a:solidFill>
                <a:latin typeface="Arial" pitchFamily="34" charset="0"/>
                <a:ea typeface="Arial" pitchFamily="34" charset="-122"/>
                <a:cs typeface="Arial" pitchFamily="34" charset="-120"/>
              </a:rPr>
              <a:t>Нервная система кишечнополостных распределена по всему телу и не образует центра управления. Такая сеть помогает быстро отвечать на раздражения, хотя поведение остаётся простым и однотипным.
</a:t>
            </a:r>
            <a:endParaRPr lang="en-US" sz="1100" dirty="0"/>
          </a:p>
        </p:txBody>
      </p:sp>
      <p:sp>
        <p:nvSpPr>
          <p:cNvPr id="16" name="Text 8"/>
          <p:cNvSpPr txBox="1"/>
          <p:nvPr/>
        </p:nvSpPr>
        <p:spPr>
          <a:xfrm>
            <a:off x="465850" y="3441050"/>
            <a:ext cx="3394990" cy="3126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Движение полипов
</a:t>
            </a:r>
            <a:endParaRPr lang="en-US" sz="1400" dirty="0"/>
          </a:p>
        </p:txBody>
      </p:sp>
      <p:sp>
        <p:nvSpPr>
          <p:cNvPr id="17" name="Text 9"/>
          <p:cNvSpPr txBox="1"/>
          <p:nvPr/>
        </p:nvSpPr>
        <p:spPr>
          <a:xfrm>
            <a:off x="465850" y="3841850"/>
            <a:ext cx="3831065" cy="6858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Полипы обычно прикреплены к субстрату, но способны сокращать тело и щупальца. Такие движения помогают им защищаться, менять положение и подготавливать захват добычи.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1150" y="520850"/>
            <a:ext cx="4742100" cy="1491900"/>
          </a:xfrm>
          <a:prstGeom prst="rect">
            <a:avLst/>
          </a:prstGeom>
          <a:noFill/>
          <a:ln/>
        </p:spPr>
        <p:txBody>
          <a:bodyPr wrap="square" lIns="0" tIns="0" rIns="0" bIns="0" rtlCol="0" anchor="t"/>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Размножение и жизненный цикл
</a:t>
            </a:r>
            <a:endParaRPr lang="en-US" sz="2700" dirty="0"/>
          </a:p>
        </p:txBody>
      </p:sp>
      <p:sp>
        <p:nvSpPr>
          <p:cNvPr id="7"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10</a:t>
            </a:r>
            <a:endParaRPr lang="en-US" sz="1600" dirty="0"/>
          </a:p>
        </p:txBody>
      </p:sp>
      <p:sp>
        <p:nvSpPr>
          <p:cNvPr id="8" name="Text 2"/>
          <p:cNvSpPr txBox="1"/>
          <p:nvPr/>
        </p:nvSpPr>
        <p:spPr>
          <a:xfrm>
            <a:off x="501925" y="3608156"/>
            <a:ext cx="2330295" cy="11727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У полипов часто происходит почкование: на теле появляется вырост, который отделяется или остаётся соединённым с родителем. Так увеличивается число особей без участия половых клеток.
</a:t>
            </a:r>
            <a:endParaRPr lang="en-US" sz="1200" dirty="0"/>
          </a:p>
        </p:txBody>
      </p:sp>
      <p:sp>
        <p:nvSpPr>
          <p:cNvPr id="9" name="Text 3"/>
          <p:cNvSpPr txBox="1"/>
          <p:nvPr/>
        </p:nvSpPr>
        <p:spPr>
          <a:xfrm>
            <a:off x="506600" y="2965525"/>
            <a:ext cx="2330295" cy="5688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Бесполое размножение
</a:t>
            </a:r>
            <a:endParaRPr lang="en-US" sz="1200" dirty="0"/>
          </a:p>
        </p:txBody>
      </p:sp>
      <p:sp>
        <p:nvSpPr>
          <p:cNvPr id="10" name="Text 4"/>
          <p:cNvSpPr txBox="1"/>
          <p:nvPr/>
        </p:nvSpPr>
        <p:spPr>
          <a:xfrm>
            <a:off x="6370425" y="2330656"/>
            <a:ext cx="2330295" cy="11727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Из оплодотворённого яйца развивается подвижная личинка планула. Она некоторое время плавает, затем прикрепляется к поверхности и превращается в новый организм, обычно в полип.
</a:t>
            </a:r>
            <a:endParaRPr lang="en-US" sz="1200" dirty="0"/>
          </a:p>
        </p:txBody>
      </p:sp>
      <p:sp>
        <p:nvSpPr>
          <p:cNvPr id="11" name="Text 5"/>
          <p:cNvSpPr txBox="1"/>
          <p:nvPr/>
        </p:nvSpPr>
        <p:spPr>
          <a:xfrm>
            <a:off x="6375100" y="1688025"/>
            <a:ext cx="2330295" cy="5688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Личинка и новый организм
</a:t>
            </a:r>
            <a:endParaRPr lang="en-US" sz="1200" dirty="0"/>
          </a:p>
        </p:txBody>
      </p:sp>
      <p:sp>
        <p:nvSpPr>
          <p:cNvPr id="12" name="Text 6"/>
          <p:cNvSpPr txBox="1"/>
          <p:nvPr/>
        </p:nvSpPr>
        <p:spPr>
          <a:xfrm>
            <a:off x="3436175" y="2969406"/>
            <a:ext cx="2330295" cy="1172700"/>
          </a:xfrm>
          <a:prstGeom prst="rect">
            <a:avLst/>
          </a:prstGeom>
          <a:noFill/>
          <a:ln/>
        </p:spPr>
        <p:txBody>
          <a:bodyPr wrap="square" lIns="0" tIns="0" rIns="0" bIns="0" rtlCol="0" anchor="t"/>
          <a:lstStyle/>
          <a:p>
            <a:pPr algn="l" indent="0" marL="0">
              <a:lnSpc>
                <a:spcPct val="100000"/>
              </a:lnSpc>
              <a:buNone/>
            </a:pPr>
            <a:r>
              <a:rPr lang="en-US" sz="1153" dirty="0">
                <a:solidFill>
                  <a:srgbClr val="FFFFFF"/>
                </a:solidFill>
                <a:latin typeface="Arial" pitchFamily="34" charset="0"/>
                <a:ea typeface="Arial" pitchFamily="34" charset="-122"/>
                <a:cs typeface="Arial" pitchFamily="34" charset="-120"/>
              </a:rPr>
              <a:t>При половом размножении образуются яйцеклетки и сперматозоиды, происходит оплодотворение. Этот способ повышает наследственное разнообразие и помогает виду лучше приспосабливаться к условиям среды.
</a:t>
            </a:r>
            <a:endParaRPr lang="en-US" sz="1153" dirty="0"/>
          </a:p>
        </p:txBody>
      </p:sp>
      <p:sp>
        <p:nvSpPr>
          <p:cNvPr id="13" name="Text 7"/>
          <p:cNvSpPr txBox="1"/>
          <p:nvPr/>
        </p:nvSpPr>
        <p:spPr>
          <a:xfrm>
            <a:off x="3440850" y="2326775"/>
            <a:ext cx="2330295" cy="5688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Половое размножение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2267" y="1651000"/>
            <a:ext cx="4296165" cy="2891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1150" y="520850"/>
            <a:ext cx="7911300" cy="783600"/>
          </a:xfrm>
          <a:prstGeom prst="rect">
            <a:avLst/>
          </a:prstGeom>
          <a:noFill/>
          <a:ln/>
        </p:spPr>
        <p:txBody>
          <a:bodyPr wrap="square" lIns="0" tIns="0" rIns="0" bIns="0" rtlCol="0" anchor="ctr"/>
          <a:lstStyle/>
          <a:p>
            <a:pPr algn="l" indent="0" marL="0">
              <a:lnSpc>
                <a:spcPct val="90000"/>
              </a:lnSpc>
              <a:buNone/>
            </a:pPr>
            <a:r>
              <a:rPr lang="en-US" sz="2600" b="1" dirty="0">
                <a:solidFill>
                  <a:srgbClr val="3E000D"/>
                </a:solidFill>
                <a:latin typeface="Arial" pitchFamily="34" charset="0"/>
                <a:ea typeface="Arial" pitchFamily="34" charset="-122"/>
                <a:cs typeface="Arial" pitchFamily="34" charset="-120"/>
              </a:rPr>
              <a:t>Чередование поколений у кишечнополостных
</a:t>
            </a:r>
            <a:endParaRPr lang="en-US" sz="2600" dirty="0"/>
          </a:p>
        </p:txBody>
      </p:sp>
      <p:sp>
        <p:nvSpPr>
          <p:cNvPr id="7"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11</a:t>
            </a:r>
            <a:endParaRPr lang="en-US" sz="1600" dirty="0"/>
          </a:p>
        </p:txBody>
      </p:sp>
      <p:sp>
        <p:nvSpPr>
          <p:cNvPr id="8" name="Text 2"/>
          <p:cNvSpPr txBox="1"/>
          <p:nvPr/>
        </p:nvSpPr>
        <p:spPr>
          <a:xfrm>
            <a:off x="291150" y="4779150"/>
            <a:ext cx="4298400" cy="213300"/>
          </a:xfrm>
          <a:prstGeom prst="rect">
            <a:avLst/>
          </a:prstGeom>
          <a:noFill/>
          <a:ln/>
        </p:spPr>
        <p:txBody>
          <a:bodyPr wrap="square" lIns="0" tIns="0" rIns="0" bIns="0" rtlCol="0" anchor="t"/>
          <a:lstStyle/>
          <a:p>
            <a:pPr algn="l" indent="0" marL="0">
              <a:lnSpc>
                <a:spcPct val="90000"/>
              </a:lnSpc>
              <a:buNone/>
            </a:pPr>
            <a:r>
              <a:rPr lang="en-US" sz="1300" dirty="0">
                <a:solidFill>
                  <a:srgbClr val="3E000D"/>
                </a:solidFill>
                <a:latin typeface="Arial" pitchFamily="34" charset="0"/>
                <a:ea typeface="Arial" pitchFamily="34" charset="-122"/>
                <a:cs typeface="Arial" pitchFamily="34" charset="-120"/>
              </a:rPr>
              <a:t>Школьный курс биологии, 8 класс
</a:t>
            </a:r>
            <a:endParaRPr lang="en-US" sz="1300" dirty="0"/>
          </a:p>
        </p:txBody>
      </p:sp>
      <p:sp>
        <p:nvSpPr>
          <p:cNvPr id="9" name="Text 3"/>
          <p:cNvSpPr txBox="1"/>
          <p:nvPr/>
        </p:nvSpPr>
        <p:spPr>
          <a:xfrm>
            <a:off x="4931350" y="1854519"/>
            <a:ext cx="3731700" cy="1027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 ряда видов стадии связаны в замкнутый цикл: новые особи появляются после прикрепления личинки и последующего роста полипа.
</a:t>
            </a:r>
            <a:endParaRPr lang="en-US" sz="1400" dirty="0"/>
          </a:p>
        </p:txBody>
      </p:sp>
      <p:sp>
        <p:nvSpPr>
          <p:cNvPr id="10" name="Text 4"/>
          <p:cNvSpPr txBox="1"/>
          <p:nvPr/>
        </p:nvSpPr>
        <p:spPr>
          <a:xfrm>
            <a:off x="4931350" y="3318765"/>
            <a:ext cx="3731700" cy="1027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Чередование бесполого и полового размножения помогает быстро увеличивать численность и расселяться в воде.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1418" y="1660055"/>
            <a:ext cx="2573700" cy="168899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92568" y="1660055"/>
            <a:ext cx="2573700" cy="1688991"/>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78893" y="1660055"/>
            <a:ext cx="2573700" cy="1688991"/>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91150" y="520850"/>
            <a:ext cx="7935900" cy="840000"/>
          </a:xfrm>
          <a:prstGeom prst="rect">
            <a:avLst/>
          </a:prstGeom>
          <a:noFill/>
          <a:ln/>
        </p:spPr>
        <p:txBody>
          <a:bodyPr wrap="square" lIns="0" tIns="0" rIns="0" bIns="0" rtlCol="0" anchor="ctr"/>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Три взгляда на гидру как на пресноводного полипа
</a:t>
            </a:r>
            <a:endParaRPr lang="en-US" sz="2700" dirty="0"/>
          </a:p>
        </p:txBody>
      </p:sp>
      <p:sp>
        <p:nvSpPr>
          <p:cNvPr id="10"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12</a:t>
            </a:r>
            <a:endParaRPr lang="en-US" sz="1600" dirty="0"/>
          </a:p>
        </p:txBody>
      </p:sp>
      <p:sp>
        <p:nvSpPr>
          <p:cNvPr id="11" name="Text 2"/>
          <p:cNvSpPr txBox="1"/>
          <p:nvPr/>
        </p:nvSpPr>
        <p:spPr>
          <a:xfrm>
            <a:off x="440193" y="3887525"/>
            <a:ext cx="2484300" cy="808800"/>
          </a:xfrm>
          <a:prstGeom prst="rect">
            <a:avLst/>
          </a:prstGeom>
          <a:noFill/>
          <a:ln/>
        </p:spPr>
        <p:txBody>
          <a:bodyPr wrap="square" lIns="0" tIns="0" rIns="0" bIns="0" rtlCol="0" anchor="ctr"/>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Гидра встречается в прозрачных пресных водоёмах, где прикрепляется к растениям, камням и другим подводным предметам. Она почти не заметна в природе, но хорошо видна под микроскопом. Поэтому гидру часто изучают на уроках биологии как удобный пример простого многоклеточного животного.
</a:t>
            </a:r>
            <a:endParaRPr lang="en-US" sz="900" dirty="0"/>
          </a:p>
        </p:txBody>
      </p:sp>
      <p:sp>
        <p:nvSpPr>
          <p:cNvPr id="12" name="Text 3"/>
          <p:cNvSpPr txBox="1"/>
          <p:nvPr/>
        </p:nvSpPr>
        <p:spPr>
          <a:xfrm>
            <a:off x="440193" y="3410575"/>
            <a:ext cx="2484300" cy="416400"/>
          </a:xfrm>
          <a:prstGeom prst="rect">
            <a:avLst/>
          </a:prstGeom>
          <a:noFill/>
          <a:ln/>
        </p:spPr>
        <p:txBody>
          <a:bodyPr wrap="square" lIns="0" tIns="0" rIns="0" bIns="0" rtlCol="0" anchor="ctr"/>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Житель чистой воды
</a:t>
            </a:r>
            <a:endParaRPr lang="en-US" sz="900" dirty="0"/>
          </a:p>
        </p:txBody>
      </p:sp>
      <p:sp>
        <p:nvSpPr>
          <p:cNvPr id="13" name="Text 4"/>
          <p:cNvSpPr txBox="1"/>
          <p:nvPr/>
        </p:nvSpPr>
        <p:spPr>
          <a:xfrm>
            <a:off x="3329855" y="3887525"/>
            <a:ext cx="2484300" cy="808800"/>
          </a:xfrm>
          <a:prstGeom prst="rect">
            <a:avLst/>
          </a:prstGeom>
          <a:noFill/>
          <a:ln/>
        </p:spPr>
        <p:txBody>
          <a:bodyPr wrap="square" lIns="0" tIns="0" rIns="0" bIns="0" rtlCol="0" anchor="ctr"/>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Тело гидры напоминает тонкий цилиндр. На одном конце находится подошва для прикрепления, на другом — рот, окружённый щупальцами. Такая форма помогает животному удерживаться на месте и ловить мелкую добычу, проплывающую рядом, не тратя силы на активное передвижение.
</a:t>
            </a:r>
            <a:endParaRPr lang="en-US" sz="900" dirty="0"/>
          </a:p>
        </p:txBody>
      </p:sp>
      <p:sp>
        <p:nvSpPr>
          <p:cNvPr id="14" name="Text 5"/>
          <p:cNvSpPr txBox="1"/>
          <p:nvPr/>
        </p:nvSpPr>
        <p:spPr>
          <a:xfrm>
            <a:off x="3329855" y="3410575"/>
            <a:ext cx="2484300" cy="416400"/>
          </a:xfrm>
          <a:prstGeom prst="rect">
            <a:avLst/>
          </a:prstGeom>
          <a:noFill/>
          <a:ln/>
        </p:spPr>
        <p:txBody>
          <a:bodyPr wrap="square" lIns="0" tIns="0" rIns="0" bIns="0" rtlCol="0" anchor="ctr"/>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Тело в форме столбика
</a:t>
            </a:r>
            <a:endParaRPr lang="en-US" sz="900" dirty="0"/>
          </a:p>
        </p:txBody>
      </p:sp>
      <p:sp>
        <p:nvSpPr>
          <p:cNvPr id="15" name="Text 6"/>
          <p:cNvSpPr txBox="1"/>
          <p:nvPr/>
        </p:nvSpPr>
        <p:spPr>
          <a:xfrm>
            <a:off x="6219505" y="3887525"/>
            <a:ext cx="2484300" cy="808800"/>
          </a:xfrm>
          <a:prstGeom prst="rect">
            <a:avLst/>
          </a:prstGeom>
          <a:noFill/>
          <a:ln/>
        </p:spPr>
        <p:txBody>
          <a:bodyPr wrap="square" lIns="0" tIns="0" rIns="0" bIns="0" rtlCol="0" anchor="ctr"/>
          <a:lstStyle/>
          <a:p>
            <a:pPr algn="l" indent="0" marL="0">
              <a:lnSpc>
                <a:spcPct val="100000"/>
              </a:lnSpc>
              <a:buNone/>
            </a:pPr>
            <a:r>
              <a:rPr lang="en-US" sz="857" dirty="0">
                <a:solidFill>
                  <a:srgbClr val="FFFFFF"/>
                </a:solidFill>
                <a:latin typeface="Arial" pitchFamily="34" charset="0"/>
                <a:ea typeface="Arial" pitchFamily="34" charset="-122"/>
                <a:cs typeface="Arial" pitchFamily="34" charset="-120"/>
              </a:rPr>
              <a:t>Если у гидры повреждена часть тела, она способна быстро восстановить утраченные ткани. Даже из небольшого фрагмента при благоприятных условиях может сформироваться целый организм. Эта особенность делает гидру одним из самых интересных объектов для наблюдения и опытов.
</a:t>
            </a:r>
            <a:endParaRPr lang="en-US" sz="857" dirty="0"/>
          </a:p>
        </p:txBody>
      </p:sp>
      <p:sp>
        <p:nvSpPr>
          <p:cNvPr id="16" name="Text 7"/>
          <p:cNvSpPr txBox="1"/>
          <p:nvPr/>
        </p:nvSpPr>
        <p:spPr>
          <a:xfrm>
            <a:off x="6219505" y="3410575"/>
            <a:ext cx="2484300" cy="416400"/>
          </a:xfrm>
          <a:prstGeom prst="rect">
            <a:avLst/>
          </a:prstGeom>
          <a:noFill/>
          <a:ln/>
        </p:spPr>
        <p:txBody>
          <a:bodyPr wrap="square" lIns="0" tIns="0" rIns="0" bIns="0" rtlCol="0" anchor="ctr"/>
          <a:lstStyle/>
          <a:p>
            <a:pPr algn="l" indent="0" marL="0">
              <a:lnSpc>
                <a:spcPct val="100000"/>
              </a:lnSpc>
              <a:buNone/>
            </a:pPr>
            <a:r>
              <a:rPr lang="en-US" sz="900" b="1" dirty="0">
                <a:solidFill>
                  <a:srgbClr val="FFFFFF"/>
                </a:solidFill>
                <a:latin typeface="Arial" pitchFamily="34" charset="0"/>
                <a:ea typeface="Arial" pitchFamily="34" charset="-122"/>
                <a:cs typeface="Arial" pitchFamily="34" charset="-120"/>
              </a:rPr>
              <a:t>Рекордсмен по восстановлению
</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8818" y="357420"/>
            <a:ext cx="3720809" cy="2949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78600" y="3404475"/>
            <a:ext cx="3637200" cy="1264800"/>
          </a:xfrm>
          <a:prstGeom prst="rect">
            <a:avLst/>
          </a:prstGeom>
          <a:noFill/>
          <a:ln/>
        </p:spPr>
        <p:txBody>
          <a:bodyPr wrap="square" lIns="0" tIns="0" rIns="0" bIns="0" rtlCol="0" anchor="b"/>
          <a:lstStyle/>
          <a:p>
            <a:pPr algn="l" indent="0" marL="0">
              <a:lnSpc>
                <a:spcPct val="100000"/>
              </a:lnSpc>
              <a:buNone/>
            </a:pPr>
            <a:r>
              <a:rPr lang="en-US" sz="2700" b="1" dirty="0">
                <a:solidFill>
                  <a:srgbClr val="CAFBFF"/>
                </a:solidFill>
                <a:latin typeface="Arial" pitchFamily="34" charset="0"/>
                <a:ea typeface="Arial" pitchFamily="34" charset="-122"/>
                <a:cs typeface="Arial" pitchFamily="34" charset="-120"/>
              </a:rPr>
              <a:t>Как устроены медузы
</a:t>
            </a:r>
            <a:endParaRPr lang="en-US" sz="2700" dirty="0"/>
          </a:p>
        </p:txBody>
      </p:sp>
      <p:sp>
        <p:nvSpPr>
          <p:cNvPr id="10"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211D1D"/>
                </a:solidFill>
                <a:latin typeface="Arial" pitchFamily="34" charset="0"/>
                <a:ea typeface="Arial" pitchFamily="34" charset="-122"/>
                <a:cs typeface="Arial" pitchFamily="34" charset="-120"/>
              </a:rPr>
              <a:t>13</a:t>
            </a:r>
            <a:endParaRPr lang="en-US" sz="1600" dirty="0"/>
          </a:p>
        </p:txBody>
      </p:sp>
      <p:sp>
        <p:nvSpPr>
          <p:cNvPr id="11" name="Text 2"/>
          <p:cNvSpPr txBox="1"/>
          <p:nvPr/>
        </p:nvSpPr>
        <p:spPr>
          <a:xfrm>
            <a:off x="4704300" y="1021605"/>
            <a:ext cx="4148400" cy="198300"/>
          </a:xfrm>
          <a:prstGeom prst="rect">
            <a:avLst/>
          </a:prstGeom>
          <a:noFill/>
          <a:ln/>
        </p:spPr>
        <p:txBody>
          <a:bodyPr wrap="square" lIns="0" tIns="0" rIns="0" bIns="0" rtlCol="0" anchor="ctr"/>
          <a:lstStyle/>
          <a:p>
            <a:pPr algn="l" indent="0" marL="0">
              <a:lnSpc>
                <a:spcPct val="100000"/>
              </a:lnSpc>
              <a:buNone/>
            </a:pPr>
            <a:r>
              <a:rPr lang="en-US" sz="1200" b="1" dirty="0">
                <a:solidFill>
                  <a:srgbClr val="2E000A"/>
                </a:solidFill>
                <a:latin typeface="Arial" pitchFamily="34" charset="0"/>
                <a:ea typeface="Arial" pitchFamily="34" charset="-122"/>
                <a:cs typeface="Arial" pitchFamily="34" charset="-120"/>
              </a:rPr>
              <a:t>Форма зонта
</a:t>
            </a:r>
            <a:endParaRPr lang="en-US" sz="1200" dirty="0"/>
          </a:p>
        </p:txBody>
      </p:sp>
      <p:sp>
        <p:nvSpPr>
          <p:cNvPr id="12" name="Text 3"/>
          <p:cNvSpPr txBox="1"/>
          <p:nvPr/>
        </p:nvSpPr>
        <p:spPr>
          <a:xfrm>
            <a:off x="4704300" y="1277347"/>
            <a:ext cx="4148400" cy="479100"/>
          </a:xfrm>
          <a:prstGeom prst="rect">
            <a:avLst/>
          </a:prstGeom>
          <a:noFill/>
          <a:ln/>
        </p:spPr>
        <p:txBody>
          <a:bodyPr wrap="square" lIns="0" tIns="0" rIns="0" bIns="0" rtlCol="0" anchor="t"/>
          <a:lstStyle/>
          <a:p>
            <a:pPr algn="l" indent="0" marL="0">
              <a:lnSpc>
                <a:spcPct val="100000"/>
              </a:lnSpc>
              <a:buNone/>
            </a:pPr>
            <a:r>
              <a:rPr lang="en-US" sz="900" dirty="0">
                <a:solidFill>
                  <a:srgbClr val="2E000A"/>
                </a:solidFill>
                <a:latin typeface="Arial" pitchFamily="34" charset="0"/>
                <a:ea typeface="Arial" pitchFamily="34" charset="-122"/>
                <a:cs typeface="Arial" pitchFamily="34" charset="-120"/>
              </a:rPr>
              <a:t>Тело медузы похоже на зонт или колокол и почти целиком состоит из студенистой мезоглеи. Такой «водянистый» корпус делает животное лёгким и помогает ему свободно держаться в толще воды.
</a:t>
            </a:r>
            <a:endParaRPr lang="en-US" sz="900" dirty="0"/>
          </a:p>
        </p:txBody>
      </p:sp>
      <p:sp>
        <p:nvSpPr>
          <p:cNvPr id="13" name="Text 4"/>
          <p:cNvSpPr txBox="1"/>
          <p:nvPr/>
        </p:nvSpPr>
        <p:spPr>
          <a:xfrm>
            <a:off x="4704300" y="1823205"/>
            <a:ext cx="4148400" cy="198300"/>
          </a:xfrm>
          <a:prstGeom prst="rect">
            <a:avLst/>
          </a:prstGeom>
          <a:noFill/>
          <a:ln/>
        </p:spPr>
        <p:txBody>
          <a:bodyPr wrap="square" lIns="0" tIns="0" rIns="0" bIns="0" rtlCol="0" anchor="ctr"/>
          <a:lstStyle/>
          <a:p>
            <a:pPr algn="l" indent="0" marL="0">
              <a:lnSpc>
                <a:spcPct val="100000"/>
              </a:lnSpc>
              <a:buNone/>
            </a:pPr>
            <a:r>
              <a:rPr lang="en-US" sz="1200" b="1" dirty="0">
                <a:solidFill>
                  <a:srgbClr val="2E000A"/>
                </a:solidFill>
                <a:latin typeface="Arial" pitchFamily="34" charset="0"/>
                <a:ea typeface="Arial" pitchFamily="34" charset="-122"/>
                <a:cs typeface="Arial" pitchFamily="34" charset="-120"/>
              </a:rPr>
              <a:t>Щупальца и рот
</a:t>
            </a:r>
            <a:endParaRPr lang="en-US" sz="1200" dirty="0"/>
          </a:p>
        </p:txBody>
      </p:sp>
      <p:sp>
        <p:nvSpPr>
          <p:cNvPr id="14" name="Text 5"/>
          <p:cNvSpPr txBox="1"/>
          <p:nvPr/>
        </p:nvSpPr>
        <p:spPr>
          <a:xfrm>
            <a:off x="4704300" y="2078947"/>
            <a:ext cx="4148400" cy="479100"/>
          </a:xfrm>
          <a:prstGeom prst="rect">
            <a:avLst/>
          </a:prstGeom>
          <a:noFill/>
          <a:ln/>
        </p:spPr>
        <p:txBody>
          <a:bodyPr wrap="square" lIns="0" tIns="0" rIns="0" bIns="0" rtlCol="0" anchor="t"/>
          <a:lstStyle/>
          <a:p>
            <a:pPr algn="l" indent="0" marL="0">
              <a:lnSpc>
                <a:spcPct val="100000"/>
              </a:lnSpc>
              <a:buNone/>
            </a:pPr>
            <a:r>
              <a:rPr lang="en-US" sz="900" dirty="0">
                <a:solidFill>
                  <a:srgbClr val="2E000A"/>
                </a:solidFill>
                <a:latin typeface="Arial" pitchFamily="34" charset="0"/>
                <a:ea typeface="Arial" pitchFamily="34" charset="-122"/>
                <a:cs typeface="Arial" pitchFamily="34" charset="-120"/>
              </a:rPr>
              <a:t>По краям зонта расположены щупальца, а рот находится на нижней стороне тела. Щупальца нужны для захвата добычи и защиты, поэтому вокруг рта у медузы сосредоточены важные органы.
</a:t>
            </a:r>
            <a:endParaRPr lang="en-US" sz="900" dirty="0"/>
          </a:p>
        </p:txBody>
      </p:sp>
      <p:sp>
        <p:nvSpPr>
          <p:cNvPr id="15" name="Text 6"/>
          <p:cNvSpPr txBox="1"/>
          <p:nvPr/>
        </p:nvSpPr>
        <p:spPr>
          <a:xfrm>
            <a:off x="4704300" y="2624805"/>
            <a:ext cx="4148400" cy="198300"/>
          </a:xfrm>
          <a:prstGeom prst="rect">
            <a:avLst/>
          </a:prstGeom>
          <a:noFill/>
          <a:ln/>
        </p:spPr>
        <p:txBody>
          <a:bodyPr wrap="square" lIns="0" tIns="0" rIns="0" bIns="0" rtlCol="0" anchor="ctr"/>
          <a:lstStyle/>
          <a:p>
            <a:pPr algn="l" indent="0" marL="0">
              <a:lnSpc>
                <a:spcPct val="100000"/>
              </a:lnSpc>
              <a:buNone/>
            </a:pPr>
            <a:r>
              <a:rPr lang="en-US" sz="1200" b="1" dirty="0">
                <a:solidFill>
                  <a:srgbClr val="2E000A"/>
                </a:solidFill>
                <a:latin typeface="Arial" pitchFamily="34" charset="0"/>
                <a:ea typeface="Arial" pitchFamily="34" charset="-122"/>
                <a:cs typeface="Arial" pitchFamily="34" charset="-120"/>
              </a:rPr>
              <a:t>Реактивное движение
</a:t>
            </a:r>
            <a:endParaRPr lang="en-US" sz="1200" dirty="0"/>
          </a:p>
        </p:txBody>
      </p:sp>
      <p:sp>
        <p:nvSpPr>
          <p:cNvPr id="16" name="Text 7"/>
          <p:cNvSpPr txBox="1"/>
          <p:nvPr/>
        </p:nvSpPr>
        <p:spPr>
          <a:xfrm>
            <a:off x="4704300" y="2880547"/>
            <a:ext cx="4148400" cy="479100"/>
          </a:xfrm>
          <a:prstGeom prst="rect">
            <a:avLst/>
          </a:prstGeom>
          <a:noFill/>
          <a:ln/>
        </p:spPr>
        <p:txBody>
          <a:bodyPr wrap="square" lIns="0" tIns="0" rIns="0" bIns="0" rtlCol="0" anchor="t"/>
          <a:lstStyle/>
          <a:p>
            <a:pPr algn="l" indent="0" marL="0">
              <a:lnSpc>
                <a:spcPct val="100000"/>
              </a:lnSpc>
              <a:buNone/>
            </a:pPr>
            <a:r>
              <a:rPr lang="en-US" sz="900" dirty="0">
                <a:solidFill>
                  <a:srgbClr val="2E000A"/>
                </a:solidFill>
                <a:latin typeface="Arial" pitchFamily="34" charset="0"/>
                <a:ea typeface="Arial" pitchFamily="34" charset="-122"/>
                <a:cs typeface="Arial" pitchFamily="34" charset="-120"/>
              </a:rPr>
              <a:t>Медуза передвигается, сокращая зонтик и выталкивая воду назад. Это движение напоминает короткий толчок, благодаря которому животное может менять положение в воде и уходить от опасности.
</a:t>
            </a:r>
            <a:endParaRPr lang="en-US" sz="900" dirty="0"/>
          </a:p>
        </p:txBody>
      </p:sp>
      <p:sp>
        <p:nvSpPr>
          <p:cNvPr id="17" name="Text 8"/>
          <p:cNvSpPr txBox="1"/>
          <p:nvPr/>
        </p:nvSpPr>
        <p:spPr>
          <a:xfrm>
            <a:off x="4704300" y="3426405"/>
            <a:ext cx="4148400" cy="198300"/>
          </a:xfrm>
          <a:prstGeom prst="rect">
            <a:avLst/>
          </a:prstGeom>
          <a:noFill/>
          <a:ln/>
        </p:spPr>
        <p:txBody>
          <a:bodyPr wrap="square" lIns="0" tIns="0" rIns="0" bIns="0" rtlCol="0" anchor="ctr"/>
          <a:lstStyle/>
          <a:p>
            <a:pPr algn="l" indent="0" marL="0">
              <a:lnSpc>
                <a:spcPct val="100000"/>
              </a:lnSpc>
              <a:buNone/>
            </a:pPr>
            <a:r>
              <a:rPr lang="en-US" sz="1200" b="1" dirty="0">
                <a:solidFill>
                  <a:srgbClr val="2E000A"/>
                </a:solidFill>
                <a:latin typeface="Arial" pitchFamily="34" charset="0"/>
                <a:ea typeface="Arial" pitchFamily="34" charset="-122"/>
                <a:cs typeface="Arial" pitchFamily="34" charset="-120"/>
              </a:rPr>
              <a:t>Опасные ожоги
</a:t>
            </a:r>
            <a:endParaRPr lang="en-US" sz="1200" dirty="0"/>
          </a:p>
        </p:txBody>
      </p:sp>
      <p:sp>
        <p:nvSpPr>
          <p:cNvPr id="18" name="Text 9"/>
          <p:cNvSpPr txBox="1"/>
          <p:nvPr/>
        </p:nvSpPr>
        <p:spPr>
          <a:xfrm>
            <a:off x="4704300" y="3682147"/>
            <a:ext cx="4148400" cy="479100"/>
          </a:xfrm>
          <a:prstGeom prst="rect">
            <a:avLst/>
          </a:prstGeom>
          <a:noFill/>
          <a:ln/>
        </p:spPr>
        <p:txBody>
          <a:bodyPr wrap="square" lIns="0" tIns="0" rIns="0" bIns="0" rtlCol="0" anchor="t"/>
          <a:lstStyle/>
          <a:p>
            <a:pPr algn="l" indent="0" marL="0">
              <a:lnSpc>
                <a:spcPct val="100000"/>
              </a:lnSpc>
              <a:buNone/>
            </a:pPr>
            <a:r>
              <a:rPr lang="en-US" sz="900" dirty="0">
                <a:solidFill>
                  <a:srgbClr val="2E000A"/>
                </a:solidFill>
                <a:latin typeface="Arial" pitchFamily="34" charset="0"/>
                <a:ea typeface="Arial" pitchFamily="34" charset="-122"/>
                <a:cs typeface="Arial" pitchFamily="34" charset="-120"/>
              </a:rPr>
              <a:t>У некоторых видов щупальца содержат сильно действующие стрекательные клетки, поэтому прикосновение вызывает болезненные ожоги. Особенно осторожными нужно быть в морях, где встречаются крупные и ядовитые медузы.
</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97225" y="2385393"/>
            <a:ext cx="4298400" cy="142226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1150" y="520850"/>
            <a:ext cx="7911300" cy="783600"/>
          </a:xfrm>
          <a:prstGeom prst="rect">
            <a:avLst/>
          </a:prstGeom>
          <a:noFill/>
          <a:ln/>
        </p:spPr>
        <p:txBody>
          <a:bodyPr wrap="square" lIns="0" tIns="0" rIns="0" bIns="0" rtlCol="0" anchor="ctr"/>
          <a:lstStyle/>
          <a:p>
            <a:pPr algn="l" indent="0" marL="0">
              <a:lnSpc>
                <a:spcPct val="90000"/>
              </a:lnSpc>
              <a:buNone/>
            </a:pPr>
            <a:r>
              <a:rPr lang="en-US" sz="2600" b="1" dirty="0">
                <a:solidFill>
                  <a:srgbClr val="3E000D"/>
                </a:solidFill>
                <a:latin typeface="Arial" pitchFamily="34" charset="0"/>
                <a:ea typeface="Arial" pitchFamily="34" charset="-122"/>
                <a:cs typeface="Arial" pitchFamily="34" charset="-120"/>
              </a:rPr>
              <a:t>Основные классы кишечнополостных
</a:t>
            </a:r>
            <a:endParaRPr lang="en-US" sz="2600" dirty="0"/>
          </a:p>
        </p:txBody>
      </p:sp>
      <p:sp>
        <p:nvSpPr>
          <p:cNvPr id="7"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14</a:t>
            </a:r>
            <a:endParaRPr lang="en-US" sz="1600" dirty="0"/>
          </a:p>
        </p:txBody>
      </p:sp>
      <p:sp>
        <p:nvSpPr>
          <p:cNvPr id="8" name="Text 2"/>
          <p:cNvSpPr txBox="1"/>
          <p:nvPr/>
        </p:nvSpPr>
        <p:spPr>
          <a:xfrm>
            <a:off x="4597225" y="4779150"/>
            <a:ext cx="4298400" cy="213300"/>
          </a:xfrm>
          <a:prstGeom prst="rect">
            <a:avLst/>
          </a:prstGeom>
          <a:noFill/>
          <a:ln/>
        </p:spPr>
        <p:txBody>
          <a:bodyPr wrap="square" lIns="0" tIns="0" rIns="0" bIns="0" rtlCol="0" anchor="t"/>
          <a:lstStyle/>
          <a:p>
            <a:pPr algn="l" indent="0" marL="0">
              <a:lnSpc>
                <a:spcPct val="90000"/>
              </a:lnSpc>
              <a:buNone/>
            </a:pPr>
            <a:r>
              <a:rPr lang="en-US" sz="1300" dirty="0">
                <a:solidFill>
                  <a:srgbClr val="3E000D"/>
                </a:solidFill>
                <a:latin typeface="Arial" pitchFamily="34" charset="0"/>
                <a:ea typeface="Arial" pitchFamily="34" charset="-122"/>
                <a:cs typeface="Arial" pitchFamily="34" charset="-120"/>
              </a:rPr>
              <a:t>Школьный курс биологии, 8 класс
</a:t>
            </a:r>
            <a:endParaRPr lang="en-US" sz="1300" dirty="0"/>
          </a:p>
        </p:txBody>
      </p:sp>
      <p:sp>
        <p:nvSpPr>
          <p:cNvPr id="9" name="Text 3"/>
          <p:cNvSpPr txBox="1"/>
          <p:nvPr/>
        </p:nvSpPr>
        <p:spPr>
          <a:xfrm>
            <a:off x="523500" y="1672425"/>
            <a:ext cx="3731700" cy="1162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Классы отличаются преобладающей формой тела, степенью развития медузной стадии и образом жизни.
</a:t>
            </a:r>
            <a:endParaRPr lang="en-US" sz="1400" dirty="0"/>
          </a:p>
        </p:txBody>
      </p:sp>
      <p:sp>
        <p:nvSpPr>
          <p:cNvPr id="10" name="Text 4"/>
          <p:cNvSpPr txBox="1"/>
          <p:nvPr/>
        </p:nvSpPr>
        <p:spPr>
          <a:xfrm>
            <a:off x="523500" y="3358125"/>
            <a:ext cx="3731700" cy="1162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По таблице видно, что у гидроидных и сцифоидных медузная стадия заметна сильнее, а у коралловых полипов преобладает прикреплённая колониальная форма.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813300" y="1876094"/>
            <a:ext cx="511200" cy="454400"/>
          </a:xfrm>
          <a:prstGeom prst="rect">
            <a:avLst/>
          </a:prstGeom>
        </p:spPr>
      </p:pic>
      <p:pic>
        <p:nvPicPr>
          <p:cNvPr id="5" name="Image 3" descr="preencoded.png">    </p:cNvPr>
          <p:cNvPicPr>
            <a:picLocks noChangeAspect="1"/>
          </p:cNvPicPr>
          <p:nvPr/>
        </p:nvPicPr>
        <p:blipFill>
          <a:blip r:embed="rId4"/>
          <a:stretch>
            <a:fillRect/>
          </a:stretch>
        </p:blipFill>
        <p:spPr>
          <a:xfrm>
            <a:off x="4813300" y="3447288"/>
            <a:ext cx="511200" cy="511200"/>
          </a:xfrm>
          <a:prstGeom prst="rect">
            <a:avLst/>
          </a:prstGeom>
        </p:spPr>
      </p:pic>
      <p:pic>
        <p:nvPicPr>
          <p:cNvPr id="6" name="Image 4" descr="preencoded.png">    </p:cNvPr>
          <p:cNvPicPr>
            <a:picLocks noChangeAspect="1"/>
          </p:cNvPicPr>
          <p:nvPr/>
        </p:nvPicPr>
        <p:blipFill>
          <a:blip r:embed="rId5"/>
          <a:stretch>
            <a:fillRect/>
          </a:stretch>
        </p:blipFill>
        <p:spPr>
          <a:xfrm>
            <a:off x="510400" y="1847694"/>
            <a:ext cx="511200" cy="511200"/>
          </a:xfrm>
          <a:prstGeom prst="rect">
            <a:avLst/>
          </a:prstGeom>
        </p:spPr>
      </p:pic>
      <p:pic>
        <p:nvPicPr>
          <p:cNvPr id="7" name="Image 5" descr="preencoded.png">    </p:cNvPr>
          <p:cNvPicPr>
            <a:picLocks noChangeAspect="1"/>
          </p:cNvPicPr>
          <p:nvPr/>
        </p:nvPicPr>
        <p:blipFill>
          <a:blip r:embed="rId6"/>
          <a:stretch>
            <a:fillRect/>
          </a:stretch>
        </p:blipFill>
        <p:spPr>
          <a:xfrm>
            <a:off x="510400" y="3447288"/>
            <a:ext cx="511200" cy="5112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91150" y="520850"/>
            <a:ext cx="7853400" cy="789300"/>
          </a:xfrm>
          <a:prstGeom prst="rect">
            <a:avLst/>
          </a:prstGeom>
          <a:noFill/>
          <a:ln/>
        </p:spPr>
        <p:txBody>
          <a:bodyPr wrap="square" lIns="0" tIns="0" rIns="0" bIns="0" rtlCol="0" anchor="ctr"/>
          <a:lstStyle/>
          <a:p>
            <a:pPr algn="l" indent="0" marL="0">
              <a:lnSpc>
                <a:spcPct val="100000"/>
              </a:lnSpc>
              <a:buNone/>
            </a:pPr>
            <a:r>
              <a:rPr lang="en-US" sz="2700" b="1" dirty="0">
                <a:solidFill>
                  <a:srgbClr val="CAFBFF"/>
                </a:solidFill>
                <a:latin typeface="Arial" pitchFamily="34" charset="0"/>
                <a:ea typeface="Arial" pitchFamily="34" charset="-122"/>
                <a:cs typeface="Arial" pitchFamily="34" charset="-120"/>
              </a:rPr>
              <a:t>Почему коралловые рифы так важны
</a:t>
            </a:r>
            <a:endParaRPr lang="en-US" sz="2700" dirty="0"/>
          </a:p>
        </p:txBody>
      </p:sp>
      <p:sp>
        <p:nvSpPr>
          <p:cNvPr id="10"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CAFBFF"/>
                </a:solidFill>
                <a:latin typeface="Arial" pitchFamily="34" charset="0"/>
                <a:ea typeface="Arial" pitchFamily="34" charset="-122"/>
                <a:cs typeface="Arial" pitchFamily="34" charset="-120"/>
              </a:rPr>
              <a:t>15</a:t>
            </a:r>
            <a:endParaRPr lang="en-US" sz="1600" dirty="0"/>
          </a:p>
        </p:txBody>
      </p:sp>
      <p:sp>
        <p:nvSpPr>
          <p:cNvPr id="11" name="Text 2"/>
          <p:cNvSpPr txBox="1"/>
          <p:nvPr/>
        </p:nvSpPr>
        <p:spPr>
          <a:xfrm>
            <a:off x="5417450" y="1842765"/>
            <a:ext cx="3282900" cy="521100"/>
          </a:xfrm>
          <a:prstGeom prst="rect">
            <a:avLst/>
          </a:prstGeom>
          <a:noFill/>
          <a:ln/>
        </p:spPr>
        <p:txBody>
          <a:bodyPr wrap="square" lIns="0" tIns="0" rIns="0" bIns="0" rtlCol="0" anchor="ctr"/>
          <a:lstStyle/>
          <a:p>
            <a:pPr algn="l" indent="0" marL="0">
              <a:lnSpc>
                <a:spcPct val="100000"/>
              </a:lnSpc>
              <a:buNone/>
            </a:pPr>
            <a:r>
              <a:rPr lang="en-US" sz="1600" dirty="0">
                <a:solidFill>
                  <a:srgbClr val="3E000D"/>
                </a:solidFill>
                <a:latin typeface="Arial" pitchFamily="34" charset="0"/>
                <a:ea typeface="Arial" pitchFamily="34" charset="-122"/>
                <a:cs typeface="Arial" pitchFamily="34" charset="-120"/>
              </a:rPr>
              <a:t>Дом для животных
</a:t>
            </a:r>
            <a:endParaRPr lang="en-US" sz="1600" dirty="0"/>
          </a:p>
        </p:txBody>
      </p:sp>
      <p:sp>
        <p:nvSpPr>
          <p:cNvPr id="12" name="Text 3"/>
          <p:cNvSpPr txBox="1"/>
          <p:nvPr/>
        </p:nvSpPr>
        <p:spPr>
          <a:xfrm>
            <a:off x="4813300" y="2428970"/>
            <a:ext cx="3886800" cy="705600"/>
          </a:xfrm>
          <a:prstGeom prst="rect">
            <a:avLst/>
          </a:prstGeom>
          <a:noFill/>
          <a:ln/>
        </p:spPr>
        <p:txBody>
          <a:bodyPr wrap="square" lIns="0" tIns="0" rIns="0" bIns="0" rtlCol="0" anchor="t"/>
          <a:lstStyle/>
          <a:p>
            <a:pPr algn="l" indent="0" marL="0">
              <a:lnSpc>
                <a:spcPct val="100000"/>
              </a:lnSpc>
              <a:buNone/>
            </a:pPr>
            <a:r>
              <a:rPr lang="en-US" sz="1300" dirty="0">
                <a:solidFill>
                  <a:srgbClr val="3E000D"/>
                </a:solidFill>
                <a:latin typeface="Arial" pitchFamily="34" charset="0"/>
                <a:ea typeface="Arial" pitchFamily="34" charset="-122"/>
                <a:cs typeface="Arial" pitchFamily="34" charset="-120"/>
              </a:rPr>
              <a:t>Между ветвями рифа прячутся рыбы, ракообразные и другие морские организмы. Здесь они находят пищу, укрытие от хищников и места для размножения.
</a:t>
            </a:r>
            <a:endParaRPr lang="en-US" sz="1300" dirty="0"/>
          </a:p>
        </p:txBody>
      </p:sp>
      <p:sp>
        <p:nvSpPr>
          <p:cNvPr id="13" name="Text 4"/>
          <p:cNvSpPr txBox="1"/>
          <p:nvPr/>
        </p:nvSpPr>
        <p:spPr>
          <a:xfrm>
            <a:off x="5417450" y="3442358"/>
            <a:ext cx="3282900" cy="521100"/>
          </a:xfrm>
          <a:prstGeom prst="rect">
            <a:avLst/>
          </a:prstGeom>
          <a:noFill/>
          <a:ln/>
        </p:spPr>
        <p:txBody>
          <a:bodyPr wrap="square" lIns="0" tIns="0" rIns="0" bIns="0" rtlCol="0" anchor="ctr"/>
          <a:lstStyle/>
          <a:p>
            <a:pPr algn="l" indent="0" marL="0">
              <a:lnSpc>
                <a:spcPct val="100000"/>
              </a:lnSpc>
              <a:buNone/>
            </a:pPr>
            <a:r>
              <a:rPr lang="en-US" sz="1600" dirty="0">
                <a:solidFill>
                  <a:srgbClr val="3E000D"/>
                </a:solidFill>
                <a:latin typeface="Arial" pitchFamily="34" charset="0"/>
                <a:ea typeface="Arial" pitchFamily="34" charset="-122"/>
                <a:cs typeface="Arial" pitchFamily="34" charset="-120"/>
              </a:rPr>
              <a:t>Рост из скелета
</a:t>
            </a:r>
            <a:endParaRPr lang="en-US" sz="1600" dirty="0"/>
          </a:p>
        </p:txBody>
      </p:sp>
      <p:sp>
        <p:nvSpPr>
          <p:cNvPr id="14" name="Text 5"/>
          <p:cNvSpPr txBox="1"/>
          <p:nvPr/>
        </p:nvSpPr>
        <p:spPr>
          <a:xfrm>
            <a:off x="4813300" y="4028563"/>
            <a:ext cx="3886800" cy="705600"/>
          </a:xfrm>
          <a:prstGeom prst="rect">
            <a:avLst/>
          </a:prstGeom>
          <a:noFill/>
          <a:ln/>
        </p:spPr>
        <p:txBody>
          <a:bodyPr wrap="square" lIns="0" tIns="0" rIns="0" bIns="0" rtlCol="0" anchor="t"/>
          <a:lstStyle/>
          <a:p>
            <a:pPr algn="l" indent="0" marL="0">
              <a:lnSpc>
                <a:spcPct val="100000"/>
              </a:lnSpc>
              <a:buNone/>
            </a:pPr>
            <a:r>
              <a:rPr lang="en-US" sz="1300" dirty="0">
                <a:solidFill>
                  <a:srgbClr val="3E000D"/>
                </a:solidFill>
                <a:latin typeface="Arial" pitchFamily="34" charset="0"/>
                <a:ea typeface="Arial" pitchFamily="34" charset="-122"/>
                <a:cs typeface="Arial" pitchFamily="34" charset="-120"/>
              </a:rPr>
              <a:t>Коралловые полипы выделяют известковый скелет, который нарастает годами. Так постепенно формируются крупные рифовые сооружения, заметные даже из космоса.
</a:t>
            </a:r>
            <a:endParaRPr lang="en-US" sz="1300" dirty="0"/>
          </a:p>
        </p:txBody>
      </p:sp>
      <p:sp>
        <p:nvSpPr>
          <p:cNvPr id="15" name="Text 6"/>
          <p:cNvSpPr txBox="1"/>
          <p:nvPr/>
        </p:nvSpPr>
        <p:spPr>
          <a:xfrm>
            <a:off x="1114550" y="1842765"/>
            <a:ext cx="3282900" cy="521100"/>
          </a:xfrm>
          <a:prstGeom prst="rect">
            <a:avLst/>
          </a:prstGeom>
          <a:noFill/>
          <a:ln/>
        </p:spPr>
        <p:txBody>
          <a:bodyPr wrap="square" lIns="0" tIns="0" rIns="0" bIns="0" rtlCol="0" anchor="ctr"/>
          <a:lstStyle/>
          <a:p>
            <a:pPr algn="l" indent="0" marL="0">
              <a:lnSpc>
                <a:spcPct val="100000"/>
              </a:lnSpc>
              <a:buNone/>
            </a:pPr>
            <a:r>
              <a:rPr lang="en-US" sz="1600" dirty="0">
                <a:solidFill>
                  <a:srgbClr val="3E000D"/>
                </a:solidFill>
                <a:latin typeface="Arial" pitchFamily="34" charset="0"/>
                <a:ea typeface="Arial" pitchFamily="34" charset="-122"/>
                <a:cs typeface="Arial" pitchFamily="34" charset="-120"/>
              </a:rPr>
              <a:t>Защита берегов
</a:t>
            </a:r>
            <a:endParaRPr lang="en-US" sz="1600" dirty="0"/>
          </a:p>
        </p:txBody>
      </p:sp>
      <p:sp>
        <p:nvSpPr>
          <p:cNvPr id="16" name="Text 7"/>
          <p:cNvSpPr txBox="1"/>
          <p:nvPr/>
        </p:nvSpPr>
        <p:spPr>
          <a:xfrm>
            <a:off x="510400" y="2428970"/>
            <a:ext cx="3886800" cy="705600"/>
          </a:xfrm>
          <a:prstGeom prst="rect">
            <a:avLst/>
          </a:prstGeom>
          <a:noFill/>
          <a:ln/>
        </p:spPr>
        <p:txBody>
          <a:bodyPr wrap="square" lIns="0" tIns="0" rIns="0" bIns="0" rtlCol="0" anchor="t"/>
          <a:lstStyle/>
          <a:p>
            <a:pPr algn="l" indent="0" marL="0">
              <a:lnSpc>
                <a:spcPct val="100000"/>
              </a:lnSpc>
              <a:buNone/>
            </a:pPr>
            <a:r>
              <a:rPr lang="en-US" sz="1300" dirty="0">
                <a:solidFill>
                  <a:srgbClr val="3E000D"/>
                </a:solidFill>
                <a:latin typeface="Arial" pitchFamily="34" charset="0"/>
                <a:ea typeface="Arial" pitchFamily="34" charset="-122"/>
                <a:cs typeface="Arial" pitchFamily="34" charset="-120"/>
              </a:rPr>
              <a:t>Рифы смягчают силу волн и уменьшают размывание берегов. Это особенно важно для островов и прибрежных районов, где море постоянно воздействует на сушу.
</a:t>
            </a:r>
            <a:endParaRPr lang="en-US" sz="1300" dirty="0"/>
          </a:p>
        </p:txBody>
      </p:sp>
      <p:sp>
        <p:nvSpPr>
          <p:cNvPr id="17" name="Text 8"/>
          <p:cNvSpPr txBox="1"/>
          <p:nvPr/>
        </p:nvSpPr>
        <p:spPr>
          <a:xfrm>
            <a:off x="1114550" y="3442358"/>
            <a:ext cx="3282900" cy="521100"/>
          </a:xfrm>
          <a:prstGeom prst="rect">
            <a:avLst/>
          </a:prstGeom>
          <a:noFill/>
          <a:ln/>
        </p:spPr>
        <p:txBody>
          <a:bodyPr wrap="square" lIns="0" tIns="0" rIns="0" bIns="0" rtlCol="0" anchor="ctr"/>
          <a:lstStyle/>
          <a:p>
            <a:pPr algn="l" indent="0" marL="0">
              <a:lnSpc>
                <a:spcPct val="100000"/>
              </a:lnSpc>
              <a:buNone/>
            </a:pPr>
            <a:r>
              <a:rPr lang="en-US" sz="1600" dirty="0">
                <a:solidFill>
                  <a:srgbClr val="3E000D"/>
                </a:solidFill>
                <a:latin typeface="Arial" pitchFamily="34" charset="0"/>
                <a:ea typeface="Arial" pitchFamily="34" charset="-122"/>
                <a:cs typeface="Arial" pitchFamily="34" charset="-120"/>
              </a:rPr>
              <a:t>Высокое разнообразие
</a:t>
            </a:r>
            <a:endParaRPr lang="en-US" sz="1600" dirty="0"/>
          </a:p>
        </p:txBody>
      </p:sp>
      <p:sp>
        <p:nvSpPr>
          <p:cNvPr id="18" name="Text 9"/>
          <p:cNvSpPr txBox="1"/>
          <p:nvPr/>
        </p:nvSpPr>
        <p:spPr>
          <a:xfrm>
            <a:off x="510400" y="4028563"/>
            <a:ext cx="3886800" cy="705600"/>
          </a:xfrm>
          <a:prstGeom prst="rect">
            <a:avLst/>
          </a:prstGeom>
          <a:noFill/>
          <a:ln/>
        </p:spPr>
        <p:txBody>
          <a:bodyPr wrap="square" lIns="0" tIns="0" rIns="0" bIns="0" rtlCol="0" anchor="t"/>
          <a:lstStyle/>
          <a:p>
            <a:pPr algn="l" indent="0" marL="0">
              <a:lnSpc>
                <a:spcPct val="100000"/>
              </a:lnSpc>
              <a:buNone/>
            </a:pPr>
            <a:r>
              <a:rPr lang="en-US" sz="1300" dirty="0">
                <a:solidFill>
                  <a:srgbClr val="3E000D"/>
                </a:solidFill>
                <a:latin typeface="Arial" pitchFamily="34" charset="0"/>
                <a:ea typeface="Arial" pitchFamily="34" charset="-122"/>
                <a:cs typeface="Arial" pitchFamily="34" charset="-120"/>
              </a:rPr>
              <a:t>Коралловые рифы считаются одними из самых богатых по числу видов экосистем океана. Их сложная структура создаёт много разных условий для жизни.
</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78600" y="520850"/>
            <a:ext cx="3486000" cy="1962600"/>
          </a:xfrm>
          <a:prstGeom prst="rect">
            <a:avLst/>
          </a:prstGeom>
          <a:noFill/>
          <a:ln/>
        </p:spPr>
        <p:txBody>
          <a:bodyPr wrap="square" lIns="0" tIns="0" rIns="0" bIns="0" rtlCol="0" anchor="ctr"/>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Значение кишечнополостных в природе и жизни человека
</a:t>
            </a:r>
            <a:endParaRPr lang="en-US" sz="2700" dirty="0"/>
          </a:p>
        </p:txBody>
      </p:sp>
      <p:sp>
        <p:nvSpPr>
          <p:cNvPr id="8"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16</a:t>
            </a:r>
            <a:endParaRPr lang="en-US" sz="1600" dirty="0"/>
          </a:p>
        </p:txBody>
      </p:sp>
      <p:sp>
        <p:nvSpPr>
          <p:cNvPr id="9" name="Text 2"/>
          <p:cNvSpPr txBox="1"/>
          <p:nvPr/>
        </p:nvSpPr>
        <p:spPr>
          <a:xfrm>
            <a:off x="4701075" y="1126995"/>
            <a:ext cx="4024500" cy="474300"/>
          </a:xfrm>
          <a:prstGeom prst="rect">
            <a:avLst/>
          </a:prstGeom>
          <a:noFill/>
          <a:ln/>
        </p:spPr>
        <p:txBody>
          <a:bodyPr wrap="square" lIns="0" tIns="0" rIns="0" bIns="0" rtlCol="0" anchor="t"/>
          <a:lstStyle/>
          <a:p>
            <a:pPr algn="l" indent="0" marL="0">
              <a:lnSpc>
                <a:spcPct val="100000"/>
              </a:lnSpc>
              <a:buNone/>
            </a:pPr>
            <a:r>
              <a:rPr lang="en-US" sz="996" dirty="0">
                <a:solidFill>
                  <a:srgbClr val="3E000D"/>
                </a:solidFill>
                <a:latin typeface="Arial" pitchFamily="34" charset="0"/>
                <a:ea typeface="Arial" pitchFamily="34" charset="-122"/>
                <a:cs typeface="Arial" pitchFamily="34" charset="-120"/>
              </a:rPr>
              <a:t>Кишечнополостные поедают мелких водных животных и сами становятся пищей для рыб, черепах и других обитателей водоёмов. Так они поддерживают устойчивость природных сообществ.
</a:t>
            </a:r>
            <a:endParaRPr lang="en-US" sz="996" dirty="0"/>
          </a:p>
        </p:txBody>
      </p:sp>
      <p:sp>
        <p:nvSpPr>
          <p:cNvPr id="10" name="Text 3"/>
          <p:cNvSpPr txBox="1"/>
          <p:nvPr/>
        </p:nvSpPr>
        <p:spPr>
          <a:xfrm>
            <a:off x="4701050" y="825053"/>
            <a:ext cx="4024500" cy="252900"/>
          </a:xfrm>
          <a:prstGeom prst="rect">
            <a:avLst/>
          </a:prstGeom>
          <a:noFill/>
          <a:ln/>
        </p:spPr>
        <p:txBody>
          <a:bodyPr wrap="square" lIns="0" tIns="0" rIns="0" bIns="0" rtlCol="0" anchor="ctr"/>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Звено пищевых цепей
</a:t>
            </a:r>
            <a:endParaRPr lang="en-US" sz="1200" dirty="0"/>
          </a:p>
        </p:txBody>
      </p:sp>
      <p:sp>
        <p:nvSpPr>
          <p:cNvPr id="11" name="Text 4"/>
          <p:cNvSpPr txBox="1"/>
          <p:nvPr/>
        </p:nvSpPr>
        <p:spPr>
          <a:xfrm>
            <a:off x="4701075" y="2099970"/>
            <a:ext cx="4024500" cy="474300"/>
          </a:xfrm>
          <a:prstGeom prst="rect">
            <a:avLst/>
          </a:prstGeom>
          <a:noFill/>
          <a:ln/>
        </p:spPr>
        <p:txBody>
          <a:bodyPr wrap="square" lIns="0" tIns="0" rIns="0" bIns="0" rtlCol="0" anchor="t"/>
          <a:lstStyle/>
          <a:p>
            <a:pPr algn="l" indent="0" marL="0">
              <a:lnSpc>
                <a:spcPct val="100000"/>
              </a:lnSpc>
              <a:buNone/>
            </a:pPr>
            <a:r>
              <a:rPr lang="en-US" sz="1000" dirty="0">
                <a:solidFill>
                  <a:srgbClr val="3E000D"/>
                </a:solidFill>
                <a:latin typeface="Arial" pitchFamily="34" charset="0"/>
                <a:ea typeface="Arial" pitchFamily="34" charset="-122"/>
                <a:cs typeface="Arial" pitchFamily="34" charset="-120"/>
              </a:rPr>
              <a:t>Коралловые полипы строят известковые рифы, которые служат местом жизни для огромного числа морских организмов. Без них многие виды потеряли бы важные убежища и кормовые участки.
</a:t>
            </a:r>
            <a:endParaRPr lang="en-US" sz="1000" dirty="0"/>
          </a:p>
        </p:txBody>
      </p:sp>
      <p:sp>
        <p:nvSpPr>
          <p:cNvPr id="12" name="Text 5"/>
          <p:cNvSpPr txBox="1"/>
          <p:nvPr/>
        </p:nvSpPr>
        <p:spPr>
          <a:xfrm>
            <a:off x="4701050" y="1798028"/>
            <a:ext cx="4024500" cy="252900"/>
          </a:xfrm>
          <a:prstGeom prst="rect">
            <a:avLst/>
          </a:prstGeom>
          <a:noFill/>
          <a:ln/>
        </p:spPr>
        <p:txBody>
          <a:bodyPr wrap="square" lIns="0" tIns="0" rIns="0" bIns="0" rtlCol="0" anchor="ctr"/>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Создатели рифов
</a:t>
            </a:r>
            <a:endParaRPr lang="en-US" sz="1200" dirty="0"/>
          </a:p>
        </p:txBody>
      </p:sp>
      <p:sp>
        <p:nvSpPr>
          <p:cNvPr id="13" name="Text 6"/>
          <p:cNvSpPr txBox="1"/>
          <p:nvPr/>
        </p:nvSpPr>
        <p:spPr>
          <a:xfrm>
            <a:off x="4701075" y="3072945"/>
            <a:ext cx="4024500" cy="474300"/>
          </a:xfrm>
          <a:prstGeom prst="rect">
            <a:avLst/>
          </a:prstGeom>
          <a:noFill/>
          <a:ln/>
        </p:spPr>
        <p:txBody>
          <a:bodyPr wrap="square" lIns="0" tIns="0" rIns="0" bIns="0" rtlCol="0" anchor="t"/>
          <a:lstStyle/>
          <a:p>
            <a:pPr algn="l" indent="0" marL="0">
              <a:lnSpc>
                <a:spcPct val="100000"/>
              </a:lnSpc>
              <a:buNone/>
            </a:pPr>
            <a:r>
              <a:rPr lang="en-US" sz="1000" dirty="0">
                <a:solidFill>
                  <a:srgbClr val="3E000D"/>
                </a:solidFill>
                <a:latin typeface="Arial" pitchFamily="34" charset="0"/>
                <a:ea typeface="Arial" pitchFamily="34" charset="-122"/>
                <a:cs typeface="Arial" pitchFamily="34" charset="-120"/>
              </a:rPr>
              <a:t>Рифы защищают берега от разрушения, а их богатство привлекает туристов и помогает рыболовству. Кроме того, кишечнополостных изучают в науке как удобных объектов для опытов.
</a:t>
            </a:r>
            <a:endParaRPr lang="en-US" sz="1000" dirty="0"/>
          </a:p>
        </p:txBody>
      </p:sp>
      <p:sp>
        <p:nvSpPr>
          <p:cNvPr id="14" name="Text 7"/>
          <p:cNvSpPr txBox="1"/>
          <p:nvPr/>
        </p:nvSpPr>
        <p:spPr>
          <a:xfrm>
            <a:off x="4701050" y="2771003"/>
            <a:ext cx="4024500" cy="252900"/>
          </a:xfrm>
          <a:prstGeom prst="rect">
            <a:avLst/>
          </a:prstGeom>
          <a:noFill/>
          <a:ln/>
        </p:spPr>
        <p:txBody>
          <a:bodyPr wrap="square" lIns="0" tIns="0" rIns="0" bIns="0" rtlCol="0" anchor="ctr"/>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Польза для людей
</a:t>
            </a:r>
            <a:endParaRPr lang="en-US" sz="1200" dirty="0"/>
          </a:p>
        </p:txBody>
      </p:sp>
      <p:sp>
        <p:nvSpPr>
          <p:cNvPr id="15" name="Text 8"/>
          <p:cNvSpPr txBox="1"/>
          <p:nvPr/>
        </p:nvSpPr>
        <p:spPr>
          <a:xfrm>
            <a:off x="4701075" y="4045920"/>
            <a:ext cx="4024500" cy="474300"/>
          </a:xfrm>
          <a:prstGeom prst="rect">
            <a:avLst/>
          </a:prstGeom>
          <a:noFill/>
          <a:ln/>
        </p:spPr>
        <p:txBody>
          <a:bodyPr wrap="square" lIns="0" tIns="0" rIns="0" bIns="0" rtlCol="0" anchor="t"/>
          <a:lstStyle/>
          <a:p>
            <a:pPr algn="l" indent="0" marL="0">
              <a:lnSpc>
                <a:spcPct val="100000"/>
              </a:lnSpc>
              <a:buNone/>
            </a:pPr>
            <a:r>
              <a:rPr lang="en-US" sz="993" dirty="0">
                <a:solidFill>
                  <a:srgbClr val="3E000D"/>
                </a:solidFill>
                <a:latin typeface="Arial" pitchFamily="34" charset="0"/>
                <a:ea typeface="Arial" pitchFamily="34" charset="-122"/>
                <a:cs typeface="Arial" pitchFamily="34" charset="-120"/>
              </a:rPr>
              <a:t>Некоторые медузы способны вызывать сильные ожоги, а токсичные виды опасны при контакте с человеком. Поэтому в морях нужно соблюдать осторожность и учитывать предупреждения спасателей.
</a:t>
            </a:r>
            <a:endParaRPr lang="en-US" sz="993" dirty="0"/>
          </a:p>
        </p:txBody>
      </p:sp>
      <p:sp>
        <p:nvSpPr>
          <p:cNvPr id="16" name="Text 9"/>
          <p:cNvSpPr txBox="1"/>
          <p:nvPr/>
        </p:nvSpPr>
        <p:spPr>
          <a:xfrm>
            <a:off x="4701050" y="3743978"/>
            <a:ext cx="4024500" cy="252900"/>
          </a:xfrm>
          <a:prstGeom prst="rect">
            <a:avLst/>
          </a:prstGeom>
          <a:noFill/>
          <a:ln/>
        </p:spPr>
        <p:txBody>
          <a:bodyPr wrap="square" lIns="0" tIns="0" rIns="0" bIns="0" rtlCol="0" anchor="ctr"/>
          <a:lstStyle/>
          <a:p>
            <a:pPr algn="l" indent="0" marL="0">
              <a:lnSpc>
                <a:spcPct val="100000"/>
              </a:lnSpc>
              <a:buNone/>
            </a:pPr>
            <a:r>
              <a:rPr lang="en-US" sz="1200" b="1" dirty="0">
                <a:solidFill>
                  <a:srgbClr val="3E000D"/>
                </a:solidFill>
                <a:latin typeface="Arial" pitchFamily="34" charset="0"/>
                <a:ea typeface="Arial" pitchFamily="34" charset="-122"/>
                <a:cs typeface="Arial" pitchFamily="34" charset="-120"/>
              </a:rPr>
              <a:t>Источники опасности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2267" y="1651000"/>
            <a:ext cx="4296165" cy="2891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91150" y="520850"/>
            <a:ext cx="7911300" cy="783600"/>
          </a:xfrm>
          <a:prstGeom prst="rect">
            <a:avLst/>
          </a:prstGeom>
          <a:noFill/>
          <a:ln/>
        </p:spPr>
        <p:txBody>
          <a:bodyPr wrap="square" lIns="0" tIns="0" rIns="0" bIns="0" rtlCol="0" anchor="ctr"/>
          <a:lstStyle/>
          <a:p>
            <a:pPr algn="l" indent="0" marL="0">
              <a:lnSpc>
                <a:spcPct val="90000"/>
              </a:lnSpc>
              <a:buNone/>
            </a:pPr>
            <a:r>
              <a:rPr lang="en-US" sz="2600" b="1" dirty="0">
                <a:solidFill>
                  <a:srgbClr val="3E000D"/>
                </a:solidFill>
                <a:latin typeface="Arial" pitchFamily="34" charset="0"/>
                <a:ea typeface="Arial" pitchFamily="34" charset="-122"/>
                <a:cs typeface="Arial" pitchFamily="34" charset="-120"/>
              </a:rPr>
              <a:t>Польза и опасность кишечнополостных
</a:t>
            </a:r>
            <a:endParaRPr lang="en-US" sz="2600" dirty="0"/>
          </a:p>
        </p:txBody>
      </p:sp>
      <p:sp>
        <p:nvSpPr>
          <p:cNvPr id="7"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17</a:t>
            </a:r>
            <a:endParaRPr lang="en-US" sz="1600" dirty="0"/>
          </a:p>
        </p:txBody>
      </p:sp>
      <p:sp>
        <p:nvSpPr>
          <p:cNvPr id="8" name="Text 2"/>
          <p:cNvSpPr txBox="1"/>
          <p:nvPr/>
        </p:nvSpPr>
        <p:spPr>
          <a:xfrm>
            <a:off x="291150" y="4779150"/>
            <a:ext cx="4298400" cy="213300"/>
          </a:xfrm>
          <a:prstGeom prst="rect">
            <a:avLst/>
          </a:prstGeom>
          <a:noFill/>
          <a:ln/>
        </p:spPr>
        <p:txBody>
          <a:bodyPr wrap="square" lIns="0" tIns="0" rIns="0" bIns="0" rtlCol="0" anchor="t"/>
          <a:lstStyle/>
          <a:p>
            <a:pPr algn="l" indent="0" marL="0">
              <a:lnSpc>
                <a:spcPct val="90000"/>
              </a:lnSpc>
              <a:buNone/>
            </a:pPr>
            <a:r>
              <a:rPr lang="en-US" sz="1300" dirty="0">
                <a:solidFill>
                  <a:srgbClr val="3E000D"/>
                </a:solidFill>
                <a:latin typeface="Arial" pitchFamily="34" charset="0"/>
                <a:ea typeface="Arial" pitchFamily="34" charset="-122"/>
                <a:cs typeface="Arial" pitchFamily="34" charset="-120"/>
              </a:rPr>
              <a:t>Школьный курс биологии, 8 класс
</a:t>
            </a:r>
            <a:endParaRPr lang="en-US" sz="1300" dirty="0"/>
          </a:p>
        </p:txBody>
      </p:sp>
      <p:sp>
        <p:nvSpPr>
          <p:cNvPr id="9" name="Text 3"/>
          <p:cNvSpPr txBox="1"/>
          <p:nvPr/>
        </p:nvSpPr>
        <p:spPr>
          <a:xfrm>
            <a:off x="4931350" y="1854519"/>
            <a:ext cx="3731700" cy="1027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Для человека особенно заметны рифы, которые поддерживают рыболовство и туризм, а также медузы, требующие осторожности у берега.
</a:t>
            </a:r>
            <a:endParaRPr lang="en-US" sz="1400" dirty="0"/>
          </a:p>
        </p:txBody>
      </p:sp>
      <p:sp>
        <p:nvSpPr>
          <p:cNvPr id="10" name="Text 4"/>
          <p:cNvSpPr txBox="1"/>
          <p:nvPr/>
        </p:nvSpPr>
        <p:spPr>
          <a:xfrm>
            <a:off x="4931350" y="3318765"/>
            <a:ext cx="3731700" cy="10275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Преимущества кишечнополостных в природе значительно шире, но отдельные виды могут быть опасны, поэтому важно знать их особенности.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7183" y="1705200"/>
            <a:ext cx="8592535" cy="3244800"/>
          </a:xfrm>
          <a:prstGeom prst="rect">
            <a:avLst/>
          </a:prstGeom>
        </p:spPr>
      </p:pic>
      <p:sp>
        <p:nvSpPr>
          <p:cNvPr id="4" name="Text 0"/>
          <p:cNvSpPr txBox="1"/>
          <p:nvPr/>
        </p:nvSpPr>
        <p:spPr>
          <a:xfrm>
            <a:off x="291150" y="520850"/>
            <a:ext cx="8604600" cy="783600"/>
          </a:xfrm>
          <a:prstGeom prst="rect">
            <a:avLst/>
          </a:prstGeom>
          <a:noFill/>
          <a:ln/>
        </p:spPr>
        <p:txBody>
          <a:bodyPr wrap="square" lIns="0" tIns="0" rIns="0" bIns="0" rtlCol="0" anchor="ctr"/>
          <a:lstStyle/>
          <a:p>
            <a:pPr algn="l" indent="0" marL="0">
              <a:lnSpc>
                <a:spcPct val="100000"/>
              </a:lnSpc>
              <a:buNone/>
            </a:pPr>
            <a:r>
              <a:rPr lang="en-US" sz="2600" b="1" dirty="0">
                <a:solidFill>
                  <a:srgbClr val="3E000D"/>
                </a:solidFill>
                <a:latin typeface="Arial" pitchFamily="34" charset="0"/>
                <a:ea typeface="Arial" pitchFamily="34" charset="-122"/>
                <a:cs typeface="Arial" pitchFamily="34" charset="-120"/>
              </a:rPr>
              <a:t>Как распознать кишечнополостных по признакам
</a:t>
            </a:r>
            <a:endParaRPr lang="en-US" sz="2600" dirty="0"/>
          </a:p>
        </p:txBody>
      </p:sp>
      <p:sp>
        <p:nvSpPr>
          <p:cNvPr id="5" name="Text 1"/>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18</a:t>
            </a:r>
            <a:endParaRPr lang="en-US" sz="1600" dirty="0"/>
          </a:p>
        </p:txBody>
      </p:sp>
      <p:sp>
        <p:nvSpPr>
          <p:cNvPr id="6" name="Text 2"/>
          <p:cNvSpPr txBox="1"/>
          <p:nvPr/>
        </p:nvSpPr>
        <p:spPr>
          <a:xfrm>
            <a:off x="291150" y="1333975"/>
            <a:ext cx="8604600" cy="341700"/>
          </a:xfrm>
          <a:prstGeom prst="rect">
            <a:avLst/>
          </a:prstGeom>
          <a:noFill/>
          <a:ln/>
        </p:spPr>
        <p:txBody>
          <a:bodyPr wrap="square" lIns="0" tIns="0" rIns="0" bIns="0" rtlCol="0" anchor="t"/>
          <a:lstStyle/>
          <a:p>
            <a:pPr algn="l" indent="0" marL="0">
              <a:lnSpc>
                <a:spcPct val="100000"/>
              </a:lnSpc>
              <a:buNone/>
            </a:pPr>
            <a:r>
              <a:rPr lang="en-US" sz="1575" dirty="0">
                <a:solidFill>
                  <a:srgbClr val="3E000D"/>
                </a:solidFill>
                <a:latin typeface="Arial" pitchFamily="34" charset="0"/>
                <a:ea typeface="Arial" pitchFamily="34" charset="-122"/>
                <a:cs typeface="Arial" pitchFamily="34" charset="-120"/>
              </a:rPr>
              <a:t>Последовательность признаков помогает определить тип по строению тела и образу жизни.
</a:t>
            </a:r>
            <a:endParaRPr lang="en-US" sz="157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289036" y="74921"/>
            <a:ext cx="606600" cy="416400"/>
          </a:xfrm>
          <a:prstGeom prst="rect">
            <a:avLst/>
          </a:prstGeom>
          <a:noFill/>
          <a:ln/>
        </p:spPr>
        <p:txBody>
          <a:bodyPr wrap="square" lIns="0" tIns="0" rIns="0" bIns="0" rtlCol="0" anchor="ctr"/>
          <a:lstStyle/>
          <a:p>
            <a:pPr algn="r" indent="0" marL="0">
              <a:lnSpc>
                <a:spcPct val="100000"/>
              </a:lnSpc>
              <a:buNone/>
            </a:pPr>
            <a:r>
              <a:rPr lang="en-US" sz="1600" dirty="0">
                <a:solidFill>
                  <a:srgbClr val="3E000D"/>
                </a:solidFill>
                <a:latin typeface="Arial" pitchFamily="34" charset="0"/>
                <a:ea typeface="Arial" pitchFamily="34" charset="-122"/>
                <a:cs typeface="Arial" pitchFamily="34" charset="-120"/>
              </a:rPr>
              <a:t>19</a:t>
            </a:r>
            <a:endParaRPr lang="en-US" sz="1600" dirty="0"/>
          </a:p>
        </p:txBody>
      </p:sp>
      <p:sp>
        <p:nvSpPr>
          <p:cNvPr id="8" name="Text 1"/>
          <p:cNvSpPr txBox="1"/>
          <p:nvPr/>
        </p:nvSpPr>
        <p:spPr>
          <a:xfrm>
            <a:off x="291150" y="520850"/>
            <a:ext cx="8604600" cy="840000"/>
          </a:xfrm>
          <a:prstGeom prst="rect">
            <a:avLst/>
          </a:prstGeom>
          <a:noFill/>
          <a:ln/>
        </p:spPr>
        <p:txBody>
          <a:bodyPr wrap="square" lIns="0" tIns="0" rIns="0" bIns="0" rtlCol="0" anchor="ctr"/>
          <a:lstStyle/>
          <a:p>
            <a:pPr algn="l" indent="0" marL="0">
              <a:lnSpc>
                <a:spcPct val="90000"/>
              </a:lnSpc>
              <a:buNone/>
            </a:pPr>
            <a:r>
              <a:rPr lang="en-US" sz="2700" b="1" dirty="0">
                <a:solidFill>
                  <a:srgbClr val="3E000D"/>
                </a:solidFill>
                <a:latin typeface="Arial" pitchFamily="34" charset="0"/>
                <a:ea typeface="Arial" pitchFamily="34" charset="-122"/>
                <a:cs typeface="Arial" pitchFamily="34" charset="-120"/>
              </a:rPr>
              <a:t>Связь строения и образа жизни
</a:t>
            </a:r>
            <a:endParaRPr lang="en-US" sz="2700" dirty="0"/>
          </a:p>
        </p:txBody>
      </p:sp>
      <p:sp>
        <p:nvSpPr>
          <p:cNvPr id="9" name="Text 2"/>
          <p:cNvSpPr txBox="1"/>
          <p:nvPr/>
        </p:nvSpPr>
        <p:spPr>
          <a:xfrm>
            <a:off x="1374830" y="3958675"/>
            <a:ext cx="3034800" cy="900900"/>
          </a:xfrm>
          <a:prstGeom prst="rect">
            <a:avLst/>
          </a:prstGeom>
          <a:noFill/>
          <a:ln/>
        </p:spPr>
        <p:txBody>
          <a:bodyPr wrap="square" lIns="0" tIns="0" rIns="0" bIns="0" rtlCol="0" anchor="t"/>
          <a:lstStyle/>
          <a:p>
            <a:pPr algn="l" indent="0" marL="0">
              <a:lnSpc>
                <a:spcPct val="100000"/>
              </a:lnSpc>
              <a:buNone/>
            </a:pPr>
            <a:r>
              <a:rPr lang="en-US" sz="1181" dirty="0">
                <a:solidFill>
                  <a:srgbClr val="FFFFFF"/>
                </a:solidFill>
                <a:latin typeface="Arial" pitchFamily="34" charset="0"/>
                <a:ea typeface="Arial" pitchFamily="34" charset="-122"/>
                <a:cs typeface="Arial" pitchFamily="34" charset="-120"/>
              </a:rPr>
              <a:t>Прикреплённая форма удобна для ловли добычи щупальцами и для бесполого размножения почкованием. Полипу не нужно активно искать пищу, поэтому он хорошо приспособлен к жизни на одном месте.
</a:t>
            </a:r>
            <a:endParaRPr lang="en-US" sz="1181" dirty="0"/>
          </a:p>
        </p:txBody>
      </p:sp>
      <p:sp>
        <p:nvSpPr>
          <p:cNvPr id="10" name="Text 3"/>
          <p:cNvSpPr txBox="1"/>
          <p:nvPr/>
        </p:nvSpPr>
        <p:spPr>
          <a:xfrm>
            <a:off x="1374830" y="3401125"/>
            <a:ext cx="3034800" cy="4704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Сидячий полип
</a:t>
            </a:r>
            <a:endParaRPr lang="en-US" sz="1200" dirty="0"/>
          </a:p>
        </p:txBody>
      </p:sp>
      <p:sp>
        <p:nvSpPr>
          <p:cNvPr id="11" name="Text 4"/>
          <p:cNvSpPr txBox="1"/>
          <p:nvPr/>
        </p:nvSpPr>
        <p:spPr>
          <a:xfrm>
            <a:off x="4772138" y="3958675"/>
            <a:ext cx="3034200" cy="900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Двуслойное строение, кишечная полость и стрекательные клетки делают кишечнополостных эффективными хищниками. Простые по устройству, они отлично приспособлены к жизни в воде.
</a:t>
            </a:r>
            <a:endParaRPr lang="en-US" sz="1200" dirty="0"/>
          </a:p>
        </p:txBody>
      </p:sp>
      <p:sp>
        <p:nvSpPr>
          <p:cNvPr id="12" name="Text 5"/>
          <p:cNvSpPr txBox="1"/>
          <p:nvPr/>
        </p:nvSpPr>
        <p:spPr>
          <a:xfrm>
            <a:off x="4772137" y="3401125"/>
            <a:ext cx="3034200" cy="4704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Успешный хищник
</a:t>
            </a:r>
            <a:endParaRPr lang="en-US" sz="1200" dirty="0"/>
          </a:p>
        </p:txBody>
      </p:sp>
      <p:sp>
        <p:nvSpPr>
          <p:cNvPr id="13" name="Text 6"/>
          <p:cNvSpPr txBox="1"/>
          <p:nvPr/>
        </p:nvSpPr>
        <p:spPr>
          <a:xfrm>
            <a:off x="3052867" y="2088491"/>
            <a:ext cx="3034800" cy="900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Медуза лучше расселяется в толще воды и участвует в половом размножении. Её форма помогает переносить потомство на большие расстояния и осваивать новые участки водоёма.
</a:t>
            </a:r>
            <a:endParaRPr lang="en-US" sz="1200" dirty="0"/>
          </a:p>
        </p:txBody>
      </p:sp>
      <p:sp>
        <p:nvSpPr>
          <p:cNvPr id="14" name="Text 7"/>
          <p:cNvSpPr txBox="1"/>
          <p:nvPr/>
        </p:nvSpPr>
        <p:spPr>
          <a:xfrm>
            <a:off x="3052867" y="1530941"/>
            <a:ext cx="3034800" cy="4704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Свободноплавающая медуза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85350" y="1794050"/>
            <a:ext cx="6885900" cy="1084500"/>
          </a:xfrm>
          <a:prstGeom prst="rect">
            <a:avLst/>
          </a:prstGeom>
          <a:noFill/>
          <a:ln/>
        </p:spPr>
        <p:txBody>
          <a:bodyPr wrap="square" lIns="0" tIns="0" rIns="0" bIns="0" rtlCol="0" anchor="ctr"/>
          <a:lstStyle/>
          <a:p>
            <a:pPr algn="l" indent="0" marL="0">
              <a:lnSpc>
                <a:spcPct val="100000"/>
              </a:lnSpc>
              <a:buNone/>
            </a:pPr>
            <a:r>
              <a:rPr lang="en-US" sz="2700" b="1" dirty="0">
                <a:solidFill>
                  <a:srgbClr val="3E000D"/>
                </a:solidFill>
                <a:latin typeface="Arial" pitchFamily="34" charset="0"/>
                <a:ea typeface="Arial" pitchFamily="34" charset="-122"/>
                <a:cs typeface="Arial" pitchFamily="34" charset="-120"/>
              </a:rPr>
              <a:t>Кишечнополостные: простое строение, большие возможности
</a:t>
            </a:r>
            <a:endParaRPr lang="en-US" sz="2700" dirty="0"/>
          </a:p>
        </p:txBody>
      </p:sp>
      <p:sp>
        <p:nvSpPr>
          <p:cNvPr id="5" name="Text 1"/>
          <p:cNvSpPr txBox="1"/>
          <p:nvPr/>
        </p:nvSpPr>
        <p:spPr>
          <a:xfrm>
            <a:off x="802100" y="3631975"/>
            <a:ext cx="6123000" cy="870900"/>
          </a:xfrm>
          <a:prstGeom prst="rect">
            <a:avLst/>
          </a:prstGeom>
          <a:noFill/>
          <a:ln/>
        </p:spPr>
        <p:txBody>
          <a:bodyPr wrap="square" lIns="0" tIns="0" rIns="0" bIns="0" rtlCol="0" anchor="ctr"/>
          <a:lstStyle/>
          <a:p>
            <a:pPr algn="l" indent="0" marL="0">
              <a:lnSpc>
                <a:spcPct val="100000"/>
              </a:lnSpc>
              <a:buNone/>
            </a:pPr>
            <a:r>
              <a:rPr lang="en-US" sz="1500" dirty="0">
                <a:solidFill>
                  <a:srgbClr val="CAFBFF"/>
                </a:solidFill>
                <a:latin typeface="Arial" pitchFamily="34" charset="0"/>
                <a:ea typeface="Arial" pitchFamily="34" charset="-122"/>
                <a:cs typeface="Arial" pitchFamily="34" charset="-120"/>
              </a:rPr>
              <a:t>Кишечнополостные — древние многоклеточные животные с лучевой симметрией, кишечной полостью и стрекательными клетками. Их полипы и медузы по-разному помогают питаться, размножаться и расселяться в воде.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2026-06-01T09:59:13Z</dcterms:created>
  <dcterms:modified xsi:type="dcterms:W3CDTF">2026-06-01T09:59:13Z</dcterms:modified>
</cp:coreProperties>
</file>