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jpeg"/><Relationship Id="rId3" Type="http://schemas.openxmlformats.org/officeDocument/2006/relationships/image" Target="../media/image-1-3.png"/><Relationship Id="rId4" Type="http://schemas.openxmlformats.org/officeDocument/2006/relationships/image" Target="../media/image-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jpe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image" Target="../media/image-4-6.png"/><Relationship Id="rId7" Type="http://schemas.openxmlformats.org/officeDocument/2006/relationships/image" Target="../media/image-4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image" Target="../media/image-5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image" Target="../media/image-6-6.png"/><Relationship Id="rId7" Type="http://schemas.openxmlformats.org/officeDocument/2006/relationships/image" Target="../media/image-6-7.png"/><Relationship Id="rId8" Type="http://schemas.openxmlformats.org/officeDocument/2006/relationships/image" Target="../media/image-6-8.png"/><Relationship Id="rId9" Type="http://schemas.openxmlformats.org/officeDocument/2006/relationships/image" Target="../media/image-6-9.png"/><Relationship Id="rId10" Type="http://schemas.openxmlformats.org/officeDocument/2006/relationships/image" Target="../media/image-6-10.png"/><Relationship Id="rId11" Type="http://schemas.openxmlformats.org/officeDocument/2006/relationships/slideLayout" Target="../slideLayouts/slideLayout1.xml"/><Relationship Id="rId12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jpe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image" Target="../media/image-7-6.png"/><Relationship Id="rId7" Type="http://schemas.openxmlformats.org/officeDocument/2006/relationships/image" Target="../media/image-7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image" Target="../media/image-9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jpeg"/><Relationship Id="rId4" Type="http://schemas.openxmlformats.org/officeDocument/2006/relationships/image" Target="../media/image-10-4.png"/><Relationship Id="rId5" Type="http://schemas.openxmlformats.org/officeDocument/2006/relationships/image" Target="../media/image-10-5.jpeg"/><Relationship Id="rId6" Type="http://schemas.openxmlformats.org/officeDocument/2006/relationships/image" Target="../media/image-10-6.png"/><Relationship Id="rId7" Type="http://schemas.openxmlformats.org/officeDocument/2006/relationships/image" Target="../media/image-10-7.jpeg"/><Relationship Id="rId8" Type="http://schemas.openxmlformats.org/officeDocument/2006/relationships/image" Target="../media/image-10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image" Target="../media/image-12-6.png"/><Relationship Id="rId7" Type="http://schemas.openxmlformats.org/officeDocument/2006/relationships/image" Target="../media/image-12-7.png"/><Relationship Id="rId8" Type="http://schemas.openxmlformats.org/officeDocument/2006/relationships/image" Target="../media/image-12-8.png"/><Relationship Id="rId9" Type="http://schemas.openxmlformats.org/officeDocument/2006/relationships/image" Target="../media/image-12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jpeg"/><Relationship Id="rId4" Type="http://schemas.openxmlformats.org/officeDocument/2006/relationships/image" Target="../media/image-13-4.jpeg"/><Relationship Id="rId5" Type="http://schemas.openxmlformats.org/officeDocument/2006/relationships/image" Target="../media/image-13-5.jpe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image" Target="../media/image-14-6.png"/><Relationship Id="rId7" Type="http://schemas.openxmlformats.org/officeDocument/2006/relationships/image" Target="../media/image-14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image" Target="../media/image-15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image" Target="../media/image-17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image" Target="../media/image-19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72558" y="0"/>
            <a:ext cx="4570884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59150" y="1089275"/>
            <a:ext cx="3903300" cy="254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500" b="1" dirty="0">
                <a:solidFill>
                  <a:srgbClr val="9B3B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Развитие науки: как люди узнавали мир
</a:t>
            </a:r>
            <a:endParaRPr lang="en-US" sz="3500" dirty="0"/>
          </a:p>
        </p:txBody>
      </p:sp>
      <p:sp>
        <p:nvSpPr>
          <p:cNvPr id="7" name="Text 1"/>
          <p:cNvSpPr txBox="1"/>
          <p:nvPr/>
        </p:nvSpPr>
        <p:spPr>
          <a:xfrm>
            <a:off x="359150" y="360000"/>
            <a:ext cx="3878100" cy="20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i="1" dirty="0">
                <a:solidFill>
                  <a:srgbClr val="9B3B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300" dirty="0"/>
          </a:p>
        </p:txBody>
      </p:sp>
      <p:sp>
        <p:nvSpPr>
          <p:cNvPr id="8" name="Text 2"/>
          <p:cNvSpPr txBox="1"/>
          <p:nvPr/>
        </p:nvSpPr>
        <p:spPr>
          <a:xfrm>
            <a:off x="4482298" y="3635325"/>
            <a:ext cx="3426000" cy="89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любопытство превратилось в открытия, книги и полезные изобретения.
</a:t>
            </a:r>
            <a:endParaRPr lang="en-US" sz="14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48470" y="1751575"/>
            <a:ext cx="2601860" cy="281044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85600" y="453400"/>
            <a:ext cx="7373700" cy="80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478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 чего начинается наука
</a:t>
            </a:r>
            <a:endParaRPr lang="en-US" sz="4784" dirty="0"/>
          </a:p>
        </p:txBody>
      </p:sp>
      <p:sp>
        <p:nvSpPr>
          <p:cNvPr id="6" name="Text 1"/>
          <p:cNvSpPr txBox="1"/>
          <p:nvPr/>
        </p:nvSpPr>
        <p:spPr>
          <a:xfrm>
            <a:off x="3960525" y="1988425"/>
            <a:ext cx="4705500" cy="164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человек просто смотрит вокруг: на звезды, дождь, растения и животных. Потом он замечает повторяющиеся события, задает вопросы и проверяет догадки. Так любопытство постепенно превращается в знания, которые помогают понимать мир лучше.
</a:t>
            </a:r>
            <a:endParaRPr lang="en-US" sz="1800" dirty="0"/>
          </a:p>
        </p:txBody>
      </p:sp>
      <p:sp>
        <p:nvSpPr>
          <p:cNvPr id="7" name="Text 2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0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57800" y="360000"/>
            <a:ext cx="8428500" cy="100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Древние знания людей
</a:t>
            </a:r>
            <a:endParaRPr lang="en-US" sz="2700" dirty="0"/>
          </a:p>
        </p:txBody>
      </p:sp>
      <p:sp>
        <p:nvSpPr>
          <p:cNvPr id="9" name="Text 1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000" dirty="0"/>
          </a:p>
        </p:txBody>
      </p:sp>
      <p:sp>
        <p:nvSpPr>
          <p:cNvPr id="10" name="Text 2"/>
          <p:cNvSpPr txBox="1"/>
          <p:nvPr/>
        </p:nvSpPr>
        <p:spPr>
          <a:xfrm>
            <a:off x="523850" y="2159550"/>
            <a:ext cx="2349600" cy="82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Жители Древнего Египта следили за разливом Нила и умели считать дни. Это помогало им вовремя сеять зерно, строить города и лучше понимать, когда приходит новый сезон.
</a:t>
            </a:r>
            <a:endParaRPr lang="en-US" sz="1000" dirty="0"/>
          </a:p>
        </p:txBody>
      </p:sp>
      <p:sp>
        <p:nvSpPr>
          <p:cNvPr id="11" name="Text 3"/>
          <p:cNvSpPr txBox="1"/>
          <p:nvPr/>
        </p:nvSpPr>
        <p:spPr>
          <a:xfrm>
            <a:off x="523850" y="1640274"/>
            <a:ext cx="2349600" cy="46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Египет и Нил
</a:t>
            </a:r>
            <a:endParaRPr lang="en-US" sz="1400" dirty="0"/>
          </a:p>
        </p:txBody>
      </p:sp>
      <p:sp>
        <p:nvSpPr>
          <p:cNvPr id="12" name="Text 4"/>
          <p:cNvSpPr txBox="1"/>
          <p:nvPr/>
        </p:nvSpPr>
        <p:spPr>
          <a:xfrm>
            <a:off x="3409213" y="2159550"/>
            <a:ext cx="2349600" cy="82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Древнем Китае появились бумага и компас. Бумага помогла сохранять записи, а компас — не сбиваться с пути в дороге и в морских путешествиях.
</a:t>
            </a:r>
            <a:endParaRPr lang="en-US" sz="1000" dirty="0"/>
          </a:p>
        </p:txBody>
      </p:sp>
      <p:sp>
        <p:nvSpPr>
          <p:cNvPr id="13" name="Text 5"/>
          <p:cNvSpPr txBox="1"/>
          <p:nvPr/>
        </p:nvSpPr>
        <p:spPr>
          <a:xfrm>
            <a:off x="3409213" y="1640274"/>
            <a:ext cx="2349600" cy="46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Китайские изобретения
</a:t>
            </a:r>
            <a:endParaRPr lang="en-US" sz="1400" dirty="0"/>
          </a:p>
        </p:txBody>
      </p:sp>
      <p:sp>
        <p:nvSpPr>
          <p:cNvPr id="14" name="Text 6"/>
          <p:cNvSpPr txBox="1"/>
          <p:nvPr/>
        </p:nvSpPr>
        <p:spPr>
          <a:xfrm>
            <a:off x="6294588" y="2159550"/>
            <a:ext cx="2349600" cy="82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Древней Индии развивались математика и медицина. Благодаря этим знаниям люди лучше считали, строили, лечили болезни и находили более удобные способы жить.
</a:t>
            </a:r>
            <a:endParaRPr lang="en-US" sz="1000" dirty="0"/>
          </a:p>
        </p:txBody>
      </p:sp>
      <p:sp>
        <p:nvSpPr>
          <p:cNvPr id="15" name="Text 7"/>
          <p:cNvSpPr txBox="1"/>
          <p:nvPr/>
        </p:nvSpPr>
        <p:spPr>
          <a:xfrm>
            <a:off x="6294588" y="1640274"/>
            <a:ext cx="2349600" cy="46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Индийская математика
</a:t>
            </a:r>
            <a:endParaRPr lang="en-US" sz="1400" dirty="0"/>
          </a:p>
        </p:txBody>
      </p:sp>
      <p:sp>
        <p:nvSpPr>
          <p:cNvPr id="16" name="Text 8"/>
          <p:cNvSpPr txBox="1"/>
          <p:nvPr/>
        </p:nvSpPr>
        <p:spPr>
          <a:xfrm>
            <a:off x="1972688" y="3927750"/>
            <a:ext cx="2349600" cy="82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Древние наблюдения помогали не только ученым, но и обычным людям. Они делали жизнь безопаснее: подсказывали, как выращивать урожай, лечить недуги и не теряться в пути.
</a:t>
            </a:r>
            <a:endParaRPr lang="en-US" sz="1000" dirty="0"/>
          </a:p>
        </p:txBody>
      </p:sp>
      <p:sp>
        <p:nvSpPr>
          <p:cNvPr id="17" name="Text 9"/>
          <p:cNvSpPr txBox="1"/>
          <p:nvPr/>
        </p:nvSpPr>
        <p:spPr>
          <a:xfrm>
            <a:off x="1972688" y="3408474"/>
            <a:ext cx="2349600" cy="46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Польза для быта
</a:t>
            </a:r>
            <a:endParaRPr lang="en-US" sz="1400" dirty="0"/>
          </a:p>
        </p:txBody>
      </p:sp>
      <p:sp>
        <p:nvSpPr>
          <p:cNvPr id="18" name="Text 10"/>
          <p:cNvSpPr txBox="1"/>
          <p:nvPr/>
        </p:nvSpPr>
        <p:spPr>
          <a:xfrm>
            <a:off x="4858063" y="3927750"/>
            <a:ext cx="2349600" cy="82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Уже в древности люди понимали: если внимательно наблюдать и запоминать, можно узнать много полезного. Так появились первые прочные знания о природе и жизни.
</a:t>
            </a:r>
            <a:endParaRPr lang="en-US" sz="1000" dirty="0"/>
          </a:p>
        </p:txBody>
      </p:sp>
      <p:sp>
        <p:nvSpPr>
          <p:cNvPr id="19" name="Text 11"/>
          <p:cNvSpPr txBox="1"/>
          <p:nvPr/>
        </p:nvSpPr>
        <p:spPr>
          <a:xfrm>
            <a:off x="4858063" y="3408474"/>
            <a:ext cx="2349600" cy="46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Первые шаги науки
</a:t>
            </a:r>
            <a:endParaRPr lang="en-US" sz="14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456278" y="-8450"/>
            <a:ext cx="3686845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359150" y="360000"/>
            <a:ext cx="4952100" cy="888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Греческие ученые и первые доказательства
</a:t>
            </a:r>
            <a:endParaRPr lang="en-US" sz="2700" dirty="0"/>
          </a:p>
        </p:txBody>
      </p:sp>
      <p:sp>
        <p:nvSpPr>
          <p:cNvPr id="10" name="Text 1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000" dirty="0"/>
          </a:p>
        </p:txBody>
      </p:sp>
      <p:sp>
        <p:nvSpPr>
          <p:cNvPr id="11" name="Text 2"/>
          <p:cNvSpPr txBox="1"/>
          <p:nvPr/>
        </p:nvSpPr>
        <p:spPr>
          <a:xfrm>
            <a:off x="494225" y="1757699"/>
            <a:ext cx="46998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Аристотель изучал животных и растения, внимательно сравнивал их признаки и повадки. Он показывал, что знания нужно собирать из наблюдений, а не только придумывать в уме.
</a:t>
            </a:r>
            <a:endParaRPr lang="en-US" sz="800" dirty="0"/>
          </a:p>
        </p:txBody>
      </p:sp>
      <p:sp>
        <p:nvSpPr>
          <p:cNvPr id="12" name="Text 3"/>
          <p:cNvSpPr txBox="1"/>
          <p:nvPr/>
        </p:nvSpPr>
        <p:spPr>
          <a:xfrm>
            <a:off x="884750" y="1497897"/>
            <a:ext cx="3439800" cy="20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9B3B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Аристотель наблюдал природу
</a:t>
            </a:r>
            <a:endParaRPr lang="en-US" sz="1100" dirty="0"/>
          </a:p>
        </p:txBody>
      </p:sp>
      <p:sp>
        <p:nvSpPr>
          <p:cNvPr id="13" name="Text 4"/>
          <p:cNvSpPr txBox="1"/>
          <p:nvPr/>
        </p:nvSpPr>
        <p:spPr>
          <a:xfrm>
            <a:off x="494225" y="2603399"/>
            <a:ext cx="46998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Архимед исследовал воду, рычаги и силу предметов. Его опыты помогали понять, как работают простые устройства, а еще учили не доверять догадкам без проверки.
</a:t>
            </a:r>
            <a:endParaRPr lang="en-US" sz="800" dirty="0"/>
          </a:p>
        </p:txBody>
      </p:sp>
      <p:sp>
        <p:nvSpPr>
          <p:cNvPr id="14" name="Text 5"/>
          <p:cNvSpPr txBox="1"/>
          <p:nvPr/>
        </p:nvSpPr>
        <p:spPr>
          <a:xfrm>
            <a:off x="884750" y="2343597"/>
            <a:ext cx="3439800" cy="20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9B3B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Архимед проверял силу
</a:t>
            </a:r>
            <a:endParaRPr lang="en-US" sz="1100" dirty="0"/>
          </a:p>
        </p:txBody>
      </p:sp>
      <p:sp>
        <p:nvSpPr>
          <p:cNvPr id="15" name="Text 6"/>
          <p:cNvSpPr txBox="1"/>
          <p:nvPr/>
        </p:nvSpPr>
        <p:spPr>
          <a:xfrm>
            <a:off x="494225" y="3449099"/>
            <a:ext cx="46998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Евклид писал о геометрии и объяснял, как строятся фигуры и линии. Его работы помогли увидеть, что в науке важны точные правила и ясные доказательства.
</a:t>
            </a:r>
            <a:endParaRPr lang="en-US" sz="800" dirty="0"/>
          </a:p>
        </p:txBody>
      </p:sp>
      <p:sp>
        <p:nvSpPr>
          <p:cNvPr id="16" name="Text 7"/>
          <p:cNvSpPr txBox="1"/>
          <p:nvPr/>
        </p:nvSpPr>
        <p:spPr>
          <a:xfrm>
            <a:off x="884750" y="3189297"/>
            <a:ext cx="3439800" cy="20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9B3B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Евклид описывал правила
</a:t>
            </a:r>
            <a:endParaRPr lang="en-US" sz="1100" dirty="0"/>
          </a:p>
        </p:txBody>
      </p:sp>
      <p:sp>
        <p:nvSpPr>
          <p:cNvPr id="17" name="Text 8"/>
          <p:cNvSpPr txBox="1"/>
          <p:nvPr/>
        </p:nvSpPr>
        <p:spPr>
          <a:xfrm>
            <a:off x="494225" y="4294799"/>
            <a:ext cx="46998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Греческие ученые убедили людей: если что-то утверждается, это нужно проверять. Так наука стала похожа на очень внимательное расследование, где все зависит от фактов.
</a:t>
            </a:r>
            <a:endParaRPr lang="en-US" sz="800" dirty="0"/>
          </a:p>
        </p:txBody>
      </p:sp>
      <p:sp>
        <p:nvSpPr>
          <p:cNvPr id="18" name="Text 9"/>
          <p:cNvSpPr txBox="1"/>
          <p:nvPr/>
        </p:nvSpPr>
        <p:spPr>
          <a:xfrm>
            <a:off x="884750" y="4034997"/>
            <a:ext cx="3439800" cy="20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9B3B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Наука как расследование
</a:t>
            </a:r>
            <a:endParaRPr lang="en-US" sz="11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000" dirty="0"/>
          </a:p>
        </p:txBody>
      </p:sp>
      <p:sp>
        <p:nvSpPr>
          <p:cNvPr id="9" name="Text 1"/>
          <p:cNvSpPr txBox="1"/>
          <p:nvPr/>
        </p:nvSpPr>
        <p:spPr>
          <a:xfrm>
            <a:off x="357800" y="2545450"/>
            <a:ext cx="1963200" cy="223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9B3B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Книги вручную
</a:t>
            </a:r>
            <a:pPr algn="l" indent="0" marL="0">
              <a:lnSpc>
                <a:spcPct val="100000"/>
              </a:lnSpc>
              <a:buNone/>
            </a:pPr>
            <a:r>
              <a:rPr lang="en-US" sz="1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Книги переписывали от руки, поэтому они были редкими и очень ценными. Один том мог создаваться долго, почти как сокровище.
</a:t>
            </a:r>
            <a:endParaRPr lang="en-US" sz="1600" dirty="0"/>
          </a:p>
        </p:txBody>
      </p:sp>
      <p:sp>
        <p:nvSpPr>
          <p:cNvPr id="10" name="Text 2"/>
          <p:cNvSpPr txBox="1"/>
          <p:nvPr/>
        </p:nvSpPr>
        <p:spPr>
          <a:xfrm>
            <a:off x="2513725" y="2545375"/>
            <a:ext cx="1963200" cy="223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9B3B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Ученые арабского мира
</a:t>
            </a:r>
            <a:pPr algn="l" indent="0" marL="0">
              <a:lnSpc>
                <a:spcPct val="100000"/>
              </a:lnSpc>
              <a:buNone/>
            </a:pPr>
            <a:r>
              <a:rPr lang="en-US" sz="1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арабском мире развивали математику, астрономию и медицину. Ученые не только сохраняли старые знания, но и добавляли свои наблюдения.
</a:t>
            </a:r>
            <a:endParaRPr lang="en-US" sz="1600" dirty="0"/>
          </a:p>
        </p:txBody>
      </p:sp>
      <p:sp>
        <p:nvSpPr>
          <p:cNvPr id="11" name="Text 3"/>
          <p:cNvSpPr txBox="1"/>
          <p:nvPr/>
        </p:nvSpPr>
        <p:spPr>
          <a:xfrm>
            <a:off x="4668300" y="2545375"/>
            <a:ext cx="1963200" cy="223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9B3B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Переводы и открытия
</a:t>
            </a:r>
            <a:pPr algn="l" indent="0" marL="0">
              <a:lnSpc>
                <a:spcPct val="100000"/>
              </a:lnSpc>
              <a:buNone/>
            </a:pPr>
            <a:r>
              <a:rPr lang="en-US" sz="1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Важные книги переводили на другие языки, чтобы их могли читать новые ученые. Это помогло знаниям не потеряться и продолжить путь.
</a:t>
            </a:r>
            <a:endParaRPr lang="en-US" sz="1600" dirty="0"/>
          </a:p>
        </p:txBody>
      </p:sp>
      <p:sp>
        <p:nvSpPr>
          <p:cNvPr id="12" name="Text 4"/>
          <p:cNvSpPr txBox="1"/>
          <p:nvPr/>
        </p:nvSpPr>
        <p:spPr>
          <a:xfrm>
            <a:off x="6822875" y="2545375"/>
            <a:ext cx="1963200" cy="223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9B3B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Путь в Европу
</a:t>
            </a:r>
            <a:pPr algn="l" indent="0" marL="0">
              <a:lnSpc>
                <a:spcPct val="100000"/>
              </a:lnSpc>
              <a:buNone/>
            </a:pPr>
            <a:r>
              <a:rPr lang="en-US" sz="1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Позже эти труды помогли ученым в Европе. Знания словно путешествовали по миру, передаваясь от одной культуры к другой.
</a:t>
            </a:r>
            <a:endParaRPr lang="en-US" sz="1600" dirty="0"/>
          </a:p>
        </p:txBody>
      </p:sp>
      <p:sp>
        <p:nvSpPr>
          <p:cNvPr id="13" name="Text 5"/>
          <p:cNvSpPr txBox="1"/>
          <p:nvPr/>
        </p:nvSpPr>
        <p:spPr>
          <a:xfrm>
            <a:off x="357800" y="360000"/>
            <a:ext cx="8428500" cy="98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сохранялись знания в Средние века
</a:t>
            </a:r>
            <a:endParaRPr lang="en-US" sz="27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2" name="Text 0"/>
          <p:cNvSpPr txBox="1"/>
          <p:nvPr/>
        </p:nvSpPr>
        <p:spPr>
          <a:xfrm>
            <a:off x="357800" y="360000"/>
            <a:ext cx="8428500" cy="9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Научный метод: как проверяют идеи
</a:t>
            </a:r>
            <a:endParaRPr lang="en-US" sz="2700" dirty="0"/>
          </a:p>
        </p:txBody>
      </p:sp>
      <p:sp>
        <p:nvSpPr>
          <p:cNvPr id="13" name="Text 1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000" dirty="0"/>
          </a:p>
        </p:txBody>
      </p:sp>
      <p:sp>
        <p:nvSpPr>
          <p:cNvPr id="14" name="Text 2"/>
          <p:cNvSpPr txBox="1"/>
          <p:nvPr/>
        </p:nvSpPr>
        <p:spPr>
          <a:xfrm>
            <a:off x="467097" y="1894224"/>
            <a:ext cx="2468100" cy="93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Все начинается с наблюдения. Ученый видит что-то интересное, задает вопрос и старается понять, почему это происходит именно так.
</a:t>
            </a:r>
            <a:endParaRPr lang="en-US" sz="1000" dirty="0"/>
          </a:p>
        </p:txBody>
      </p:sp>
      <p:sp>
        <p:nvSpPr>
          <p:cNvPr id="15" name="Text 3"/>
          <p:cNvSpPr txBox="1"/>
          <p:nvPr/>
        </p:nvSpPr>
        <p:spPr>
          <a:xfrm>
            <a:off x="467100" y="1462900"/>
            <a:ext cx="20577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Замечаем явление
</a:t>
            </a:r>
            <a:endParaRPr lang="en-US" sz="1100" dirty="0"/>
          </a:p>
        </p:txBody>
      </p:sp>
      <p:sp>
        <p:nvSpPr>
          <p:cNvPr id="16" name="Text 4"/>
          <p:cNvSpPr txBox="1"/>
          <p:nvPr/>
        </p:nvSpPr>
        <p:spPr>
          <a:xfrm>
            <a:off x="525600" y="3600946"/>
            <a:ext cx="3788700" cy="65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опыта ученый записывает все, что получилось. Записи помогают не забыть детали и сравнить результаты с другими проверками.
</a:t>
            </a:r>
            <a:endParaRPr lang="en-US" sz="1000" dirty="0"/>
          </a:p>
        </p:txBody>
      </p:sp>
      <p:sp>
        <p:nvSpPr>
          <p:cNvPr id="17" name="Text 5"/>
          <p:cNvSpPr txBox="1"/>
          <p:nvPr/>
        </p:nvSpPr>
        <p:spPr>
          <a:xfrm>
            <a:off x="525596" y="3258746"/>
            <a:ext cx="3158400" cy="22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Записываем результаты
</a:t>
            </a:r>
            <a:endParaRPr lang="en-US" sz="1100" dirty="0"/>
          </a:p>
        </p:txBody>
      </p:sp>
      <p:sp>
        <p:nvSpPr>
          <p:cNvPr id="18" name="Text 6"/>
          <p:cNvSpPr txBox="1"/>
          <p:nvPr/>
        </p:nvSpPr>
        <p:spPr>
          <a:xfrm>
            <a:off x="3339885" y="1894224"/>
            <a:ext cx="2468100" cy="93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Потом появляется гипотеза — умная догадка. Это пока не ответ, а только предположение, которое нужно проверить на деле.
</a:t>
            </a:r>
            <a:endParaRPr lang="en-US" sz="1000" dirty="0"/>
          </a:p>
        </p:txBody>
      </p:sp>
      <p:sp>
        <p:nvSpPr>
          <p:cNvPr id="19" name="Text 7"/>
          <p:cNvSpPr txBox="1"/>
          <p:nvPr/>
        </p:nvSpPr>
        <p:spPr>
          <a:xfrm>
            <a:off x="3339888" y="1462900"/>
            <a:ext cx="20577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Ставим гипотезу
</a:t>
            </a:r>
            <a:endParaRPr lang="en-US" sz="1100" dirty="0"/>
          </a:p>
        </p:txBody>
      </p:sp>
      <p:sp>
        <p:nvSpPr>
          <p:cNvPr id="20" name="Text 8"/>
          <p:cNvSpPr txBox="1"/>
          <p:nvPr/>
        </p:nvSpPr>
        <p:spPr>
          <a:xfrm>
            <a:off x="6212673" y="1894224"/>
            <a:ext cx="2468100" cy="93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проверки проводят опыт. Во время него важно действовать аккуратно, чтобы увидеть настоящий результат, а не случайную ошибку.
</a:t>
            </a:r>
            <a:endParaRPr lang="en-US" sz="1000" dirty="0"/>
          </a:p>
        </p:txBody>
      </p:sp>
      <p:sp>
        <p:nvSpPr>
          <p:cNvPr id="21" name="Text 9"/>
          <p:cNvSpPr txBox="1"/>
          <p:nvPr/>
        </p:nvSpPr>
        <p:spPr>
          <a:xfrm>
            <a:off x="6212675" y="1462900"/>
            <a:ext cx="20577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Проводим опыт
</a:t>
            </a:r>
            <a:endParaRPr lang="en-US" sz="1100" dirty="0"/>
          </a:p>
        </p:txBody>
      </p:sp>
      <p:sp>
        <p:nvSpPr>
          <p:cNvPr id="22" name="Text 10"/>
          <p:cNvSpPr txBox="1"/>
          <p:nvPr/>
        </p:nvSpPr>
        <p:spPr>
          <a:xfrm>
            <a:off x="4836100" y="3600946"/>
            <a:ext cx="3788700" cy="65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опыт повторить и получить тот же результат, знание становится надежнее. А если что-то не совпало, это тоже полезно: значит, нужно проверить еще раз.
</a:t>
            </a:r>
            <a:endParaRPr lang="en-US" sz="1000" dirty="0"/>
          </a:p>
        </p:txBody>
      </p:sp>
      <p:sp>
        <p:nvSpPr>
          <p:cNvPr id="23" name="Text 11"/>
          <p:cNvSpPr txBox="1"/>
          <p:nvPr/>
        </p:nvSpPr>
        <p:spPr>
          <a:xfrm>
            <a:off x="4836096" y="3258746"/>
            <a:ext cx="3158400" cy="22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Делаем вывод
</a:t>
            </a:r>
            <a:endParaRPr lang="en-US" sz="11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59150" y="2820966"/>
            <a:ext cx="8428500" cy="1958968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000" dirty="0"/>
          </a:p>
        </p:txBody>
      </p:sp>
      <p:sp>
        <p:nvSpPr>
          <p:cNvPr id="10" name="Text 1"/>
          <p:cNvSpPr txBox="1"/>
          <p:nvPr/>
        </p:nvSpPr>
        <p:spPr>
          <a:xfrm>
            <a:off x="357800" y="360000"/>
            <a:ext cx="8428500" cy="80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Печатный станок и быстрый обмен книгами
</a:t>
            </a:r>
            <a:endParaRPr lang="en-US" sz="2700" dirty="0"/>
          </a:p>
        </p:txBody>
      </p:sp>
      <p:sp>
        <p:nvSpPr>
          <p:cNvPr id="11" name="Text 2"/>
          <p:cNvSpPr txBox="1"/>
          <p:nvPr/>
        </p:nvSpPr>
        <p:spPr>
          <a:xfrm>
            <a:off x="357800" y="1838425"/>
            <a:ext cx="1962000" cy="91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 появлением печатного станка книги начали выпускать быстрее и в больших количествах. Теперь нужную книгу можно было найти не только в одном-единственном экземпляре.
</a:t>
            </a:r>
            <a:endParaRPr lang="en-US" sz="900" dirty="0"/>
          </a:p>
        </p:txBody>
      </p:sp>
      <p:sp>
        <p:nvSpPr>
          <p:cNvPr id="12" name="Text 3"/>
          <p:cNvSpPr txBox="1"/>
          <p:nvPr/>
        </p:nvSpPr>
        <p:spPr>
          <a:xfrm>
            <a:off x="357800" y="1369020"/>
            <a:ext cx="1962000" cy="33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9B3B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Книг стало больше
</a:t>
            </a:r>
            <a:endParaRPr lang="en-US" sz="1200" dirty="0"/>
          </a:p>
        </p:txBody>
      </p:sp>
      <p:sp>
        <p:nvSpPr>
          <p:cNvPr id="13" name="Text 4"/>
          <p:cNvSpPr txBox="1"/>
          <p:nvPr/>
        </p:nvSpPr>
        <p:spPr>
          <a:xfrm>
            <a:off x="2513043" y="1838425"/>
            <a:ext cx="1962000" cy="91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Печатные книги стали доступнее для многих людей. Читать смогли не только ученые, но и ученики, учителя и любознательные читатели в разных городах.
</a:t>
            </a:r>
            <a:endParaRPr lang="en-US" sz="900" dirty="0"/>
          </a:p>
        </p:txBody>
      </p:sp>
      <p:sp>
        <p:nvSpPr>
          <p:cNvPr id="14" name="Text 5"/>
          <p:cNvSpPr txBox="1"/>
          <p:nvPr/>
        </p:nvSpPr>
        <p:spPr>
          <a:xfrm>
            <a:off x="2513043" y="1369020"/>
            <a:ext cx="1962000" cy="33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9B3B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Они подешевели
</a:t>
            </a:r>
            <a:endParaRPr lang="en-US" sz="1200" dirty="0"/>
          </a:p>
        </p:txBody>
      </p:sp>
      <p:sp>
        <p:nvSpPr>
          <p:cNvPr id="15" name="Text 6"/>
          <p:cNvSpPr txBox="1"/>
          <p:nvPr/>
        </p:nvSpPr>
        <p:spPr>
          <a:xfrm>
            <a:off x="4668293" y="1838425"/>
            <a:ext cx="1962000" cy="91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Ученые в разных местах стали читать одни и те же книги. Это помогло им сравнивать мысли, спорить с уважением и уточнять новые идеи.
</a:t>
            </a:r>
            <a:endParaRPr lang="en-US" sz="900" dirty="0"/>
          </a:p>
        </p:txBody>
      </p:sp>
      <p:sp>
        <p:nvSpPr>
          <p:cNvPr id="16" name="Text 7"/>
          <p:cNvSpPr txBox="1"/>
          <p:nvPr/>
        </p:nvSpPr>
        <p:spPr>
          <a:xfrm>
            <a:off x="4668293" y="1369020"/>
            <a:ext cx="1962000" cy="33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9B3B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Общие знания
</a:t>
            </a:r>
            <a:endParaRPr lang="en-US" sz="1200" dirty="0"/>
          </a:p>
        </p:txBody>
      </p:sp>
      <p:sp>
        <p:nvSpPr>
          <p:cNvPr id="17" name="Text 8"/>
          <p:cNvSpPr txBox="1"/>
          <p:nvPr/>
        </p:nvSpPr>
        <p:spPr>
          <a:xfrm>
            <a:off x="6823193" y="1838425"/>
            <a:ext cx="1962000" cy="91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знания стали быстро путешествовать по странам, наука развивалась без долгих пауз. Открытия одного человека быстрее помогали другим людям.
</a:t>
            </a:r>
            <a:endParaRPr lang="en-US" sz="900" dirty="0"/>
          </a:p>
        </p:txBody>
      </p:sp>
      <p:sp>
        <p:nvSpPr>
          <p:cNvPr id="18" name="Text 9"/>
          <p:cNvSpPr txBox="1"/>
          <p:nvPr/>
        </p:nvSpPr>
        <p:spPr>
          <a:xfrm>
            <a:off x="6823193" y="1369020"/>
            <a:ext cx="1962000" cy="33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9B3B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Наука ускорилась
</a:t>
            </a:r>
            <a:endParaRPr lang="en-US" sz="12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9512" y="1705150"/>
            <a:ext cx="8427776" cy="30759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357800" y="360000"/>
            <a:ext cx="8428500" cy="75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рождается открытие
</a:t>
            </a:r>
            <a:endParaRPr lang="en-US" sz="2700" dirty="0"/>
          </a:p>
        </p:txBody>
      </p:sp>
      <p:sp>
        <p:nvSpPr>
          <p:cNvPr id="7" name="Text 2"/>
          <p:cNvSpPr txBox="1"/>
          <p:nvPr/>
        </p:nvSpPr>
        <p:spPr>
          <a:xfrm>
            <a:off x="359150" y="1205525"/>
            <a:ext cx="7900200" cy="40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Путь научной идеи от первого вопроса до нового вывода.
</a:t>
            </a:r>
            <a:endParaRPr lang="en-US" sz="14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59150" y="360000"/>
            <a:ext cx="7109700" cy="888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Большие открытия в физике
</a:t>
            </a:r>
            <a:endParaRPr lang="en-US" sz="2700" dirty="0"/>
          </a:p>
        </p:txBody>
      </p:sp>
      <p:sp>
        <p:nvSpPr>
          <p:cNvPr id="9" name="Text 1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000" dirty="0"/>
          </a:p>
        </p:txBody>
      </p:sp>
      <p:sp>
        <p:nvSpPr>
          <p:cNvPr id="10" name="Text 2"/>
          <p:cNvSpPr txBox="1"/>
          <p:nvPr/>
        </p:nvSpPr>
        <p:spPr>
          <a:xfrm>
            <a:off x="494225" y="1757699"/>
            <a:ext cx="46998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Галилей внимательно изучал, как движутся тела. Его наблюдения помогли людям понять, что движение можно описывать точно, а не только смотреть на него с удивлением.
</a:t>
            </a:r>
            <a:endParaRPr lang="en-US" sz="800" dirty="0"/>
          </a:p>
        </p:txBody>
      </p:sp>
      <p:sp>
        <p:nvSpPr>
          <p:cNvPr id="11" name="Text 3"/>
          <p:cNvSpPr txBox="1"/>
          <p:nvPr/>
        </p:nvSpPr>
        <p:spPr>
          <a:xfrm>
            <a:off x="884750" y="1497897"/>
            <a:ext cx="3439800" cy="20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9B3B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Движение тел
</a:t>
            </a:r>
            <a:endParaRPr lang="en-US" sz="1100" dirty="0"/>
          </a:p>
        </p:txBody>
      </p:sp>
      <p:sp>
        <p:nvSpPr>
          <p:cNvPr id="12" name="Text 4"/>
          <p:cNvSpPr txBox="1"/>
          <p:nvPr/>
        </p:nvSpPr>
        <p:spPr>
          <a:xfrm>
            <a:off x="494225" y="2603399"/>
            <a:ext cx="46998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Исаак Ньютон объяснил, почему предметы падают на землю. Его работа стала важной для понимания того, как устроено движение в мире вокруг нас.
</a:t>
            </a:r>
            <a:endParaRPr lang="en-US" sz="800" dirty="0"/>
          </a:p>
        </p:txBody>
      </p:sp>
      <p:sp>
        <p:nvSpPr>
          <p:cNvPr id="13" name="Text 5"/>
          <p:cNvSpPr txBox="1"/>
          <p:nvPr/>
        </p:nvSpPr>
        <p:spPr>
          <a:xfrm>
            <a:off x="884750" y="2343597"/>
            <a:ext cx="3439800" cy="20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9B3B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Сила тяжести
</a:t>
            </a:r>
            <a:endParaRPr lang="en-US" sz="1100" dirty="0"/>
          </a:p>
        </p:txBody>
      </p:sp>
      <p:sp>
        <p:nvSpPr>
          <p:cNvPr id="14" name="Text 6"/>
          <p:cNvSpPr txBox="1"/>
          <p:nvPr/>
        </p:nvSpPr>
        <p:spPr>
          <a:xfrm>
            <a:off x="494225" y="3449099"/>
            <a:ext cx="46998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Позже ученые больше узнали об электричестве и строении вещества. Эти знания открыли дорогу к новым приборам и сделали жизнь людей удобнее.
</a:t>
            </a:r>
            <a:endParaRPr lang="en-US" sz="800" dirty="0"/>
          </a:p>
        </p:txBody>
      </p:sp>
      <p:sp>
        <p:nvSpPr>
          <p:cNvPr id="15" name="Text 7"/>
          <p:cNvSpPr txBox="1"/>
          <p:nvPr/>
        </p:nvSpPr>
        <p:spPr>
          <a:xfrm>
            <a:off x="884750" y="3189297"/>
            <a:ext cx="3439800" cy="20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9B3B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Электричество и вещество
</a:t>
            </a:r>
            <a:endParaRPr lang="en-US" sz="1100" dirty="0"/>
          </a:p>
        </p:txBody>
      </p:sp>
      <p:sp>
        <p:nvSpPr>
          <p:cNvPr id="16" name="Text 8"/>
          <p:cNvSpPr txBox="1"/>
          <p:nvPr/>
        </p:nvSpPr>
        <p:spPr>
          <a:xfrm>
            <a:off x="494225" y="4294799"/>
            <a:ext cx="46998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Благодаря физике появились часы, лампы, телеграф, машины и многие другие вещи. Они помогают людям работать, общаться и экономить силы каждый день.
</a:t>
            </a:r>
            <a:endParaRPr lang="en-US" sz="800" dirty="0"/>
          </a:p>
        </p:txBody>
      </p:sp>
      <p:sp>
        <p:nvSpPr>
          <p:cNvPr id="17" name="Text 9"/>
          <p:cNvSpPr txBox="1"/>
          <p:nvPr/>
        </p:nvSpPr>
        <p:spPr>
          <a:xfrm>
            <a:off x="884750" y="4034997"/>
            <a:ext cx="3439800" cy="20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9B3B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Полезные устройства
</a:t>
            </a:r>
            <a:endParaRPr lang="en-US" sz="11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59150" y="1428247"/>
            <a:ext cx="2682000" cy="1550531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231000" y="1428247"/>
            <a:ext cx="2682000" cy="1550531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102850" y="1428247"/>
            <a:ext cx="2682000" cy="1550531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357800" y="360000"/>
            <a:ext cx="8428500" cy="98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Истории о науке, которая лечит
</a:t>
            </a:r>
            <a:endParaRPr lang="en-US" sz="2700" dirty="0"/>
          </a:p>
        </p:txBody>
      </p:sp>
      <p:sp>
        <p:nvSpPr>
          <p:cNvPr id="11" name="Text 1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000" dirty="0"/>
          </a:p>
        </p:txBody>
      </p:sp>
      <p:sp>
        <p:nvSpPr>
          <p:cNvPr id="12" name="Text 2"/>
          <p:cNvSpPr txBox="1"/>
          <p:nvPr/>
        </p:nvSpPr>
        <p:spPr>
          <a:xfrm>
            <a:off x="512725" y="3688632"/>
            <a:ext cx="2402100" cy="98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1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поликлинике врач спокойно объясняет ребенку, что прививка помогает организму научиться защищаться от болезни. Это маленький укол с большой пользой. Благодаря таким открытиям люди реже тяжело болеют и чувствуют себя увереннее.
</a:t>
            </a:r>
            <a:endParaRPr lang="en-US" sz="1011" dirty="0"/>
          </a:p>
        </p:txBody>
      </p:sp>
      <p:sp>
        <p:nvSpPr>
          <p:cNvPr id="13" name="Text 3"/>
          <p:cNvSpPr txBox="1"/>
          <p:nvPr/>
        </p:nvSpPr>
        <p:spPr>
          <a:xfrm>
            <a:off x="1028975" y="3192607"/>
            <a:ext cx="1885800" cy="43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Прививка для защиты
</a:t>
            </a:r>
            <a:endParaRPr lang="en-US" sz="1300" dirty="0"/>
          </a:p>
        </p:txBody>
      </p:sp>
      <p:sp>
        <p:nvSpPr>
          <p:cNvPr id="14" name="Text 4"/>
          <p:cNvSpPr txBox="1"/>
          <p:nvPr/>
        </p:nvSpPr>
        <p:spPr>
          <a:xfrm>
            <a:off x="3384575" y="3688632"/>
            <a:ext cx="2402100" cy="98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7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лабораторном столе стоит микроскоп, и рядом лежит стеклышко с крошечной каплей. Через прибор можно увидеть очень маленькие живые организмы, которые не заметны глазу. Это помогает врачам лучше понимать причины болезней.
</a:t>
            </a:r>
            <a:endParaRPr lang="en-US" sz="1074" dirty="0"/>
          </a:p>
        </p:txBody>
      </p:sp>
      <p:sp>
        <p:nvSpPr>
          <p:cNvPr id="15" name="Text 5"/>
          <p:cNvSpPr txBox="1"/>
          <p:nvPr/>
        </p:nvSpPr>
        <p:spPr>
          <a:xfrm>
            <a:off x="3900825" y="3192607"/>
            <a:ext cx="1885800" cy="43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Микроскоп на столе врача
</a:t>
            </a:r>
            <a:endParaRPr lang="en-US" sz="1300" dirty="0"/>
          </a:p>
        </p:txBody>
      </p:sp>
      <p:sp>
        <p:nvSpPr>
          <p:cNvPr id="16" name="Text 6"/>
          <p:cNvSpPr txBox="1"/>
          <p:nvPr/>
        </p:nvSpPr>
        <p:spPr>
          <a:xfrm>
            <a:off x="6256425" y="3688632"/>
            <a:ext cx="2402100" cy="98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9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Перед осмотром медсестра аккуратно готовит стерильные инструменты, а в раковине течет чистая вода. Такие простые вещи защищают людей от лишних микробов. Наука делает лечение безопаснее и помогает жить дольше.
</a:t>
            </a:r>
            <a:endParaRPr lang="en-US" sz="1090" dirty="0"/>
          </a:p>
        </p:txBody>
      </p:sp>
      <p:sp>
        <p:nvSpPr>
          <p:cNvPr id="17" name="Text 7"/>
          <p:cNvSpPr txBox="1"/>
          <p:nvPr/>
        </p:nvSpPr>
        <p:spPr>
          <a:xfrm>
            <a:off x="6772675" y="3192607"/>
            <a:ext cx="1885800" cy="43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Чистые инструменты и вода
</a:t>
            </a:r>
            <a:endParaRPr lang="en-US" sz="13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57800" y="360000"/>
            <a:ext cx="8428500" cy="100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Химия: из чего состоят вещи вокруг нас
</a:t>
            </a:r>
            <a:endParaRPr lang="en-US" sz="2700" dirty="0"/>
          </a:p>
        </p:txBody>
      </p:sp>
      <p:sp>
        <p:nvSpPr>
          <p:cNvPr id="8" name="Text 1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479150" y="2874394"/>
            <a:ext cx="1716900" cy="164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Химия изучает, из чего состоят вода, воздух, соль, сахар, металлы и пластик. Она помогает понять, почему вещества бывают твердыми, жидкими или газообразными и как они меняются.
</a:t>
            </a:r>
            <a:endParaRPr lang="en-US" sz="1100" dirty="0"/>
          </a:p>
        </p:txBody>
      </p:sp>
      <p:sp>
        <p:nvSpPr>
          <p:cNvPr id="10" name="Text 3"/>
          <p:cNvSpPr txBox="1"/>
          <p:nvPr/>
        </p:nvSpPr>
        <p:spPr>
          <a:xfrm>
            <a:off x="479050" y="2252494"/>
            <a:ext cx="1716900" cy="49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Мир из веществ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2635125" y="2874394"/>
            <a:ext cx="1716900" cy="164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вещества смешивают, нагревают или очищают, они могут стать новыми полезными материалами. Так получают лекарства, краски, удобрения, мыло и многое другое для дома и школы.
</a:t>
            </a:r>
            <a:endParaRPr lang="en-US" sz="1100" dirty="0"/>
          </a:p>
        </p:txBody>
      </p:sp>
      <p:sp>
        <p:nvSpPr>
          <p:cNvPr id="12" name="Text 5"/>
          <p:cNvSpPr txBox="1"/>
          <p:nvPr/>
        </p:nvSpPr>
        <p:spPr>
          <a:xfrm>
            <a:off x="2635025" y="2252494"/>
            <a:ext cx="1716900" cy="49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Полезные превращения
</a:t>
            </a:r>
            <a:endParaRPr lang="en-US" sz="1400" dirty="0"/>
          </a:p>
        </p:txBody>
      </p:sp>
      <p:sp>
        <p:nvSpPr>
          <p:cNvPr id="13" name="Text 6"/>
          <p:cNvSpPr txBox="1"/>
          <p:nvPr/>
        </p:nvSpPr>
        <p:spPr>
          <a:xfrm>
            <a:off x="4794425" y="2874394"/>
            <a:ext cx="1716900" cy="164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Без химии не было бы прочных бутылок, безопасных упаковок, удобной одежды и многих предметов в классе. Даже простая линейка сделана из материала, который придумали и проверили химики.
</a:t>
            </a:r>
            <a:endParaRPr lang="en-US" sz="1100" dirty="0"/>
          </a:p>
        </p:txBody>
      </p:sp>
      <p:sp>
        <p:nvSpPr>
          <p:cNvPr id="14" name="Text 7"/>
          <p:cNvSpPr txBox="1"/>
          <p:nvPr/>
        </p:nvSpPr>
        <p:spPr>
          <a:xfrm>
            <a:off x="4794325" y="2252494"/>
            <a:ext cx="1716900" cy="49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Материалы вокруг нас
</a:t>
            </a:r>
            <a:endParaRPr lang="en-US" sz="1400" dirty="0"/>
          </a:p>
        </p:txBody>
      </p:sp>
      <p:sp>
        <p:nvSpPr>
          <p:cNvPr id="15" name="Text 8"/>
          <p:cNvSpPr txBox="1"/>
          <p:nvPr/>
        </p:nvSpPr>
        <p:spPr>
          <a:xfrm>
            <a:off x="6950400" y="2874394"/>
            <a:ext cx="1716900" cy="164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Благодаря знаниям химии люди делают воду чище, пищу безопаснее и вещи долговечнее. Эта наука тихо работает рядом с нами, даже когда мы этого не замечаем.
</a:t>
            </a:r>
            <a:endParaRPr lang="en-US" sz="1100" dirty="0"/>
          </a:p>
        </p:txBody>
      </p:sp>
      <p:sp>
        <p:nvSpPr>
          <p:cNvPr id="16" name="Text 9"/>
          <p:cNvSpPr txBox="1"/>
          <p:nvPr/>
        </p:nvSpPr>
        <p:spPr>
          <a:xfrm>
            <a:off x="6950300" y="2252494"/>
            <a:ext cx="1716900" cy="49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Химия помогает людям
</a:t>
            </a:r>
            <a:endParaRPr lang="en-US" sz="14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35950" y="1792023"/>
            <a:ext cx="452400" cy="4524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845100" y="1792023"/>
            <a:ext cx="452400" cy="4524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535800" y="3493800"/>
            <a:ext cx="452400" cy="4524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4845100" y="3493800"/>
            <a:ext cx="452400" cy="4524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359150" y="360000"/>
            <a:ext cx="8425800" cy="110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идеи биологии
</a:t>
            </a:r>
            <a:endParaRPr lang="en-US" sz="2700" dirty="0"/>
          </a:p>
        </p:txBody>
      </p:sp>
      <p:sp>
        <p:nvSpPr>
          <p:cNvPr id="12" name="Text 1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000" dirty="0"/>
          </a:p>
        </p:txBody>
      </p:sp>
      <p:sp>
        <p:nvSpPr>
          <p:cNvPr id="13" name="Text 2"/>
          <p:cNvSpPr txBox="1"/>
          <p:nvPr/>
        </p:nvSpPr>
        <p:spPr>
          <a:xfrm>
            <a:off x="535950" y="2297198"/>
            <a:ext cx="3699900" cy="64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Биологи наблюдают, как растут деревья, цветы и травы, почему им нужен свет и вода. Эти знания помогают беречь леса, сады и урожай.
</a:t>
            </a:r>
            <a:endParaRPr lang="en-US" sz="1200" dirty="0"/>
          </a:p>
        </p:txBody>
      </p:sp>
      <p:sp>
        <p:nvSpPr>
          <p:cNvPr id="14" name="Text 3"/>
          <p:cNvSpPr txBox="1"/>
          <p:nvPr/>
        </p:nvSpPr>
        <p:spPr>
          <a:xfrm>
            <a:off x="1077200" y="1801173"/>
            <a:ext cx="2680200" cy="43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Растения
</a:t>
            </a:r>
            <a:endParaRPr lang="en-US" sz="1400" dirty="0"/>
          </a:p>
        </p:txBody>
      </p:sp>
      <p:sp>
        <p:nvSpPr>
          <p:cNvPr id="15" name="Text 4"/>
          <p:cNvSpPr txBox="1"/>
          <p:nvPr/>
        </p:nvSpPr>
        <p:spPr>
          <a:xfrm>
            <a:off x="4845100" y="2297198"/>
            <a:ext cx="3699900" cy="64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Наука рассказывает, как живут звери, птицы и насекомые, чем они питаются и как заботятся о потомстве. Это помогает защищать животных и их дома в природе.
</a:t>
            </a:r>
            <a:endParaRPr lang="en-US" sz="1200" dirty="0"/>
          </a:p>
        </p:txBody>
      </p:sp>
      <p:sp>
        <p:nvSpPr>
          <p:cNvPr id="16" name="Text 5"/>
          <p:cNvSpPr txBox="1"/>
          <p:nvPr/>
        </p:nvSpPr>
        <p:spPr>
          <a:xfrm>
            <a:off x="5386350" y="1801173"/>
            <a:ext cx="2680200" cy="43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Животные
</a:t>
            </a:r>
            <a:endParaRPr lang="en-US" sz="1400" dirty="0"/>
          </a:p>
        </p:txBody>
      </p:sp>
      <p:sp>
        <p:nvSpPr>
          <p:cNvPr id="17" name="Text 6"/>
          <p:cNvSpPr txBox="1"/>
          <p:nvPr/>
        </p:nvSpPr>
        <p:spPr>
          <a:xfrm>
            <a:off x="535800" y="3998975"/>
            <a:ext cx="3699900" cy="64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Биология изучает, как работает сердце, мышцы и другие органы. Такие знания нужны врачам и помогают людям лучше понимать свое тело и здоровье.
</a:t>
            </a:r>
            <a:endParaRPr lang="en-US" sz="1200" dirty="0"/>
          </a:p>
        </p:txBody>
      </p:sp>
      <p:sp>
        <p:nvSpPr>
          <p:cNvPr id="18" name="Text 7"/>
          <p:cNvSpPr txBox="1"/>
          <p:nvPr/>
        </p:nvSpPr>
        <p:spPr>
          <a:xfrm>
            <a:off x="1077050" y="3502950"/>
            <a:ext cx="2680200" cy="43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Человек
</a:t>
            </a:r>
            <a:endParaRPr lang="en-US" sz="1400" dirty="0"/>
          </a:p>
        </p:txBody>
      </p:sp>
      <p:sp>
        <p:nvSpPr>
          <p:cNvPr id="19" name="Text 8"/>
          <p:cNvSpPr txBox="1"/>
          <p:nvPr/>
        </p:nvSpPr>
        <p:spPr>
          <a:xfrm>
            <a:off x="4845100" y="3998975"/>
            <a:ext cx="3699900" cy="64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Биологи исследуют грибы, клетки и маленькие живые организмы, которые нельзя увидеть глазами. Иногда именно самые крошечные существа рассказывают о жизни больше всего.
</a:t>
            </a:r>
            <a:endParaRPr lang="en-US" sz="1200" dirty="0"/>
          </a:p>
        </p:txBody>
      </p:sp>
      <p:sp>
        <p:nvSpPr>
          <p:cNvPr id="20" name="Text 9"/>
          <p:cNvSpPr txBox="1"/>
          <p:nvPr/>
        </p:nvSpPr>
        <p:spPr>
          <a:xfrm>
            <a:off x="5386350" y="3502950"/>
            <a:ext cx="2680200" cy="43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Мир под лупой
</a:t>
            </a:r>
            <a:endParaRPr lang="en-US" sz="14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59150" y="2820891"/>
            <a:ext cx="2682000" cy="1959117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104675" y="2820891"/>
            <a:ext cx="2682000" cy="1959117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231913" y="2820891"/>
            <a:ext cx="2682000" cy="1959117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000" dirty="0"/>
          </a:p>
        </p:txBody>
      </p:sp>
      <p:sp>
        <p:nvSpPr>
          <p:cNvPr id="8" name="Text 1"/>
          <p:cNvSpPr txBox="1"/>
          <p:nvPr/>
        </p:nvSpPr>
        <p:spPr>
          <a:xfrm>
            <a:off x="357800" y="360000"/>
            <a:ext cx="8428500" cy="98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Истории о космосе
</a:t>
            </a:r>
            <a:endParaRPr lang="en-US" sz="2700" dirty="0"/>
          </a:p>
        </p:txBody>
      </p:sp>
      <p:sp>
        <p:nvSpPr>
          <p:cNvPr id="9" name="Text 2"/>
          <p:cNvSpPr txBox="1"/>
          <p:nvPr/>
        </p:nvSpPr>
        <p:spPr>
          <a:xfrm>
            <a:off x="357800" y="1838425"/>
            <a:ext cx="2682000" cy="91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 апреля 1961 года Юрий Гагарин первым в мире полетел в космос. Этот полет показал, что человек может выйти далеко за пределы привычного мира. После него люди стали еще внимательнее изучать звезды, планеты и саму Землю.
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357800" y="1433850"/>
            <a:ext cx="2682000" cy="33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9B3B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Первый шаг за пределы Земли
</a:t>
            </a:r>
            <a:endParaRPr lang="en-US" sz="1100" dirty="0"/>
          </a:p>
        </p:txBody>
      </p:sp>
      <p:sp>
        <p:nvSpPr>
          <p:cNvPr id="11" name="Text 4"/>
          <p:cNvSpPr txBox="1"/>
          <p:nvPr/>
        </p:nvSpPr>
        <p:spPr>
          <a:xfrm>
            <a:off x="6104675" y="1838425"/>
            <a:ext cx="2682000" cy="91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Космические спутники помогают связываться по телефону, находить дорогу и следить за погодой. Они также передают сведения о морях, океанах и облаках. Благодаря им наука работает не только в небе, но и для жизни на Земле.
</a:t>
            </a:r>
            <a:endParaRPr lang="en-US" sz="1000" dirty="0"/>
          </a:p>
        </p:txBody>
      </p:sp>
      <p:sp>
        <p:nvSpPr>
          <p:cNvPr id="12" name="Text 5"/>
          <p:cNvSpPr txBox="1"/>
          <p:nvPr/>
        </p:nvSpPr>
        <p:spPr>
          <a:xfrm>
            <a:off x="6104675" y="1433850"/>
            <a:ext cx="2682000" cy="33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9B3B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Спутники на службе у людей
</a:t>
            </a:r>
            <a:endParaRPr lang="en-US" sz="1100" dirty="0"/>
          </a:p>
        </p:txBody>
      </p:sp>
      <p:sp>
        <p:nvSpPr>
          <p:cNvPr id="13" name="Text 6"/>
          <p:cNvSpPr txBox="1"/>
          <p:nvPr/>
        </p:nvSpPr>
        <p:spPr>
          <a:xfrm>
            <a:off x="3231238" y="1838425"/>
            <a:ext cx="2682000" cy="91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Телескопы помогают ученым видеть далекие звезды и планеты, которые кажутся совсем крошечными. С их помощью люди узнают, как устроена Вселенная, и замечают то, что невозможно увидеть невооруженным глазом.
</a:t>
            </a:r>
            <a:endParaRPr lang="en-US" sz="1000" dirty="0"/>
          </a:p>
        </p:txBody>
      </p:sp>
      <p:sp>
        <p:nvSpPr>
          <p:cNvPr id="14" name="Text 7"/>
          <p:cNvSpPr txBox="1"/>
          <p:nvPr/>
        </p:nvSpPr>
        <p:spPr>
          <a:xfrm>
            <a:off x="3231238" y="1433850"/>
            <a:ext cx="2682000" cy="33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9B3B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Глаза, смотрящие в небо
</a:t>
            </a:r>
            <a:endParaRPr lang="en-US" sz="11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357800" y="360000"/>
            <a:ext cx="8428500" cy="9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компьютеры помогают науке
</a:t>
            </a:r>
            <a:endParaRPr lang="en-US" sz="2700" dirty="0"/>
          </a:p>
        </p:txBody>
      </p:sp>
      <p:sp>
        <p:nvSpPr>
          <p:cNvPr id="10" name="Text 1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000" dirty="0"/>
          </a:p>
        </p:txBody>
      </p:sp>
      <p:sp>
        <p:nvSpPr>
          <p:cNvPr id="11" name="Text 2"/>
          <p:cNvSpPr txBox="1"/>
          <p:nvPr/>
        </p:nvSpPr>
        <p:spPr>
          <a:xfrm>
            <a:off x="525600" y="3702813"/>
            <a:ext cx="3788700" cy="78783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 помощью программ ученые создают модели погоды, климата и движения планет. Такие модели помогают заранее увидеть, как может измениться ситуация, и сделать важные выводы.
</a:t>
            </a:r>
            <a:endParaRPr lang="en-US" sz="1100" dirty="0"/>
          </a:p>
        </p:txBody>
      </p:sp>
      <p:sp>
        <p:nvSpPr>
          <p:cNvPr id="12" name="Text 3"/>
          <p:cNvSpPr txBox="1"/>
          <p:nvPr/>
        </p:nvSpPr>
        <p:spPr>
          <a:xfrm>
            <a:off x="525596" y="3290394"/>
            <a:ext cx="3158400" cy="27406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Модели и прогнозы
</a:t>
            </a:r>
            <a:endParaRPr lang="en-US" sz="1300" dirty="0"/>
          </a:p>
        </p:txBody>
      </p:sp>
      <p:sp>
        <p:nvSpPr>
          <p:cNvPr id="13" name="Text 4"/>
          <p:cNvSpPr txBox="1"/>
          <p:nvPr/>
        </p:nvSpPr>
        <p:spPr>
          <a:xfrm>
            <a:off x="4836100" y="3702813"/>
            <a:ext cx="3788700" cy="78783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Компьютер помогает замечать повторяющиеся признаки в данных, которые человеку трудно увидеть сразу. Благодаря этому исследователи находят новые связи и делают открытия быстрее и аккуратнее.
</a:t>
            </a:r>
            <a:endParaRPr lang="en-US" sz="1100" dirty="0"/>
          </a:p>
        </p:txBody>
      </p:sp>
      <p:sp>
        <p:nvSpPr>
          <p:cNvPr id="14" name="Text 5"/>
          <p:cNvSpPr txBox="1"/>
          <p:nvPr/>
        </p:nvSpPr>
        <p:spPr>
          <a:xfrm>
            <a:off x="4836096" y="3290394"/>
            <a:ext cx="3158400" cy="27406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Поиск закономерностей
</a:t>
            </a:r>
            <a:endParaRPr lang="en-US" sz="1300" dirty="0"/>
          </a:p>
        </p:txBody>
      </p:sp>
      <p:sp>
        <p:nvSpPr>
          <p:cNvPr id="15" name="Text 6"/>
          <p:cNvSpPr txBox="1"/>
          <p:nvPr/>
        </p:nvSpPr>
        <p:spPr>
          <a:xfrm>
            <a:off x="525600" y="2028363"/>
            <a:ext cx="3788700" cy="78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Компьютеры умеют очень быстро считать и сравнивать множество чисел. Это помогает ученым не тратить время на долгие расчеты и точнее проверять свои наблюдения и опытные данные.
</a:t>
            </a:r>
            <a:endParaRPr lang="en-US" sz="1100" dirty="0"/>
          </a:p>
        </p:txBody>
      </p:sp>
      <p:sp>
        <p:nvSpPr>
          <p:cNvPr id="16" name="Text 7"/>
          <p:cNvSpPr txBox="1"/>
          <p:nvPr/>
        </p:nvSpPr>
        <p:spPr>
          <a:xfrm>
            <a:off x="525596" y="1615944"/>
            <a:ext cx="3158400" cy="27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Быстрые вычисления
</a:t>
            </a:r>
            <a:endParaRPr lang="en-US" sz="1300" dirty="0"/>
          </a:p>
        </p:txBody>
      </p:sp>
      <p:sp>
        <p:nvSpPr>
          <p:cNvPr id="17" name="Text 8"/>
          <p:cNvSpPr txBox="1"/>
          <p:nvPr/>
        </p:nvSpPr>
        <p:spPr>
          <a:xfrm>
            <a:off x="4836100" y="2028363"/>
            <a:ext cx="3788700" cy="78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памяти компьютера можно сохранить огромное количество сведений, фотографий и таблиц. Ученым удобно хранить результаты экспериментов и потом возвращаться к ним снова и снова.
</a:t>
            </a:r>
            <a:endParaRPr lang="en-US" sz="1100" dirty="0"/>
          </a:p>
        </p:txBody>
      </p:sp>
      <p:sp>
        <p:nvSpPr>
          <p:cNvPr id="18" name="Text 9"/>
          <p:cNvSpPr txBox="1"/>
          <p:nvPr/>
        </p:nvSpPr>
        <p:spPr>
          <a:xfrm>
            <a:off x="4836096" y="1615944"/>
            <a:ext cx="3158400" cy="27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Большие хранилища
</a:t>
            </a:r>
            <a:endParaRPr lang="en-US" sz="13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000" dirty="0"/>
          </a:p>
        </p:txBody>
      </p:sp>
      <p:sp>
        <p:nvSpPr>
          <p:cNvPr id="9" name="Text 1"/>
          <p:cNvSpPr txBox="1"/>
          <p:nvPr/>
        </p:nvSpPr>
        <p:spPr>
          <a:xfrm>
            <a:off x="357800" y="360000"/>
            <a:ext cx="8428500" cy="80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Женщины и мужчины в науке
</a:t>
            </a:r>
            <a:endParaRPr lang="en-US" sz="2700" dirty="0"/>
          </a:p>
        </p:txBody>
      </p:sp>
      <p:sp>
        <p:nvSpPr>
          <p:cNvPr id="10" name="Text 2"/>
          <p:cNvSpPr txBox="1"/>
          <p:nvPr/>
        </p:nvSpPr>
        <p:spPr>
          <a:xfrm>
            <a:off x="357800" y="2215225"/>
            <a:ext cx="1962000" cy="155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Мария Кюри изучала радиоактивность и стала одной из самых известных ученых в мире. Ее работа помогла науке лучше понять невидимые явления и их свойства.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357800" y="1511900"/>
            <a:ext cx="1962000" cy="515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9B3B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Мария Кюри
</a:t>
            </a:r>
            <a:endParaRPr lang="en-US" sz="1500" dirty="0"/>
          </a:p>
        </p:txBody>
      </p:sp>
      <p:sp>
        <p:nvSpPr>
          <p:cNvPr id="12" name="Text 4"/>
          <p:cNvSpPr txBox="1"/>
          <p:nvPr/>
        </p:nvSpPr>
        <p:spPr>
          <a:xfrm>
            <a:off x="2512825" y="2215225"/>
            <a:ext cx="1962000" cy="155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Софья Ковалевская сделала важные открытия в математике и показала, что упорство и талант важны для науки. Ее имя знают во многих странах.
</a:t>
            </a:r>
            <a:endParaRPr lang="en-US" sz="1200" dirty="0"/>
          </a:p>
        </p:txBody>
      </p:sp>
      <p:sp>
        <p:nvSpPr>
          <p:cNvPr id="13" name="Text 5"/>
          <p:cNvSpPr txBox="1"/>
          <p:nvPr/>
        </p:nvSpPr>
        <p:spPr>
          <a:xfrm>
            <a:off x="2512825" y="1511900"/>
            <a:ext cx="1962000" cy="515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9B3B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Софья Ковалевская
</a:t>
            </a:r>
            <a:endParaRPr lang="en-US" sz="1500" dirty="0"/>
          </a:p>
        </p:txBody>
      </p:sp>
      <p:sp>
        <p:nvSpPr>
          <p:cNvPr id="14" name="Text 6"/>
          <p:cNvSpPr txBox="1"/>
          <p:nvPr/>
        </p:nvSpPr>
        <p:spPr>
          <a:xfrm>
            <a:off x="4667850" y="2215225"/>
            <a:ext cx="1962000" cy="155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Дмитрий Менделеев создал таблицу химических элементов, которой пользуются ученые и школьники. Она помогает видеть порядок там, где раньше казалось много разрозненных фактов.
</a:t>
            </a:r>
            <a:endParaRPr lang="en-US" sz="1200" dirty="0"/>
          </a:p>
        </p:txBody>
      </p:sp>
      <p:sp>
        <p:nvSpPr>
          <p:cNvPr id="15" name="Text 7"/>
          <p:cNvSpPr txBox="1"/>
          <p:nvPr/>
        </p:nvSpPr>
        <p:spPr>
          <a:xfrm>
            <a:off x="4667850" y="1511900"/>
            <a:ext cx="1962000" cy="515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9B3B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Дмитрий Менделеев
</a:t>
            </a:r>
            <a:endParaRPr lang="en-US" sz="1500" dirty="0"/>
          </a:p>
        </p:txBody>
      </p:sp>
      <p:sp>
        <p:nvSpPr>
          <p:cNvPr id="16" name="Text 8"/>
          <p:cNvSpPr txBox="1"/>
          <p:nvPr/>
        </p:nvSpPr>
        <p:spPr>
          <a:xfrm>
            <a:off x="6822875" y="2215225"/>
            <a:ext cx="1962000" cy="155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Науку развивают люди разных стран, профессий и характеров. Когда в ней участвуют и женщины, и мужчины, появляются новые идеи, а знания становятся богаче и точнее.
</a:t>
            </a:r>
            <a:endParaRPr lang="en-US" sz="1200" dirty="0"/>
          </a:p>
        </p:txBody>
      </p:sp>
      <p:sp>
        <p:nvSpPr>
          <p:cNvPr id="17" name="Text 9"/>
          <p:cNvSpPr txBox="1"/>
          <p:nvPr/>
        </p:nvSpPr>
        <p:spPr>
          <a:xfrm>
            <a:off x="6822875" y="1511900"/>
            <a:ext cx="1962000" cy="515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9B3B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Разные люди — одна наука
</a:t>
            </a:r>
            <a:endParaRPr lang="en-US" sz="15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57800" y="360000"/>
            <a:ext cx="8428500" cy="100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Наука рядом каждый день
</a:t>
            </a:r>
            <a:endParaRPr lang="en-US" sz="2700" dirty="0"/>
          </a:p>
        </p:txBody>
      </p:sp>
      <p:sp>
        <p:nvSpPr>
          <p:cNvPr id="8" name="Text 1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479150" y="2874394"/>
            <a:ext cx="1716900" cy="164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Наука помогает работать холодильнику, плите, фильтру для воды и даже обычной зубной пасте. Утро начинается проще, когда техника и полезные материалы сделаны с умом.
</a:t>
            </a:r>
            <a:endParaRPr lang="en-US" sz="1100" dirty="0"/>
          </a:p>
        </p:txBody>
      </p:sp>
      <p:sp>
        <p:nvSpPr>
          <p:cNvPr id="10" name="Text 3"/>
          <p:cNvSpPr txBox="1"/>
          <p:nvPr/>
        </p:nvSpPr>
        <p:spPr>
          <a:xfrm>
            <a:off x="479050" y="2252494"/>
            <a:ext cx="1716900" cy="49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Дома и на кухне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2635125" y="2874394"/>
            <a:ext cx="1716900" cy="164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Лампочки, автобус, линейка, стекло в окне и краска на стенах — все это результат научных знаний. Мы встречаем их каждый день, хотя не всегда замечаем.
</a:t>
            </a:r>
            <a:endParaRPr lang="en-US" sz="1100" dirty="0"/>
          </a:p>
        </p:txBody>
      </p:sp>
      <p:sp>
        <p:nvSpPr>
          <p:cNvPr id="12" name="Text 5"/>
          <p:cNvSpPr txBox="1"/>
          <p:nvPr/>
        </p:nvSpPr>
        <p:spPr>
          <a:xfrm>
            <a:off x="2635025" y="2252494"/>
            <a:ext cx="1716900" cy="49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школе и на улице
</a:t>
            </a:r>
            <a:endParaRPr lang="en-US" sz="1400" dirty="0"/>
          </a:p>
        </p:txBody>
      </p:sp>
      <p:sp>
        <p:nvSpPr>
          <p:cNvPr id="13" name="Text 6"/>
          <p:cNvSpPr txBox="1"/>
          <p:nvPr/>
        </p:nvSpPr>
        <p:spPr>
          <a:xfrm>
            <a:off x="4794425" y="2874394"/>
            <a:ext cx="1716900" cy="164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Телефон, интернет и навигатор работают благодаря открытиям ученых и инженеров. Они помогают быстро общаться, узнавать новости и находить дорогу, даже если ты чуть-чуть заблудился.
</a:t>
            </a:r>
            <a:endParaRPr lang="en-US" sz="1100" dirty="0"/>
          </a:p>
        </p:txBody>
      </p:sp>
      <p:sp>
        <p:nvSpPr>
          <p:cNvPr id="14" name="Text 7"/>
          <p:cNvSpPr txBox="1"/>
          <p:nvPr/>
        </p:nvSpPr>
        <p:spPr>
          <a:xfrm>
            <a:off x="4794325" y="2252494"/>
            <a:ext cx="1716900" cy="49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и информация
</a:t>
            </a:r>
            <a:endParaRPr lang="en-US" sz="1400" dirty="0"/>
          </a:p>
        </p:txBody>
      </p:sp>
      <p:sp>
        <p:nvSpPr>
          <p:cNvPr id="15" name="Text 8"/>
          <p:cNvSpPr txBox="1"/>
          <p:nvPr/>
        </p:nvSpPr>
        <p:spPr>
          <a:xfrm>
            <a:off x="6950400" y="2874394"/>
            <a:ext cx="1716900" cy="164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Прогноз погоды, лекарства, чистая вода и прививки тоже связаны с наукой. Она заботится о человеке тихо и надежно, словно очень умный помощник.
</a:t>
            </a:r>
            <a:endParaRPr lang="en-US" sz="1100" dirty="0"/>
          </a:p>
        </p:txBody>
      </p:sp>
      <p:sp>
        <p:nvSpPr>
          <p:cNvPr id="16" name="Text 9"/>
          <p:cNvSpPr txBox="1"/>
          <p:nvPr/>
        </p:nvSpPr>
        <p:spPr>
          <a:xfrm>
            <a:off x="6950300" y="2252494"/>
            <a:ext cx="1716900" cy="49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Здоровье и погода
</a:t>
            </a:r>
            <a:endParaRPr lang="en-US" sz="14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59150" y="360000"/>
            <a:ext cx="7109700" cy="888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Ошибки и трудности на пути науки
</a:t>
            </a:r>
            <a:endParaRPr lang="en-US" sz="2700" dirty="0"/>
          </a:p>
        </p:txBody>
      </p:sp>
      <p:sp>
        <p:nvSpPr>
          <p:cNvPr id="9" name="Text 1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000" dirty="0"/>
          </a:p>
        </p:txBody>
      </p:sp>
      <p:sp>
        <p:nvSpPr>
          <p:cNvPr id="10" name="Text 2"/>
          <p:cNvSpPr txBox="1"/>
          <p:nvPr/>
        </p:nvSpPr>
        <p:spPr>
          <a:xfrm>
            <a:off x="494225" y="1757699"/>
            <a:ext cx="46998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ученый высказывает предположение, но оно может оказаться неверным. Тогда нужно спокойно вернуться к фактам и внимательно посмотреть, что именно было упущено.
</a:t>
            </a:r>
            <a:endParaRPr lang="en-US" sz="800" dirty="0"/>
          </a:p>
        </p:txBody>
      </p:sp>
      <p:sp>
        <p:nvSpPr>
          <p:cNvPr id="11" name="Text 3"/>
          <p:cNvSpPr txBox="1"/>
          <p:nvPr/>
        </p:nvSpPr>
        <p:spPr>
          <a:xfrm>
            <a:off x="884750" y="1497897"/>
            <a:ext cx="3439800" cy="20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9B3B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Проверка догадки
</a:t>
            </a:r>
            <a:endParaRPr lang="en-US" sz="1100" dirty="0"/>
          </a:p>
        </p:txBody>
      </p:sp>
      <p:sp>
        <p:nvSpPr>
          <p:cNvPr id="12" name="Text 4"/>
          <p:cNvSpPr txBox="1"/>
          <p:nvPr/>
        </p:nvSpPr>
        <p:spPr>
          <a:xfrm>
            <a:off x="494225" y="2603399"/>
            <a:ext cx="46998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Один опыт еще не делает знание надежным. Чтобы убедиться в результате, ученые повторяют проверку много раз и сравнивают, совпадают ли ответы снова.
</a:t>
            </a:r>
            <a:endParaRPr lang="en-US" sz="800" dirty="0"/>
          </a:p>
        </p:txBody>
      </p:sp>
      <p:sp>
        <p:nvSpPr>
          <p:cNvPr id="13" name="Text 5"/>
          <p:cNvSpPr txBox="1"/>
          <p:nvPr/>
        </p:nvSpPr>
        <p:spPr>
          <a:xfrm>
            <a:off x="884750" y="2343597"/>
            <a:ext cx="3439800" cy="20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9B3B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Повторение опытов
</a:t>
            </a:r>
            <a:endParaRPr lang="en-US" sz="1100" dirty="0"/>
          </a:p>
        </p:txBody>
      </p:sp>
      <p:sp>
        <p:nvSpPr>
          <p:cNvPr id="14" name="Text 6"/>
          <p:cNvSpPr txBox="1"/>
          <p:nvPr/>
        </p:nvSpPr>
        <p:spPr>
          <a:xfrm>
            <a:off x="494225" y="3449099"/>
            <a:ext cx="46998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Ошибка не мешает науке, а подсказывает, где надо быть внимательнее. Она помогает увидеть неверный шаг, неправильную запись или прибор, который нужно проверить.
</a:t>
            </a:r>
            <a:endParaRPr lang="en-US" sz="800" dirty="0"/>
          </a:p>
        </p:txBody>
      </p:sp>
      <p:sp>
        <p:nvSpPr>
          <p:cNvPr id="15" name="Text 7"/>
          <p:cNvSpPr txBox="1"/>
          <p:nvPr/>
        </p:nvSpPr>
        <p:spPr>
          <a:xfrm>
            <a:off x="884750" y="3189297"/>
            <a:ext cx="3439800" cy="20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9B3B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Поиск неточностей
</a:t>
            </a:r>
            <a:endParaRPr lang="en-US" sz="1100" dirty="0"/>
          </a:p>
        </p:txBody>
      </p:sp>
      <p:sp>
        <p:nvSpPr>
          <p:cNvPr id="16" name="Text 8"/>
          <p:cNvSpPr txBox="1"/>
          <p:nvPr/>
        </p:nvSpPr>
        <p:spPr>
          <a:xfrm>
            <a:off x="494225" y="4294799"/>
            <a:ext cx="46998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Научная работа требует спокойствия, аккуратности и честных выводов. Спешка здесь не помощник, а терпение помогает дойти до правильного ответа, даже если путь длинный.
</a:t>
            </a:r>
            <a:endParaRPr lang="en-US" sz="800" dirty="0"/>
          </a:p>
        </p:txBody>
      </p:sp>
      <p:sp>
        <p:nvSpPr>
          <p:cNvPr id="17" name="Text 9"/>
          <p:cNvSpPr txBox="1"/>
          <p:nvPr/>
        </p:nvSpPr>
        <p:spPr>
          <a:xfrm>
            <a:off x="884750" y="4034997"/>
            <a:ext cx="3439800" cy="20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9B3B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Терпение и честность
</a:t>
            </a:r>
            <a:endParaRPr lang="en-US" sz="11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9512" y="1705150"/>
            <a:ext cx="8427776" cy="30759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357800" y="360000"/>
            <a:ext cx="8428500" cy="75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Путь к научному открытию
</a:t>
            </a:r>
            <a:endParaRPr lang="en-US" sz="2700" dirty="0"/>
          </a:p>
        </p:txBody>
      </p:sp>
      <p:sp>
        <p:nvSpPr>
          <p:cNvPr id="7" name="Text 2"/>
          <p:cNvSpPr txBox="1"/>
          <p:nvPr/>
        </p:nvSpPr>
        <p:spPr>
          <a:xfrm>
            <a:off x="359150" y="1205525"/>
            <a:ext cx="7900200" cy="40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показывает, как из любопытства шаг за шагом рождается проверенное знание.
</a:t>
            </a:r>
            <a:endParaRPr lang="en-US" sz="14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000" dirty="0"/>
          </a:p>
        </p:txBody>
      </p:sp>
      <p:sp>
        <p:nvSpPr>
          <p:cNvPr id="9" name="Text 1"/>
          <p:cNvSpPr txBox="1"/>
          <p:nvPr/>
        </p:nvSpPr>
        <p:spPr>
          <a:xfrm>
            <a:off x="357800" y="360000"/>
            <a:ext cx="8428500" cy="80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Какая будет наука завтра
</a:t>
            </a:r>
            <a:endParaRPr lang="en-US" sz="2700" dirty="0"/>
          </a:p>
        </p:txBody>
      </p:sp>
      <p:sp>
        <p:nvSpPr>
          <p:cNvPr id="10" name="Text 2"/>
          <p:cNvSpPr txBox="1"/>
          <p:nvPr/>
        </p:nvSpPr>
        <p:spPr>
          <a:xfrm>
            <a:off x="357800" y="2215225"/>
            <a:ext cx="1962000" cy="155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Ученые создают солнечные батареи и другие источники энергии, которые меньше вредят природе. Это помогает беречь воздух, воду и полезные ресурсы Земли.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357800" y="1511900"/>
            <a:ext cx="1962000" cy="515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9B3B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Чистая энергия
</a:t>
            </a:r>
            <a:endParaRPr lang="en-US" sz="1500" dirty="0"/>
          </a:p>
        </p:txBody>
      </p:sp>
      <p:sp>
        <p:nvSpPr>
          <p:cNvPr id="12" name="Text 4"/>
          <p:cNvSpPr txBox="1"/>
          <p:nvPr/>
        </p:nvSpPr>
        <p:spPr>
          <a:xfrm>
            <a:off x="2512825" y="2215225"/>
            <a:ext cx="1962000" cy="155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Исследователи ищут способы точнее лечить болезни и быстрее помогать людям. Для этого нужны терпение, наблюдение и очень внимательная проверка каждого результата.
</a:t>
            </a:r>
            <a:endParaRPr lang="en-US" sz="1200" dirty="0"/>
          </a:p>
        </p:txBody>
      </p:sp>
      <p:sp>
        <p:nvSpPr>
          <p:cNvPr id="13" name="Text 5"/>
          <p:cNvSpPr txBox="1"/>
          <p:nvPr/>
        </p:nvSpPr>
        <p:spPr>
          <a:xfrm>
            <a:off x="2512825" y="1511900"/>
            <a:ext cx="1962000" cy="515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9B3B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Новые лекарства
</a:t>
            </a:r>
            <a:endParaRPr lang="en-US" sz="1500" dirty="0"/>
          </a:p>
        </p:txBody>
      </p:sp>
      <p:sp>
        <p:nvSpPr>
          <p:cNvPr id="14" name="Text 6"/>
          <p:cNvSpPr txBox="1"/>
          <p:nvPr/>
        </p:nvSpPr>
        <p:spPr>
          <a:xfrm>
            <a:off x="4667850" y="2215225"/>
            <a:ext cx="1962000" cy="155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Роботы уже помогают выполнять тяжелую и точную работу. В будущем они смогут сильнее поддерживать людей в больницах, на заводах и в опасных местах.
</a:t>
            </a:r>
            <a:endParaRPr lang="en-US" sz="1200" dirty="0"/>
          </a:p>
        </p:txBody>
      </p:sp>
      <p:sp>
        <p:nvSpPr>
          <p:cNvPr id="15" name="Text 7"/>
          <p:cNvSpPr txBox="1"/>
          <p:nvPr/>
        </p:nvSpPr>
        <p:spPr>
          <a:xfrm>
            <a:off x="4667850" y="1511900"/>
            <a:ext cx="1962000" cy="515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9B3B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Роботы и умные машины
</a:t>
            </a:r>
            <a:endParaRPr lang="en-US" sz="1500" dirty="0"/>
          </a:p>
        </p:txBody>
      </p:sp>
      <p:sp>
        <p:nvSpPr>
          <p:cNvPr id="16" name="Text 8"/>
          <p:cNvSpPr txBox="1"/>
          <p:nvPr/>
        </p:nvSpPr>
        <p:spPr>
          <a:xfrm>
            <a:off x="6822875" y="2215225"/>
            <a:ext cx="1962000" cy="155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Переработка мусора, экономия воды и умные технологии делают жизнь чище и удобнее. Наука будущего помогает человеку дружить с природой, а не спорить с ней.
</a:t>
            </a:r>
            <a:endParaRPr lang="en-US" sz="1200" dirty="0"/>
          </a:p>
        </p:txBody>
      </p:sp>
      <p:sp>
        <p:nvSpPr>
          <p:cNvPr id="17" name="Text 9"/>
          <p:cNvSpPr txBox="1"/>
          <p:nvPr/>
        </p:nvSpPr>
        <p:spPr>
          <a:xfrm>
            <a:off x="6822875" y="1511900"/>
            <a:ext cx="1962000" cy="515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9B3B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Забота о планете
</a:t>
            </a:r>
            <a:endParaRPr lang="en-US" sz="15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650500" y="1177075"/>
            <a:ext cx="3561900" cy="281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500" b="1" dirty="0">
                <a:solidFill>
                  <a:srgbClr val="9B3B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Наука — это путь к новым открытиям
</a:t>
            </a:r>
            <a:endParaRPr lang="en-US" sz="3500" dirty="0"/>
          </a:p>
        </p:txBody>
      </p:sp>
      <p:sp>
        <p:nvSpPr>
          <p:cNvPr id="4" name="Text 1"/>
          <p:cNvSpPr txBox="1"/>
          <p:nvPr/>
        </p:nvSpPr>
        <p:spPr>
          <a:xfrm>
            <a:off x="5193900" y="1436550"/>
            <a:ext cx="3591000" cy="227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Наука помогает людям узнавать мир, лечить болезни, строить удобную жизнь и беречь природу. Каждый вопрос может стать началом важного открытия, если не бояться думать и проверять.
</a:t>
            </a:r>
            <a:endParaRPr lang="en-US" sz="17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2026-05-26T11:27:23Z</dcterms:created>
  <dcterms:modified xsi:type="dcterms:W3CDTF">2026-05-26T11:27:23Z</dcterms:modified>
</cp:coreProperties>
</file>