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slideLayout" Target="../slideLayouts/slideLayout1.xml"/><Relationship Id="rId3"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jpe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slideLayout" Target="../slideLayouts/slideLayout1.xml"/><Relationship Id="rId5"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jpe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slideLayout" Target="../slideLayouts/slideLayout1.xml"/><Relationship Id="rId5"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slideLayout" Target="../slideLayouts/slideLayout1.xml"/><Relationship Id="rId7"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slideLayout" Target="../slideLayouts/slideLayout1.xml"/><Relationship Id="rId3"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jpeg"/><Relationship Id="rId2" Type="http://schemas.openxmlformats.org/officeDocument/2006/relationships/image" Target="../media/image-8-2.png"/><Relationship Id="rId3" Type="http://schemas.openxmlformats.org/officeDocument/2006/relationships/slideLayout" Target="../slideLayouts/slideLayout1.xm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slideLayout" Target="../slideLayouts/slideLayout1.xml"/><Relationship Id="rId7"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slideLayout" Target="../slideLayouts/slideLayout1.xml"/><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slideLayout" Target="../slideLayouts/slideLayout1.xml"/><Relationship Id="rId3"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slideLayout" Target="../slideLayouts/slideLayout1.xml"/><Relationship Id="rId3"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jpe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slideLayout" Target="../slideLayouts/slideLayout1.xml"/><Relationship Id="rId5"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image" Target="../media/image-14-6.png"/><Relationship Id="rId7" Type="http://schemas.openxmlformats.org/officeDocument/2006/relationships/slideLayout" Target="../slideLayouts/slideLayout1.xml"/><Relationship Id="rId8"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image" Target="../media/image-15-6.png"/><Relationship Id="rId7" Type="http://schemas.openxmlformats.org/officeDocument/2006/relationships/slideLayout" Target="../slideLayouts/slideLayout1.xml"/><Relationship Id="rId8"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jpeg"/><Relationship Id="rId3" Type="http://schemas.openxmlformats.org/officeDocument/2006/relationships/image" Target="../media/image-16-3.jpeg"/><Relationship Id="rId4" Type="http://schemas.openxmlformats.org/officeDocument/2006/relationships/image" Target="../media/image-16-4.jpeg"/><Relationship Id="rId5" Type="http://schemas.openxmlformats.org/officeDocument/2006/relationships/image" Target="../media/image-16-5.png"/><Relationship Id="rId6" Type="http://schemas.openxmlformats.org/officeDocument/2006/relationships/slideLayout" Target="../slideLayouts/slideLayout1.xml"/><Relationship Id="rId7"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slideLayout" Target="../slideLayouts/slideLayout1.xml"/><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slideLayout" Target="../slideLayouts/slideLayout1.xml"/><Relationship Id="rId3"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jpeg"/><Relationship Id="rId2" Type="http://schemas.openxmlformats.org/officeDocument/2006/relationships/image" Target="../media/image-19-2.png"/><Relationship Id="rId3" Type="http://schemas.openxmlformats.org/officeDocument/2006/relationships/slideLayout" Target="../slideLayouts/slideLayout1.xml"/><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12891" y="314850"/>
            <a:ext cx="3696519" cy="45441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4792025" y="1304657"/>
            <a:ext cx="3350400" cy="927300"/>
          </a:xfrm>
          <a:prstGeom prst="rect">
            <a:avLst/>
          </a:prstGeom>
          <a:noFill/>
          <a:ln/>
        </p:spPr>
        <p:txBody>
          <a:bodyPr wrap="square" lIns="0" tIns="0" rIns="0" bIns="0" rtlCol="0" anchor="t"/>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Und was machen Sabine und Sven nicht gern?
</a:t>
            </a:r>
            <a:endParaRPr lang="en-US" sz="2200" dirty="0"/>
          </a:p>
        </p:txBody>
      </p:sp>
      <p:sp>
        <p:nvSpPr>
          <p:cNvPr id="5" name="Text 1"/>
          <p:cNvSpPr txBox="1"/>
          <p:nvPr/>
        </p:nvSpPr>
        <p:spPr>
          <a:xfrm>
            <a:off x="4768625" y="3117950"/>
            <a:ext cx="3350400" cy="1182300"/>
          </a:xfrm>
          <a:prstGeom prst="rect">
            <a:avLst/>
          </a:prstGeom>
          <a:noFill/>
          <a:ln/>
        </p:spPr>
        <p:txBody>
          <a:bodyPr wrap="square" lIns="0" tIns="0" rIns="0" bIns="0" rtlCol="0" anchor="b"/>
          <a:lstStyle/>
          <a:p>
            <a:pPr algn="l" indent="0" marL="0">
              <a:lnSpc>
                <a:spcPct val="115000"/>
              </a:lnSpc>
              <a:buNone/>
            </a:pPr>
            <a:r>
              <a:rPr lang="en-US" sz="900" dirty="0">
                <a:solidFill>
                  <a:srgbClr val="F3F3F3"/>
                </a:solidFill>
                <a:latin typeface="Arial" pitchFamily="34" charset="0"/>
                <a:ea typeface="Arial" pitchFamily="34" charset="-122"/>
                <a:cs typeface="Arial" pitchFamily="34" charset="-120"/>
              </a:rPr>
              <a:t>Сабина и Свен не любят писать, считать и скучать на уроке.
</a:t>
            </a:r>
            <a:endParaRPr lang="en-US" sz="900" dirty="0"/>
          </a:p>
        </p:txBody>
      </p:sp>
      <p:sp>
        <p:nvSpPr>
          <p:cNvPr id="6" name="Text 2"/>
          <p:cNvSpPr txBox="1"/>
          <p:nvPr/>
        </p:nvSpPr>
        <p:spPr>
          <a:xfrm>
            <a:off x="4792025" y="938075"/>
            <a:ext cx="3303600" cy="198900"/>
          </a:xfrm>
          <a:prstGeom prst="rect">
            <a:avLst/>
          </a:prstGeom>
          <a:noFill/>
          <a:ln/>
        </p:spPr>
        <p:txBody>
          <a:bodyPr wrap="square" lIns="0" tIns="0" rIns="0" bIns="0" rtlCol="0" anchor="ctr"/>
          <a:lstStyle/>
          <a:p>
            <a:pPr algn="l" indent="0" marL="0">
              <a:lnSpc>
                <a:spcPct val="115000"/>
              </a:lnSpc>
              <a:buNone/>
            </a:pPr>
            <a:r>
              <a:rPr lang="en-US" sz="746" dirty="0">
                <a:solidFill>
                  <a:srgbClr val="F3F3F3"/>
                </a:solidFill>
                <a:latin typeface="Arial" pitchFamily="34" charset="0"/>
                <a:ea typeface="Arial" pitchFamily="34" charset="-122"/>
                <a:cs typeface="Arial" pitchFamily="34" charset="-120"/>
              </a:rPr>
              <a:t>
</a:t>
            </a:r>
            <a:endParaRPr lang="en-US" sz="746"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753311" y="305650"/>
            <a:ext cx="4069277" cy="45441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934400" y="1026950"/>
            <a:ext cx="3240000" cy="804600"/>
          </a:xfrm>
          <a:prstGeom prst="rect">
            <a:avLst/>
          </a:prstGeom>
          <a:noFill/>
          <a:ln/>
        </p:spPr>
        <p:txBody>
          <a:bodyPr wrap="square" lIns="0" tIns="0" rIns="0" bIns="0" rtlCol="0" anchor="t"/>
          <a:lstStyle/>
          <a:p>
            <a:pPr algn="l" indent="0" marL="0">
              <a:lnSpc>
                <a:spcPct val="100000"/>
              </a:lnSpc>
              <a:buNone/>
            </a:pPr>
            <a:r>
              <a:rPr lang="en-US" sz="2000" b="1" dirty="0">
                <a:solidFill>
                  <a:srgbClr val="F3F3F3"/>
                </a:solidFill>
                <a:latin typeface="Arial" pitchFamily="34" charset="0"/>
                <a:ea typeface="Arial" pitchFamily="34" charset="-122"/>
                <a:cs typeface="Arial" pitchFamily="34" charset="-120"/>
              </a:rPr>
              <a:t>Сабина и Свен — герои урока
</a:t>
            </a:r>
            <a:endParaRPr lang="en-US" sz="2000" dirty="0"/>
          </a:p>
        </p:txBody>
      </p:sp>
      <p:sp>
        <p:nvSpPr>
          <p:cNvPr id="5" name="Text 1"/>
          <p:cNvSpPr txBox="1"/>
          <p:nvPr/>
        </p:nvSpPr>
        <p:spPr>
          <a:xfrm>
            <a:off x="934400" y="2983848"/>
            <a:ext cx="3240000" cy="1182300"/>
          </a:xfrm>
          <a:prstGeom prst="rect">
            <a:avLst/>
          </a:prstGeom>
          <a:noFill/>
          <a:ln/>
        </p:spPr>
        <p:txBody>
          <a:bodyPr wrap="square" lIns="0" tIns="0" rIns="0" bIns="0" rtlCol="0" anchor="b"/>
          <a:lstStyle/>
          <a:p>
            <a:pPr algn="l" indent="0" marL="0">
              <a:lnSpc>
                <a:spcPct val="115000"/>
              </a:lnSpc>
              <a:buNone/>
            </a:pPr>
            <a:r>
              <a:rPr lang="en-US" sz="1000" dirty="0">
                <a:solidFill>
                  <a:srgbClr val="F3F3F3"/>
                </a:solidFill>
                <a:latin typeface="Arial" pitchFamily="34" charset="0"/>
                <a:ea typeface="Arial" pitchFamily="34" charset="-122"/>
                <a:cs typeface="Arial" pitchFamily="34" charset="-120"/>
              </a:rPr>
              <a:t>Сабина и Свен помогают учить немецкий через простые школьные ситуации. С ними легко говорить о том, что нравится, а что хочется делать без особого желания.
</a:t>
            </a:r>
            <a:endParaRPr lang="en-US" sz="1000" dirty="0"/>
          </a:p>
        </p:txBody>
      </p:sp>
      <p:sp>
        <p:nvSpPr>
          <p:cNvPr id="6" name="Text 2"/>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2</a:t>
            </a:r>
            <a:endParaRPr lang="en-US" sz="622"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Слова темы: gern и nicht gern
</a:t>
            </a:r>
            <a:endParaRPr lang="en-US" sz="2200" dirty="0"/>
          </a:p>
        </p:txBody>
      </p:sp>
      <p:sp>
        <p:nvSpPr>
          <p:cNvPr id="4" name="Text 1"/>
          <p:cNvSpPr txBox="1"/>
          <p:nvPr/>
        </p:nvSpPr>
        <p:spPr>
          <a:xfrm>
            <a:off x="704825" y="1884650"/>
            <a:ext cx="2046900" cy="2508900"/>
          </a:xfrm>
          <a:prstGeom prst="rect">
            <a:avLst/>
          </a:prstGeom>
          <a:noFill/>
          <a:ln/>
        </p:spPr>
        <p:txBody>
          <a:bodyPr wrap="square" lIns="0" tIns="0" rIns="0" bIns="0" rtlCol="0" anchor="ctr"/>
          <a:lstStyle/>
          <a:p>
            <a:pPr algn="l" indent="0" marL="0">
              <a:lnSpc>
                <a:spcPct val="115000"/>
              </a:lnSpc>
              <a:buNone/>
            </a:pPr>
            <a:r>
              <a:rPr lang="en-US" sz="1000" dirty="0">
                <a:solidFill>
                  <a:srgbClr val="F3F3F3"/>
                </a:solidFill>
                <a:latin typeface="Arial" pitchFamily="34" charset="0"/>
                <a:ea typeface="Arial" pitchFamily="34" charset="-122"/>
                <a:cs typeface="Arial" pitchFamily="34" charset="-120"/>
              </a:rPr>
              <a:t>Gern значит «с удовольствием» и показывает, что действие нравится. Это слово часто стоит рядом с привычными делами: играть, читать, рисовать, заниматься.
</a:t>
            </a:r>
            <a:endParaRPr lang="en-US" sz="1000" dirty="0"/>
          </a:p>
        </p:txBody>
      </p:sp>
      <p:sp>
        <p:nvSpPr>
          <p:cNvPr id="5" name="Text 2"/>
          <p:cNvSpPr txBox="1"/>
          <p:nvPr/>
        </p:nvSpPr>
        <p:spPr>
          <a:xfrm>
            <a:off x="3548550" y="1884650"/>
            <a:ext cx="2046900" cy="2508900"/>
          </a:xfrm>
          <a:prstGeom prst="rect">
            <a:avLst/>
          </a:prstGeom>
          <a:noFill/>
          <a:ln/>
        </p:spPr>
        <p:txBody>
          <a:bodyPr wrap="square" lIns="0" tIns="0" rIns="0" bIns="0" rtlCol="0" anchor="ctr"/>
          <a:lstStyle/>
          <a:p>
            <a:pPr algn="l" indent="0" marL="0">
              <a:lnSpc>
                <a:spcPct val="115000"/>
              </a:lnSpc>
              <a:buNone/>
            </a:pPr>
            <a:r>
              <a:rPr lang="en-US" sz="1000" dirty="0">
                <a:solidFill>
                  <a:srgbClr val="F3F3F3"/>
                </a:solidFill>
                <a:latin typeface="Arial" pitchFamily="34" charset="0"/>
                <a:ea typeface="Arial" pitchFamily="34" charset="-122"/>
                <a:cs typeface="Arial" pitchFamily="34" charset="-120"/>
              </a:rPr>
              <a:t>Nicht gern помогает сказать, что дело не радует или даётся без желания. В таких фразах важно короткое отрицание nicht, которое меняет смысл предложения.
</a:t>
            </a:r>
            <a:endParaRPr lang="en-US" sz="1000" dirty="0"/>
          </a:p>
        </p:txBody>
      </p:sp>
      <p:sp>
        <p:nvSpPr>
          <p:cNvPr id="6" name="Text 3"/>
          <p:cNvSpPr txBox="1"/>
          <p:nvPr/>
        </p:nvSpPr>
        <p:spPr>
          <a:xfrm>
            <a:off x="6392275" y="1884650"/>
            <a:ext cx="2046900" cy="2508900"/>
          </a:xfrm>
          <a:prstGeom prst="rect">
            <a:avLst/>
          </a:prstGeom>
          <a:noFill/>
          <a:ln/>
        </p:spPr>
        <p:txBody>
          <a:bodyPr wrap="square" lIns="0" tIns="0" rIns="0" bIns="0" rtlCol="0" anchor="ctr"/>
          <a:lstStyle/>
          <a:p>
            <a:pPr algn="l" indent="0" marL="0">
              <a:lnSpc>
                <a:spcPct val="115000"/>
              </a:lnSpc>
              <a:buNone/>
            </a:pPr>
            <a:r>
              <a:rPr lang="en-US" sz="1000" dirty="0">
                <a:solidFill>
                  <a:srgbClr val="F3F3F3"/>
                </a:solidFill>
                <a:latin typeface="Arial" pitchFamily="34" charset="0"/>
                <a:ea typeface="Arial" pitchFamily="34" charset="-122"/>
                <a:cs typeface="Arial" pitchFamily="34" charset="-120"/>
              </a:rPr>
              <a:t>Для второклассников удобны глаголы из школьной жизни: spielen, lesen, schreiben, rechnen, malen, turnen. С ними легко строить короткие и понятные фразы.
</a:t>
            </a:r>
            <a:endParaRPr lang="en-US" sz="1000" dirty="0"/>
          </a:p>
        </p:txBody>
      </p:sp>
      <p:sp>
        <p:nvSpPr>
          <p:cNvPr id="7" name="Text 4"/>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3</a:t>
            </a:r>
            <a:endParaRPr lang="en-US" sz="622"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16375" y="2951704"/>
            <a:ext cx="8506800" cy="1894092"/>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Сабина не любит писать
</a:t>
            </a:r>
            <a:endParaRPr lang="en-US" sz="2200" dirty="0"/>
          </a:p>
        </p:txBody>
      </p:sp>
      <p:sp>
        <p:nvSpPr>
          <p:cNvPr id="6" name="Text 1"/>
          <p:cNvSpPr txBox="1"/>
          <p:nvPr/>
        </p:nvSpPr>
        <p:spPr>
          <a:xfrm>
            <a:off x="1110550" y="1917153"/>
            <a:ext cx="2772600" cy="594900"/>
          </a:xfrm>
          <a:prstGeom prst="rect">
            <a:avLst/>
          </a:prstGeom>
          <a:noFill/>
          <a:ln/>
        </p:spPr>
        <p:txBody>
          <a:bodyPr wrap="square" lIns="0" tIns="0" rIns="0" bIns="0" rtlCol="0" anchor="t"/>
          <a:lstStyle/>
          <a:p>
            <a:pPr algn="l" indent="0" marL="0">
              <a:lnSpc>
                <a:spcPct val="115000"/>
              </a:lnSpc>
              <a:buNone/>
            </a:pPr>
            <a:r>
              <a:rPr lang="en-US" sz="1000" dirty="0">
                <a:solidFill>
                  <a:srgbClr val="F3F3F3"/>
                </a:solidFill>
                <a:latin typeface="Arial" pitchFamily="34" charset="0"/>
                <a:ea typeface="Arial" pitchFamily="34" charset="-122"/>
                <a:cs typeface="Arial" pitchFamily="34" charset="-120"/>
              </a:rPr>
              <a:t>Сабина долго сидит над тетрадью и быстро устает от однообразного письма. Поэтому о ней говорят коротко: Sabine schreibt nicht gern.
</a:t>
            </a:r>
            <a:endParaRPr lang="en-US" sz="1000" dirty="0"/>
          </a:p>
        </p:txBody>
      </p:sp>
      <p:sp>
        <p:nvSpPr>
          <p:cNvPr id="7" name="Text 2"/>
          <p:cNvSpPr txBox="1"/>
          <p:nvPr/>
        </p:nvSpPr>
        <p:spPr>
          <a:xfrm>
            <a:off x="5468223" y="1917153"/>
            <a:ext cx="2772600" cy="594900"/>
          </a:xfrm>
          <a:prstGeom prst="rect">
            <a:avLst/>
          </a:prstGeom>
          <a:noFill/>
          <a:ln/>
        </p:spPr>
        <p:txBody>
          <a:bodyPr wrap="square" lIns="0" tIns="0" rIns="0" bIns="0" rtlCol="0" anchor="t"/>
          <a:lstStyle/>
          <a:p>
            <a:pPr algn="l" indent="0" marL="0">
              <a:lnSpc>
                <a:spcPct val="115000"/>
              </a:lnSpc>
              <a:buNone/>
            </a:pPr>
            <a:r>
              <a:rPr lang="en-US" sz="934" dirty="0">
                <a:solidFill>
                  <a:srgbClr val="F3F3F3"/>
                </a:solidFill>
                <a:latin typeface="Arial" pitchFamily="34" charset="0"/>
                <a:ea typeface="Arial" pitchFamily="34" charset="-122"/>
                <a:cs typeface="Arial" pitchFamily="34" charset="-120"/>
              </a:rPr>
              <a:t>Такое предложение легко запомнить, потому что в нём есть знакомые школьные предметы и простая эмоция. Девочке подходит образ с карандашом, тетрадью и чуть грустным взглядом.
</a:t>
            </a:r>
            <a:endParaRPr lang="en-US" sz="934" dirty="0"/>
          </a:p>
        </p:txBody>
      </p:sp>
      <p:sp>
        <p:nvSpPr>
          <p:cNvPr id="8" name="Text 3"/>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4</a:t>
            </a:r>
            <a:endParaRPr lang="en-US" sz="622"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16375" y="2951704"/>
            <a:ext cx="8506800" cy="1894092"/>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Свен не любит считать
</a:t>
            </a:r>
            <a:endParaRPr lang="en-US" sz="2200" dirty="0"/>
          </a:p>
        </p:txBody>
      </p:sp>
      <p:sp>
        <p:nvSpPr>
          <p:cNvPr id="6" name="Text 1"/>
          <p:cNvSpPr txBox="1"/>
          <p:nvPr/>
        </p:nvSpPr>
        <p:spPr>
          <a:xfrm>
            <a:off x="1110550" y="1917153"/>
            <a:ext cx="2772600" cy="594900"/>
          </a:xfrm>
          <a:prstGeom prst="rect">
            <a:avLst/>
          </a:prstGeom>
          <a:noFill/>
          <a:ln/>
        </p:spPr>
        <p:txBody>
          <a:bodyPr wrap="square" lIns="0" tIns="0" rIns="0" bIns="0" rtlCol="0" anchor="t"/>
          <a:lstStyle/>
          <a:p>
            <a:pPr algn="l" indent="0" marL="0">
              <a:lnSpc>
                <a:spcPct val="115000"/>
              </a:lnSpc>
              <a:buNone/>
            </a:pPr>
            <a:r>
              <a:rPr lang="en-US" sz="1000" dirty="0">
                <a:solidFill>
                  <a:srgbClr val="F3F3F3"/>
                </a:solidFill>
                <a:latin typeface="Arial" pitchFamily="34" charset="0"/>
                <a:ea typeface="Arial" pitchFamily="34" charset="-122"/>
                <a:cs typeface="Arial" pitchFamily="34" charset="-120"/>
              </a:rPr>
              <a:t>Свену не по душе длинные примеры и большое количество цифр. Когда заданий слишком много, он теряет терпение и хочет поскорее закончить.
</a:t>
            </a:r>
            <a:endParaRPr lang="en-US" sz="1000" dirty="0"/>
          </a:p>
        </p:txBody>
      </p:sp>
      <p:sp>
        <p:nvSpPr>
          <p:cNvPr id="7" name="Text 2"/>
          <p:cNvSpPr txBox="1"/>
          <p:nvPr/>
        </p:nvSpPr>
        <p:spPr>
          <a:xfrm>
            <a:off x="5468223" y="1917153"/>
            <a:ext cx="2772600" cy="594900"/>
          </a:xfrm>
          <a:prstGeom prst="rect">
            <a:avLst/>
          </a:prstGeom>
          <a:noFill/>
          <a:ln/>
        </p:spPr>
        <p:txBody>
          <a:bodyPr wrap="square" lIns="0" tIns="0" rIns="0" bIns="0" rtlCol="0" anchor="t"/>
          <a:lstStyle/>
          <a:p>
            <a:pPr algn="l" indent="0" marL="0">
              <a:lnSpc>
                <a:spcPct val="115000"/>
              </a:lnSpc>
              <a:buNone/>
            </a:pPr>
            <a:r>
              <a:rPr lang="en-US" sz="1000" dirty="0">
                <a:solidFill>
                  <a:srgbClr val="F3F3F3"/>
                </a:solidFill>
                <a:latin typeface="Arial" pitchFamily="34" charset="0"/>
                <a:ea typeface="Arial" pitchFamily="34" charset="-122"/>
                <a:cs typeface="Arial" pitchFamily="34" charset="-120"/>
              </a:rPr>
              <a:t>Главная фраза звучит так: Sven rechnet nicht gern. Для запоминания хорошо подойдут цифры на странице и смешная картинка, где числа будто разбежались.
</a:t>
            </a:r>
            <a:endParaRPr lang="en-US" sz="1000" dirty="0"/>
          </a:p>
        </p:txBody>
      </p:sp>
      <p:sp>
        <p:nvSpPr>
          <p:cNvPr id="8" name="Text 3"/>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5</a:t>
            </a:r>
            <a:endParaRPr lang="en-US" sz="622"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32672" y="1935525"/>
            <a:ext cx="268200" cy="268200"/>
          </a:xfrm>
          <a:prstGeom prst="rect">
            <a:avLst/>
          </a:prstGeom>
        </p:spPr>
      </p:pic>
      <p:pic>
        <p:nvPicPr>
          <p:cNvPr id="4" name="Image 2" descr="preencoded.png">    </p:cNvPr>
          <p:cNvPicPr>
            <a:picLocks noChangeAspect="1"/>
          </p:cNvPicPr>
          <p:nvPr/>
        </p:nvPicPr>
        <p:blipFill>
          <a:blip r:embed="rId3"/>
          <a:stretch>
            <a:fillRect/>
          </a:stretch>
        </p:blipFill>
        <p:spPr>
          <a:xfrm>
            <a:off x="5010187" y="1940958"/>
            <a:ext cx="201150" cy="268200"/>
          </a:xfrm>
          <a:prstGeom prst="rect">
            <a:avLst/>
          </a:prstGeom>
        </p:spPr>
      </p:pic>
      <p:pic>
        <p:nvPicPr>
          <p:cNvPr id="5" name="Image 3" descr="preencoded.png">    </p:cNvPr>
          <p:cNvPicPr>
            <a:picLocks noChangeAspect="1"/>
          </p:cNvPicPr>
          <p:nvPr/>
        </p:nvPicPr>
        <p:blipFill>
          <a:blip r:embed="rId4"/>
          <a:stretch>
            <a:fillRect/>
          </a:stretch>
        </p:blipFill>
        <p:spPr>
          <a:xfrm>
            <a:off x="549430" y="3429876"/>
            <a:ext cx="234675" cy="268200"/>
          </a:xfrm>
          <a:prstGeom prst="rect">
            <a:avLst/>
          </a:prstGeom>
        </p:spPr>
      </p:pic>
      <p:pic>
        <p:nvPicPr>
          <p:cNvPr id="6" name="Image 4" descr="preencoded.png">    </p:cNvPr>
          <p:cNvPicPr>
            <a:picLocks noChangeAspect="1"/>
          </p:cNvPicPr>
          <p:nvPr/>
        </p:nvPicPr>
        <p:blipFill>
          <a:blip r:embed="rId5"/>
          <a:stretch>
            <a:fillRect/>
          </a:stretch>
        </p:blipFill>
        <p:spPr>
          <a:xfrm>
            <a:off x="4993405" y="3429876"/>
            <a:ext cx="234675" cy="268200"/>
          </a:xfrm>
          <a:prstGeom prst="rect">
            <a:avLst/>
          </a:prstGeom>
        </p:spPr>
      </p:pic>
      <p:sp>
        <p:nvSpPr>
          <p:cNvPr id="7" name="Text 0"/>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6</a:t>
            </a:r>
            <a:endParaRPr lang="en-US" sz="622" dirty="0"/>
          </a:p>
        </p:txBody>
      </p:sp>
      <p:sp>
        <p:nvSpPr>
          <p:cNvPr id="8" name="Text 1"/>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Что может не нравиться обоим героям
</a:t>
            </a:r>
            <a:endParaRPr lang="en-US" sz="2200" dirty="0"/>
          </a:p>
        </p:txBody>
      </p:sp>
      <p:sp>
        <p:nvSpPr>
          <p:cNvPr id="9" name="Text 2"/>
          <p:cNvSpPr txBox="1"/>
          <p:nvPr/>
        </p:nvSpPr>
        <p:spPr>
          <a:xfrm>
            <a:off x="1387904" y="1986989"/>
            <a:ext cx="2622900" cy="818700"/>
          </a:xfrm>
          <a:prstGeom prst="rect">
            <a:avLst/>
          </a:prstGeom>
          <a:noFill/>
          <a:ln/>
        </p:spPr>
        <p:txBody>
          <a:bodyPr wrap="square" lIns="0" tIns="0" rIns="0" bIns="0" rtlCol="0" anchor="ctr"/>
          <a:lstStyle/>
          <a:p>
            <a:pPr algn="l" indent="0" marL="0">
              <a:lnSpc>
                <a:spcPct val="115000"/>
              </a:lnSpc>
              <a:buNone/>
            </a:pPr>
            <a:r>
              <a:rPr lang="en-US" sz="900" b="1" dirty="0">
                <a:solidFill>
                  <a:srgbClr val="F3F3F3"/>
                </a:solidFill>
                <a:latin typeface="Arial" pitchFamily="34" charset="0"/>
                <a:ea typeface="Arial" pitchFamily="34" charset="-122"/>
                <a:cs typeface="Arial" pitchFamily="34" charset="-120"/>
              </a:rPr>
              <a:t>Долго писать
</a:t>
            </a:r>
            <a:pPr algn="l" indent="0" marL="0">
              <a:lnSpc>
                <a:spcPct val="115000"/>
              </a:lnSpc>
              <a:buNone/>
            </a:pPr>
            <a:r>
              <a:rPr lang="en-US" sz="500"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3F3F3"/>
                </a:solidFill>
                <a:latin typeface="Arial" pitchFamily="34" charset="0"/>
                <a:ea typeface="Arial" pitchFamily="34" charset="-122"/>
                <a:cs typeface="Arial" pitchFamily="34" charset="-120"/>
              </a:rPr>
              <a:t>Если в тетради нужно много переписывать одно и то же, Сабина и Свен могут быстро заскучать. Такое задание кажется им утомительным и совсем не весёлым.
</a:t>
            </a:r>
            <a:endParaRPr lang="en-US" sz="900" dirty="0"/>
          </a:p>
        </p:txBody>
      </p:sp>
      <p:sp>
        <p:nvSpPr>
          <p:cNvPr id="10" name="Text 3"/>
          <p:cNvSpPr txBox="1"/>
          <p:nvPr/>
        </p:nvSpPr>
        <p:spPr>
          <a:xfrm>
            <a:off x="5831894" y="1992422"/>
            <a:ext cx="2622900" cy="818700"/>
          </a:xfrm>
          <a:prstGeom prst="rect">
            <a:avLst/>
          </a:prstGeom>
          <a:noFill/>
          <a:ln/>
        </p:spPr>
        <p:txBody>
          <a:bodyPr wrap="square" lIns="0" tIns="0" rIns="0" bIns="0" rtlCol="0" anchor="ctr"/>
          <a:lstStyle/>
          <a:p>
            <a:pPr algn="l" indent="0" marL="0">
              <a:lnSpc>
                <a:spcPct val="115000"/>
              </a:lnSpc>
              <a:buNone/>
            </a:pPr>
            <a:r>
              <a:rPr lang="en-US" sz="900" b="1" dirty="0">
                <a:solidFill>
                  <a:srgbClr val="F3F3F3"/>
                </a:solidFill>
                <a:latin typeface="Arial" pitchFamily="34" charset="0"/>
                <a:ea typeface="Arial" pitchFamily="34" charset="-122"/>
                <a:cs typeface="Arial" pitchFamily="34" charset="-120"/>
              </a:rPr>
              <a:t>Много считать
</a:t>
            </a:r>
            <a:pPr algn="l" indent="0" marL="0">
              <a:lnSpc>
                <a:spcPct val="115000"/>
              </a:lnSpc>
              <a:buNone/>
            </a:pPr>
            <a:r>
              <a:rPr lang="en-US" sz="500"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3F3F3"/>
                </a:solidFill>
                <a:latin typeface="Arial" pitchFamily="34" charset="0"/>
                <a:ea typeface="Arial" pitchFamily="34" charset="-122"/>
                <a:cs typeface="Arial" pitchFamily="34" charset="-120"/>
              </a:rPr>
              <a:t>Сложные или длинные примеры часто раздражают Свена, а иногда и Сабину. Когда чисел становится слишком много, хочется не работать, а отдохнуть.
</a:t>
            </a:r>
            <a:endParaRPr lang="en-US" sz="900" dirty="0"/>
          </a:p>
        </p:txBody>
      </p:sp>
      <p:sp>
        <p:nvSpPr>
          <p:cNvPr id="11" name="Text 4"/>
          <p:cNvSpPr txBox="1"/>
          <p:nvPr/>
        </p:nvSpPr>
        <p:spPr>
          <a:xfrm>
            <a:off x="1387900" y="3481340"/>
            <a:ext cx="2622900" cy="818700"/>
          </a:xfrm>
          <a:prstGeom prst="rect">
            <a:avLst/>
          </a:prstGeom>
          <a:noFill/>
          <a:ln/>
        </p:spPr>
        <p:txBody>
          <a:bodyPr wrap="square" lIns="0" tIns="0" rIns="0" bIns="0" rtlCol="0" anchor="ctr"/>
          <a:lstStyle/>
          <a:p>
            <a:pPr algn="l" indent="0" marL="0">
              <a:lnSpc>
                <a:spcPct val="115000"/>
              </a:lnSpc>
              <a:buNone/>
            </a:pPr>
            <a:r>
              <a:rPr lang="en-US" sz="900" b="1" dirty="0">
                <a:solidFill>
                  <a:srgbClr val="F3F3F3"/>
                </a:solidFill>
                <a:latin typeface="Arial" pitchFamily="34" charset="0"/>
                <a:ea typeface="Arial" pitchFamily="34" charset="-122"/>
                <a:cs typeface="Arial" pitchFamily="34" charset="-120"/>
              </a:rPr>
              <a:t>Повторять без конца
</a:t>
            </a:r>
            <a:pPr algn="l" indent="0" marL="0">
              <a:lnSpc>
                <a:spcPct val="115000"/>
              </a:lnSpc>
              <a:buNone/>
            </a:pPr>
            <a:r>
              <a:rPr lang="en-US" sz="500"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3F3F3"/>
                </a:solidFill>
                <a:latin typeface="Arial" pitchFamily="34" charset="0"/>
                <a:ea typeface="Arial" pitchFamily="34" charset="-122"/>
                <a:cs typeface="Arial" pitchFamily="34" charset="-120"/>
              </a:rPr>
              <a:t>Повторение одного и того же задания не всегда радует. Героям легче, когда работа короткая, понятная и не требует слишком долгого сидения на месте.
</a:t>
            </a:r>
            <a:endParaRPr lang="en-US" sz="900" dirty="0"/>
          </a:p>
        </p:txBody>
      </p:sp>
      <p:sp>
        <p:nvSpPr>
          <p:cNvPr id="12" name="Text 5"/>
          <p:cNvSpPr txBox="1"/>
          <p:nvPr/>
        </p:nvSpPr>
        <p:spPr>
          <a:xfrm>
            <a:off x="5831875" y="3481340"/>
            <a:ext cx="2622900" cy="818700"/>
          </a:xfrm>
          <a:prstGeom prst="rect">
            <a:avLst/>
          </a:prstGeom>
          <a:noFill/>
          <a:ln/>
        </p:spPr>
        <p:txBody>
          <a:bodyPr wrap="square" lIns="0" tIns="0" rIns="0" bIns="0" rtlCol="0" anchor="ctr"/>
          <a:lstStyle/>
          <a:p>
            <a:pPr algn="l" indent="0" marL="0">
              <a:lnSpc>
                <a:spcPct val="115000"/>
              </a:lnSpc>
              <a:buNone/>
            </a:pPr>
            <a:r>
              <a:rPr lang="en-US" sz="900" b="1" dirty="0">
                <a:solidFill>
                  <a:srgbClr val="F3F3F3"/>
                </a:solidFill>
                <a:latin typeface="Arial" pitchFamily="34" charset="0"/>
                <a:ea typeface="Arial" pitchFamily="34" charset="-122"/>
                <a:cs typeface="Arial" pitchFamily="34" charset="-120"/>
              </a:rPr>
              <a:t>Мало движения
</a:t>
            </a:r>
            <a:pPr algn="l" indent="0" marL="0">
              <a:lnSpc>
                <a:spcPct val="115000"/>
              </a:lnSpc>
              <a:buNone/>
            </a:pPr>
            <a:r>
              <a:rPr lang="en-US" sz="500"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3F3F3"/>
                </a:solidFill>
                <a:latin typeface="Arial" pitchFamily="34" charset="0"/>
                <a:ea typeface="Arial" pitchFamily="34" charset="-122"/>
                <a:cs typeface="Arial" pitchFamily="34" charset="-120"/>
              </a:rPr>
              <a:t>Если нужно долго сидеть тихо и без перемены деятельности, детям быстро становится скучно. Поэтому им особенно нравятся игры, перемены и задания с движением.
</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Как строится фраза с отрицанием
</a:t>
            </a:r>
            <a:endParaRPr lang="en-US" sz="2200" dirty="0"/>
          </a:p>
        </p:txBody>
      </p:sp>
      <p:sp>
        <p:nvSpPr>
          <p:cNvPr id="4" name="Text 1"/>
          <p:cNvSpPr txBox="1"/>
          <p:nvPr/>
        </p:nvSpPr>
        <p:spPr>
          <a:xfrm>
            <a:off x="775200" y="1690850"/>
            <a:ext cx="5675100" cy="681900"/>
          </a:xfrm>
          <a:prstGeom prst="rect">
            <a:avLst/>
          </a:prstGeom>
          <a:noFill/>
          <a:ln/>
        </p:spPr>
        <p:txBody>
          <a:bodyPr wrap="square" lIns="0" tIns="0" rIns="0" bIns="0" rtlCol="0" anchor="ctr"/>
          <a:lstStyle/>
          <a:p>
            <a:pPr algn="l" indent="0" marL="0">
              <a:lnSpc>
                <a:spcPct val="115000"/>
              </a:lnSpc>
              <a:buNone/>
            </a:pPr>
            <a:r>
              <a:rPr lang="en-US" sz="1000" dirty="0">
                <a:solidFill>
                  <a:srgbClr val="F3F3F3"/>
                </a:solidFill>
                <a:latin typeface="Arial" pitchFamily="34" charset="0"/>
                <a:ea typeface="Arial" pitchFamily="34" charset="-122"/>
                <a:cs typeface="Arial" pitchFamily="34" charset="-120"/>
              </a:rPr>
              <a:t>Сначала называют героя: Sabine или Sven. Затем добавляют действие, например schreibt, rechnet, liest или spielt. Так предложение сразу становится узнаваемым.
</a:t>
            </a:r>
            <a:endParaRPr lang="en-US" sz="1000" dirty="0"/>
          </a:p>
        </p:txBody>
      </p:sp>
      <p:sp>
        <p:nvSpPr>
          <p:cNvPr id="5" name="Text 2"/>
          <p:cNvSpPr txBox="1"/>
          <p:nvPr/>
        </p:nvSpPr>
        <p:spPr>
          <a:xfrm>
            <a:off x="775200" y="2802100"/>
            <a:ext cx="5675100" cy="681900"/>
          </a:xfrm>
          <a:prstGeom prst="rect">
            <a:avLst/>
          </a:prstGeom>
          <a:noFill/>
          <a:ln/>
        </p:spPr>
        <p:txBody>
          <a:bodyPr wrap="square" lIns="0" tIns="0" rIns="0" bIns="0" rtlCol="0" anchor="ctr"/>
          <a:lstStyle/>
          <a:p>
            <a:pPr algn="l" indent="0" marL="0">
              <a:lnSpc>
                <a:spcPct val="115000"/>
              </a:lnSpc>
              <a:buNone/>
            </a:pPr>
            <a:r>
              <a:rPr lang="en-US" sz="1000" dirty="0">
                <a:solidFill>
                  <a:srgbClr val="F3F3F3"/>
                </a:solidFill>
                <a:latin typeface="Arial" pitchFamily="34" charset="0"/>
                <a:ea typeface="Arial" pitchFamily="34" charset="-122"/>
                <a:cs typeface="Arial" pitchFamily="34" charset="-120"/>
              </a:rPr>
              <a:t>После глагола ставят слово nicht, если действие не нравится. Оно делает смысл отрицательным, но сама фраза остаётся короткой и очень простой.
</a:t>
            </a:r>
            <a:endParaRPr lang="en-US" sz="1000" dirty="0"/>
          </a:p>
        </p:txBody>
      </p:sp>
      <p:sp>
        <p:nvSpPr>
          <p:cNvPr id="6" name="Text 3"/>
          <p:cNvSpPr txBox="1"/>
          <p:nvPr/>
        </p:nvSpPr>
        <p:spPr>
          <a:xfrm>
            <a:off x="775200" y="3913350"/>
            <a:ext cx="5675100" cy="681900"/>
          </a:xfrm>
          <a:prstGeom prst="rect">
            <a:avLst/>
          </a:prstGeom>
          <a:noFill/>
          <a:ln/>
        </p:spPr>
        <p:txBody>
          <a:bodyPr wrap="square" lIns="0" tIns="0" rIns="0" bIns="0" rtlCol="0" anchor="ctr"/>
          <a:lstStyle/>
          <a:p>
            <a:pPr algn="l" indent="0" marL="0">
              <a:lnSpc>
                <a:spcPct val="115000"/>
              </a:lnSpc>
              <a:buNone/>
            </a:pPr>
            <a:r>
              <a:rPr lang="en-US" sz="1000" dirty="0">
                <a:solidFill>
                  <a:srgbClr val="F3F3F3"/>
                </a:solidFill>
                <a:latin typeface="Arial" pitchFamily="34" charset="0"/>
                <a:ea typeface="Arial" pitchFamily="34" charset="-122"/>
                <a:cs typeface="Arial" pitchFamily="34" charset="-120"/>
              </a:rPr>
              <a:t>Образец легко повторять: Sabine schreibt nicht gern. Sven rechnet nicht gern. Чем чаще встречается такая модель, тем быстрее она запоминается.
</a:t>
            </a:r>
            <a:endParaRPr lang="en-US" sz="1000" dirty="0"/>
          </a:p>
        </p:txBody>
      </p:sp>
      <p:sp>
        <p:nvSpPr>
          <p:cNvPr id="7" name="Text 4"/>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7</a:t>
            </a:r>
            <a:endParaRPr lang="en-US" sz="622"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119000" y="1455018"/>
            <a:ext cx="3704100" cy="3393013"/>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775200" y="2225050"/>
            <a:ext cx="2922600" cy="822300"/>
          </a:xfrm>
          <a:prstGeom prst="rect">
            <a:avLst/>
          </a:prstGeom>
          <a:noFill/>
          <a:ln/>
        </p:spPr>
        <p:txBody>
          <a:bodyPr wrap="square" lIns="0" tIns="0" rIns="0" bIns="0" rtlCol="0" anchor="t"/>
          <a:lstStyle/>
          <a:p>
            <a:pPr algn="l" indent="0" marL="0">
              <a:lnSpc>
                <a:spcPct val="115000"/>
              </a:lnSpc>
              <a:buNone/>
            </a:pPr>
            <a:r>
              <a:rPr lang="en-US" sz="900" b="1" dirty="0">
                <a:solidFill>
                  <a:srgbClr val="F3F3F3"/>
                </a:solidFill>
                <a:latin typeface="Arial" pitchFamily="34" charset="0"/>
                <a:ea typeface="Arial" pitchFamily="34" charset="-122"/>
                <a:cs typeface="Arial" pitchFamily="34" charset="-120"/>
              </a:rPr>
              <a:t>Когда действие нравится
</a:t>
            </a:r>
            <a:pPr algn="l" indent="0" marL="0">
              <a:lnSpc>
                <a:spcPct val="115000"/>
              </a:lnSpc>
              <a:buNone/>
            </a:pPr>
            <a:r>
              <a:rPr lang="en-US" sz="500"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3F3F3"/>
                </a:solidFill>
                <a:latin typeface="Arial" pitchFamily="34" charset="0"/>
                <a:ea typeface="Arial" pitchFamily="34" charset="-122"/>
                <a:cs typeface="Arial" pitchFamily="34" charset="-120"/>
              </a:rPr>
              <a:t>Gern показывает радость и охоту делать дело. Обычно рядом стоят знакомые занятия: lesen, malen, spielen. Фраза звучит легко и дружелюбно.
</a:t>
            </a:r>
            <a:endParaRPr lang="en-US" sz="900" dirty="0"/>
          </a:p>
        </p:txBody>
      </p:sp>
      <p:sp>
        <p:nvSpPr>
          <p:cNvPr id="5" name="Text 1"/>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8</a:t>
            </a:r>
            <a:endParaRPr lang="en-US" sz="622" dirty="0"/>
          </a:p>
        </p:txBody>
      </p:sp>
      <p:sp>
        <p:nvSpPr>
          <p:cNvPr id="6" name="Text 2"/>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Gern и nicht gern рядом с действием
</a:t>
            </a:r>
            <a:endParaRPr lang="en-US" sz="2200" dirty="0"/>
          </a:p>
        </p:txBody>
      </p:sp>
      <p:sp>
        <p:nvSpPr>
          <p:cNvPr id="7" name="Text 3"/>
          <p:cNvSpPr txBox="1"/>
          <p:nvPr/>
        </p:nvSpPr>
        <p:spPr>
          <a:xfrm>
            <a:off x="775200" y="3255776"/>
            <a:ext cx="2922600" cy="822300"/>
          </a:xfrm>
          <a:prstGeom prst="rect">
            <a:avLst/>
          </a:prstGeom>
          <a:noFill/>
          <a:ln/>
        </p:spPr>
        <p:txBody>
          <a:bodyPr wrap="square" lIns="0" tIns="0" rIns="0" bIns="0" rtlCol="0" anchor="t"/>
          <a:lstStyle/>
          <a:p>
            <a:pPr algn="l" indent="0" marL="0">
              <a:lnSpc>
                <a:spcPct val="115000"/>
              </a:lnSpc>
              <a:buNone/>
            </a:pPr>
            <a:r>
              <a:rPr lang="en-US" sz="900" b="1" dirty="0">
                <a:solidFill>
                  <a:srgbClr val="F3F3F3"/>
                </a:solidFill>
                <a:latin typeface="Arial" pitchFamily="34" charset="0"/>
                <a:ea typeface="Arial" pitchFamily="34" charset="-122"/>
                <a:cs typeface="Arial" pitchFamily="34" charset="-120"/>
              </a:rPr>
              <a:t>Когда действие не нравится
</a:t>
            </a:r>
            <a:pPr algn="l" indent="0" marL="0">
              <a:lnSpc>
                <a:spcPct val="115000"/>
              </a:lnSpc>
              <a:buNone/>
            </a:pPr>
            <a:r>
              <a:rPr lang="en-US" sz="500"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3F3F3"/>
                </a:solidFill>
                <a:latin typeface="Arial" pitchFamily="34" charset="0"/>
                <a:ea typeface="Arial" pitchFamily="34" charset="-122"/>
                <a:cs typeface="Arial" pitchFamily="34" charset="-120"/>
              </a:rPr>
              <a:t>Nicht gern показывает нежелание или скуку. Слово связывается с конкретным действием и помогает понять отношение героя. Поэтому рядом часто ставят грустное или усталое лицо.
</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205108" y="1959900"/>
            <a:ext cx="391200" cy="391200"/>
          </a:xfrm>
          <a:prstGeom prst="rect">
            <a:avLst/>
          </a:prstGeom>
        </p:spPr>
      </p:pic>
      <p:pic>
        <p:nvPicPr>
          <p:cNvPr id="4" name="Image 2" descr="preencoded.png">    </p:cNvPr>
          <p:cNvPicPr>
            <a:picLocks noChangeAspect="1"/>
          </p:cNvPicPr>
          <p:nvPr/>
        </p:nvPicPr>
        <p:blipFill>
          <a:blip r:embed="rId3"/>
          <a:stretch>
            <a:fillRect/>
          </a:stretch>
        </p:blipFill>
        <p:spPr>
          <a:xfrm>
            <a:off x="3341463" y="1986438"/>
            <a:ext cx="342300" cy="391200"/>
          </a:xfrm>
          <a:prstGeom prst="rect">
            <a:avLst/>
          </a:prstGeom>
        </p:spPr>
      </p:pic>
      <p:pic>
        <p:nvPicPr>
          <p:cNvPr id="5" name="Image 3" descr="preencoded.png">    </p:cNvPr>
          <p:cNvPicPr>
            <a:picLocks noChangeAspect="1"/>
          </p:cNvPicPr>
          <p:nvPr/>
        </p:nvPicPr>
        <p:blipFill>
          <a:blip r:embed="rId4"/>
          <a:stretch>
            <a:fillRect/>
          </a:stretch>
        </p:blipFill>
        <p:spPr>
          <a:xfrm>
            <a:off x="5470373" y="1986438"/>
            <a:ext cx="342300" cy="391200"/>
          </a:xfrm>
          <a:prstGeom prst="rect">
            <a:avLst/>
          </a:prstGeom>
        </p:spPr>
      </p:pic>
      <p:pic>
        <p:nvPicPr>
          <p:cNvPr id="6" name="Image 4" descr="preencoded.png">    </p:cNvPr>
          <p:cNvPicPr>
            <a:picLocks noChangeAspect="1"/>
          </p:cNvPicPr>
          <p:nvPr/>
        </p:nvPicPr>
        <p:blipFill>
          <a:blip r:embed="rId5"/>
          <a:stretch>
            <a:fillRect/>
          </a:stretch>
        </p:blipFill>
        <p:spPr>
          <a:xfrm>
            <a:off x="7648173" y="1986438"/>
            <a:ext cx="244500" cy="391200"/>
          </a:xfrm>
          <a:prstGeom prst="rect">
            <a:avLst/>
          </a:prstGeom>
        </p:spPr>
      </p:pic>
      <p:sp>
        <p:nvSpPr>
          <p:cNvPr id="7" name="Text 0"/>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9</a:t>
            </a:r>
            <a:endParaRPr lang="en-US" sz="622" dirty="0"/>
          </a:p>
        </p:txBody>
      </p:sp>
      <p:sp>
        <p:nvSpPr>
          <p:cNvPr id="8" name="Text 1"/>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Занятия, которые часто не любят младшие школьники
</a:t>
            </a:r>
            <a:endParaRPr lang="en-US" sz="2200" dirty="0"/>
          </a:p>
        </p:txBody>
      </p:sp>
      <p:sp>
        <p:nvSpPr>
          <p:cNvPr id="9" name="Text 2"/>
          <p:cNvSpPr txBox="1"/>
          <p:nvPr/>
        </p:nvSpPr>
        <p:spPr>
          <a:xfrm>
            <a:off x="660150" y="3084500"/>
            <a:ext cx="1474200" cy="1116300"/>
          </a:xfrm>
          <a:prstGeom prst="rect">
            <a:avLst/>
          </a:prstGeom>
          <a:noFill/>
          <a:ln/>
        </p:spPr>
        <p:txBody>
          <a:bodyPr wrap="square" lIns="0" tIns="0" rIns="0" bIns="0" rtlCol="0" anchor="ctr"/>
          <a:lstStyle/>
          <a:p>
            <a:pPr algn="l" indent="0" marL="0">
              <a:lnSpc>
                <a:spcPct val="115000"/>
              </a:lnSpc>
              <a:buNone/>
            </a:pPr>
            <a:r>
              <a:rPr lang="en-US" sz="800" b="1" dirty="0">
                <a:solidFill>
                  <a:srgbClr val="F3F3F3"/>
                </a:solidFill>
                <a:latin typeface="Arial" pitchFamily="34" charset="0"/>
                <a:ea typeface="Arial" pitchFamily="34" charset="-122"/>
                <a:cs typeface="Arial" pitchFamily="34" charset="-120"/>
              </a:rPr>
              <a:t>Длинное письмо
</a:t>
            </a:r>
            <a:pPr algn="l" indent="0" marL="0">
              <a:lnSpc>
                <a:spcPct val="115000"/>
              </a:lnSpc>
              <a:buNone/>
            </a:pPr>
            <a:r>
              <a:rPr lang="en-US" sz="400"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3F3F3"/>
                </a:solidFill>
                <a:latin typeface="Arial" pitchFamily="34" charset="0"/>
                <a:ea typeface="Arial" pitchFamily="34" charset="-122"/>
                <a:cs typeface="Arial" pitchFamily="34" charset="-120"/>
              </a:rPr>
              <a:t>Когда нужно много переписывать в тетради, работа кажется монотонной. Младшим школьникам легче, если задание короткое и в нём есть понятная цель.
</a:t>
            </a:r>
            <a:endParaRPr lang="en-US" sz="800" dirty="0"/>
          </a:p>
        </p:txBody>
      </p:sp>
      <p:sp>
        <p:nvSpPr>
          <p:cNvPr id="10" name="Text 3"/>
          <p:cNvSpPr txBox="1"/>
          <p:nvPr/>
        </p:nvSpPr>
        <p:spPr>
          <a:xfrm>
            <a:off x="2775528" y="3084500"/>
            <a:ext cx="1474200" cy="1116300"/>
          </a:xfrm>
          <a:prstGeom prst="rect">
            <a:avLst/>
          </a:prstGeom>
          <a:noFill/>
          <a:ln/>
        </p:spPr>
        <p:txBody>
          <a:bodyPr wrap="square" lIns="0" tIns="0" rIns="0" bIns="0" rtlCol="0" anchor="ctr"/>
          <a:lstStyle/>
          <a:p>
            <a:pPr algn="l" indent="0" marL="0">
              <a:lnSpc>
                <a:spcPct val="115000"/>
              </a:lnSpc>
              <a:buNone/>
            </a:pPr>
            <a:r>
              <a:rPr lang="en-US" sz="800" b="1" dirty="0">
                <a:solidFill>
                  <a:srgbClr val="F3F3F3"/>
                </a:solidFill>
                <a:latin typeface="Arial" pitchFamily="34" charset="0"/>
                <a:ea typeface="Arial" pitchFamily="34" charset="-122"/>
                <a:cs typeface="Arial" pitchFamily="34" charset="-120"/>
              </a:rPr>
              <a:t>Исправление ошибок
</a:t>
            </a:r>
            <a:pPr algn="l" indent="0" marL="0">
              <a:lnSpc>
                <a:spcPct val="115000"/>
              </a:lnSpc>
              <a:buNone/>
            </a:pPr>
            <a:r>
              <a:rPr lang="en-US" sz="400"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3F3F3"/>
                </a:solidFill>
                <a:latin typeface="Arial" pitchFamily="34" charset="0"/>
                <a:ea typeface="Arial" pitchFamily="34" charset="-122"/>
                <a:cs typeface="Arial" pitchFamily="34" charset="-120"/>
              </a:rPr>
              <a:t>Поправлять уже написанное бывает скучно, особенно если ошибок много. Ребёнку хочется быстрее увидеть результат и перейти к более интересному делу.
</a:t>
            </a:r>
            <a:endParaRPr lang="en-US" sz="800" dirty="0"/>
          </a:p>
        </p:txBody>
      </p:sp>
      <p:sp>
        <p:nvSpPr>
          <p:cNvPr id="11" name="Text 4"/>
          <p:cNvSpPr txBox="1"/>
          <p:nvPr/>
        </p:nvSpPr>
        <p:spPr>
          <a:xfrm>
            <a:off x="4904434" y="3084500"/>
            <a:ext cx="1474200" cy="1116300"/>
          </a:xfrm>
          <a:prstGeom prst="rect">
            <a:avLst/>
          </a:prstGeom>
          <a:noFill/>
          <a:ln/>
        </p:spPr>
        <p:txBody>
          <a:bodyPr wrap="square" lIns="0" tIns="0" rIns="0" bIns="0" rtlCol="0" anchor="ctr"/>
          <a:lstStyle/>
          <a:p>
            <a:pPr algn="l" indent="0" marL="0">
              <a:lnSpc>
                <a:spcPct val="115000"/>
              </a:lnSpc>
              <a:buNone/>
            </a:pPr>
            <a:r>
              <a:rPr lang="en-US" sz="800" b="1" dirty="0">
                <a:solidFill>
                  <a:srgbClr val="F3F3F3"/>
                </a:solidFill>
                <a:latin typeface="Arial" pitchFamily="34" charset="0"/>
                <a:ea typeface="Arial" pitchFamily="34" charset="-122"/>
                <a:cs typeface="Arial" pitchFamily="34" charset="-120"/>
              </a:rPr>
              <a:t>Счёт и примеры
</a:t>
            </a:r>
            <a:pPr algn="l" indent="0" marL="0">
              <a:lnSpc>
                <a:spcPct val="115000"/>
              </a:lnSpc>
              <a:buNone/>
            </a:pPr>
            <a:r>
              <a:rPr lang="en-US" sz="400"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3F3F3"/>
                </a:solidFill>
                <a:latin typeface="Arial" pitchFamily="34" charset="0"/>
                <a:ea typeface="Arial" pitchFamily="34" charset="-122"/>
                <a:cs typeface="Arial" pitchFamily="34" charset="-120"/>
              </a:rPr>
              <a:t>Долгое решение примеров утомляет, если цифр слишком много. Поэтому слова rechnet и nicht gern хорошо подходят для школьных ситуаций.
</a:t>
            </a:r>
            <a:endParaRPr lang="en-US" sz="800" dirty="0"/>
          </a:p>
        </p:txBody>
      </p:sp>
      <p:sp>
        <p:nvSpPr>
          <p:cNvPr id="12" name="Text 5"/>
          <p:cNvSpPr txBox="1"/>
          <p:nvPr/>
        </p:nvSpPr>
        <p:spPr>
          <a:xfrm>
            <a:off x="7033334" y="3084500"/>
            <a:ext cx="1474200" cy="1116300"/>
          </a:xfrm>
          <a:prstGeom prst="rect">
            <a:avLst/>
          </a:prstGeom>
          <a:noFill/>
          <a:ln/>
        </p:spPr>
        <p:txBody>
          <a:bodyPr wrap="square" lIns="0" tIns="0" rIns="0" bIns="0" rtlCol="0" anchor="ctr"/>
          <a:lstStyle/>
          <a:p>
            <a:pPr algn="l" indent="0" marL="0">
              <a:lnSpc>
                <a:spcPct val="115000"/>
              </a:lnSpc>
              <a:buNone/>
            </a:pPr>
            <a:r>
              <a:rPr lang="en-US" sz="800" b="1" dirty="0">
                <a:solidFill>
                  <a:srgbClr val="F3F3F3"/>
                </a:solidFill>
                <a:latin typeface="Arial" pitchFamily="34" charset="0"/>
                <a:ea typeface="Arial" pitchFamily="34" charset="-122"/>
                <a:cs typeface="Arial" pitchFamily="34" charset="-120"/>
              </a:rPr>
              <a:t>Сидеть без движения
</a:t>
            </a:r>
            <a:pPr algn="l" indent="0" marL="0">
              <a:lnSpc>
                <a:spcPct val="115000"/>
              </a:lnSpc>
              <a:buNone/>
            </a:pPr>
            <a:r>
              <a:rPr lang="en-US" sz="400"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3F3F3"/>
                </a:solidFill>
                <a:latin typeface="Arial" pitchFamily="34" charset="0"/>
                <a:ea typeface="Arial" pitchFamily="34" charset="-122"/>
                <a:cs typeface="Arial" pitchFamily="34" charset="-120"/>
              </a:rPr>
              <a:t>Спокойная работа полезна, но не всем она нравится долго. Детям этого возраста часто хочется двигаться, говорить и менять занятие.
</a:t>
            </a:r>
            <a:endParaRPr lang="en-US" sz="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822923" y="2022025"/>
            <a:ext cx="7474453" cy="2206200"/>
          </a:xfrm>
          <a:prstGeom prst="rect">
            <a:avLst/>
          </a:prstGeom>
        </p:spPr>
      </p:pic>
      <p:sp>
        <p:nvSpPr>
          <p:cNvPr id="4" name="Text 0"/>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10</a:t>
            </a:r>
            <a:endParaRPr lang="en-US" sz="622" dirty="0"/>
          </a:p>
        </p:txBody>
      </p:sp>
      <p:sp>
        <p:nvSpPr>
          <p:cNvPr id="5" name="Text 1"/>
          <p:cNvSpPr txBox="1"/>
          <p:nvPr/>
        </p:nvSpPr>
        <p:spPr>
          <a:xfrm>
            <a:off x="775200" y="544625"/>
            <a:ext cx="7569900" cy="367500"/>
          </a:xfrm>
          <a:prstGeom prst="rect">
            <a:avLst/>
          </a:prstGeom>
          <a:noFill/>
          <a:ln/>
        </p:spPr>
        <p:txBody>
          <a:bodyPr wrap="square" lIns="0" tIns="0" rIns="0" bIns="0" rtlCol="0" anchor="b"/>
          <a:lstStyle/>
          <a:p>
            <a:pPr algn="l" indent="0" marL="0">
              <a:lnSpc>
                <a:spcPct val="100000"/>
              </a:lnSpc>
              <a:buNone/>
            </a:pPr>
            <a:r>
              <a:rPr lang="en-US" sz="1800" b="1" dirty="0">
                <a:solidFill>
                  <a:srgbClr val="F3F3F3"/>
                </a:solidFill>
                <a:latin typeface="Arial" pitchFamily="34" charset="0"/>
                <a:ea typeface="Arial" pitchFamily="34" charset="-122"/>
                <a:cs typeface="Arial" pitchFamily="34" charset="-120"/>
              </a:rPr>
              <a:t>Как из слов получается готовая фраза
</a:t>
            </a:r>
            <a:endParaRPr lang="en-US" sz="1800" dirty="0"/>
          </a:p>
        </p:txBody>
      </p:sp>
      <p:sp>
        <p:nvSpPr>
          <p:cNvPr id="6" name="Text 2"/>
          <p:cNvSpPr txBox="1"/>
          <p:nvPr/>
        </p:nvSpPr>
        <p:spPr>
          <a:xfrm>
            <a:off x="775200" y="977775"/>
            <a:ext cx="7569900" cy="204900"/>
          </a:xfrm>
          <a:prstGeom prst="rect">
            <a:avLst/>
          </a:prstGeom>
          <a:noFill/>
          <a:ln/>
        </p:spPr>
        <p:txBody>
          <a:bodyPr wrap="square" lIns="0" tIns="0" rIns="0" bIns="0" rtlCol="0" anchor="t"/>
          <a:lstStyle/>
          <a:p>
            <a:pPr algn="l" indent="0" marL="0">
              <a:lnSpc>
                <a:spcPct val="80000"/>
              </a:lnSpc>
              <a:buNone/>
            </a:pPr>
            <a:r>
              <a:rPr lang="en-US" sz="1000" b="1" dirty="0">
                <a:solidFill>
                  <a:srgbClr val="F3F3F3"/>
                </a:solidFill>
                <a:latin typeface="Arial" pitchFamily="34" charset="0"/>
                <a:ea typeface="Arial" pitchFamily="34" charset="-122"/>
                <a:cs typeface="Arial" pitchFamily="34" charset="-120"/>
              </a:rPr>
              <a:t>Схема показывает, как из имени, действия и оценки получается короткое предложение о предпочтениях героя.
</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Фразы о Сабине
</a:t>
            </a:r>
            <a:endParaRPr lang="en-US" sz="2200" dirty="0"/>
          </a:p>
        </p:txBody>
      </p:sp>
      <p:sp>
        <p:nvSpPr>
          <p:cNvPr id="4" name="Text 1"/>
          <p:cNvSpPr txBox="1"/>
          <p:nvPr/>
        </p:nvSpPr>
        <p:spPr>
          <a:xfrm>
            <a:off x="775200" y="1690850"/>
            <a:ext cx="5237100" cy="681900"/>
          </a:xfrm>
          <a:prstGeom prst="rect">
            <a:avLst/>
          </a:prstGeom>
          <a:noFill/>
          <a:ln/>
        </p:spPr>
        <p:txBody>
          <a:bodyPr wrap="square" lIns="0" tIns="0" rIns="0" bIns="0" rtlCol="0" anchor="ctr"/>
          <a:lstStyle/>
          <a:p>
            <a:pPr algn="l" indent="0" marL="0">
              <a:lnSpc>
                <a:spcPct val="115000"/>
              </a:lnSpc>
              <a:buNone/>
            </a:pPr>
            <a:r>
              <a:rPr lang="en-US" sz="1000" dirty="0">
                <a:solidFill>
                  <a:srgbClr val="F3F3F3"/>
                </a:solidFill>
                <a:latin typeface="Arial" pitchFamily="34" charset="0"/>
                <a:ea typeface="Arial" pitchFamily="34" charset="-122"/>
                <a:cs typeface="Arial" pitchFamily="34" charset="-120"/>
              </a:rPr>
              <a:t>Сабина любит рисовать и читать, поэтому о ней легко сказать: Sabine malt gern. Такие короткие фразы показывают, что действие выполняется охотно и без усилий.
</a:t>
            </a:r>
            <a:endParaRPr lang="en-US" sz="1000" dirty="0"/>
          </a:p>
        </p:txBody>
      </p:sp>
      <p:sp>
        <p:nvSpPr>
          <p:cNvPr id="5" name="Text 2"/>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11</a:t>
            </a:r>
            <a:endParaRPr lang="en-US" sz="622" dirty="0"/>
          </a:p>
        </p:txBody>
      </p:sp>
      <p:sp>
        <p:nvSpPr>
          <p:cNvPr id="6" name="Text 3"/>
          <p:cNvSpPr txBox="1"/>
          <p:nvPr/>
        </p:nvSpPr>
        <p:spPr>
          <a:xfrm>
            <a:off x="775200" y="3079088"/>
            <a:ext cx="3197100" cy="1239300"/>
          </a:xfrm>
          <a:prstGeom prst="rect">
            <a:avLst/>
          </a:prstGeom>
          <a:noFill/>
          <a:ln/>
        </p:spPr>
        <p:txBody>
          <a:bodyPr wrap="square" lIns="0" tIns="0" rIns="0" bIns="0" rtlCol="0" anchor="ctr"/>
          <a:lstStyle/>
          <a:p>
            <a:pPr algn="l" indent="0" marL="0">
              <a:lnSpc>
                <a:spcPct val="115000"/>
              </a:lnSpc>
              <a:buNone/>
            </a:pPr>
            <a:r>
              <a:rPr lang="en-US" sz="1000" dirty="0">
                <a:solidFill>
                  <a:srgbClr val="F3F3F3"/>
                </a:solidFill>
                <a:latin typeface="Arial" pitchFamily="34" charset="0"/>
                <a:ea typeface="Arial" pitchFamily="34" charset="-122"/>
                <a:cs typeface="Arial" pitchFamily="34" charset="-120"/>
              </a:rPr>
              <a:t>Но не всё даётся ей с радостью. В предложении Sabine schreibt nicht gern слово nicht меняет смысл целиком и помогает увидеть, что письмо ей не по душе.
</a:t>
            </a:r>
            <a:endParaRPr lang="en-US" sz="1000" dirty="0"/>
          </a:p>
        </p:txBody>
      </p:sp>
      <p:sp>
        <p:nvSpPr>
          <p:cNvPr id="7" name="Text 4"/>
          <p:cNvSpPr txBox="1"/>
          <p:nvPr/>
        </p:nvSpPr>
        <p:spPr>
          <a:xfrm>
            <a:off x="5148000" y="3079088"/>
            <a:ext cx="3197100" cy="1239300"/>
          </a:xfrm>
          <a:prstGeom prst="rect">
            <a:avLst/>
          </a:prstGeom>
          <a:noFill/>
          <a:ln/>
        </p:spPr>
        <p:txBody>
          <a:bodyPr wrap="square" lIns="0" tIns="0" rIns="0" bIns="0" rtlCol="0" anchor="ctr"/>
          <a:lstStyle/>
          <a:p>
            <a:pPr algn="l" indent="0" marL="0">
              <a:lnSpc>
                <a:spcPct val="115000"/>
              </a:lnSpc>
              <a:buNone/>
            </a:pPr>
            <a:r>
              <a:rPr lang="en-US" sz="1000" dirty="0">
                <a:solidFill>
                  <a:srgbClr val="F3F3F3"/>
                </a:solidFill>
                <a:latin typeface="Arial" pitchFamily="34" charset="0"/>
                <a:ea typeface="Arial" pitchFamily="34" charset="-122"/>
                <a:cs typeface="Arial" pitchFamily="34" charset="-120"/>
              </a:rPr>
              <a:t>Такой контраст особенно полезен для запоминания. Один и тот же герой говорит о любимом и нелюбимом деле, а слово gern сразу противопоставляется nicht gern.
</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Фразы о Свене
</a:t>
            </a:r>
            <a:endParaRPr lang="en-US" sz="2200" dirty="0"/>
          </a:p>
        </p:txBody>
      </p:sp>
      <p:sp>
        <p:nvSpPr>
          <p:cNvPr id="4" name="Text 1"/>
          <p:cNvSpPr txBox="1"/>
          <p:nvPr/>
        </p:nvSpPr>
        <p:spPr>
          <a:xfrm>
            <a:off x="704825" y="1884650"/>
            <a:ext cx="2046900" cy="2508900"/>
          </a:xfrm>
          <a:prstGeom prst="rect">
            <a:avLst/>
          </a:prstGeom>
          <a:noFill/>
          <a:ln/>
        </p:spPr>
        <p:txBody>
          <a:bodyPr wrap="square" lIns="0" tIns="0" rIns="0" bIns="0" rtlCol="0" anchor="ctr"/>
          <a:lstStyle/>
          <a:p>
            <a:pPr algn="l" indent="0" marL="0">
              <a:lnSpc>
                <a:spcPct val="115000"/>
              </a:lnSpc>
              <a:buNone/>
            </a:pPr>
            <a:r>
              <a:rPr lang="en-US" sz="1000" dirty="0">
                <a:solidFill>
                  <a:srgbClr val="F3F3F3"/>
                </a:solidFill>
                <a:latin typeface="Arial" pitchFamily="34" charset="0"/>
                <a:ea typeface="Arial" pitchFamily="34" charset="-122"/>
                <a:cs typeface="Arial" pitchFamily="34" charset="-120"/>
              </a:rPr>
              <a:t>Свен часто выбирает игру и движение, поэтому фраза Sven spielt gern звучит естественно. Она сразу показывает, что ему нравится активное и весёлое занятие.
</a:t>
            </a:r>
            <a:endParaRPr lang="en-US" sz="1000" dirty="0"/>
          </a:p>
        </p:txBody>
      </p:sp>
      <p:sp>
        <p:nvSpPr>
          <p:cNvPr id="5" name="Text 2"/>
          <p:cNvSpPr txBox="1"/>
          <p:nvPr/>
        </p:nvSpPr>
        <p:spPr>
          <a:xfrm>
            <a:off x="3548550" y="1884650"/>
            <a:ext cx="2046900" cy="2508900"/>
          </a:xfrm>
          <a:prstGeom prst="rect">
            <a:avLst/>
          </a:prstGeom>
          <a:noFill/>
          <a:ln/>
        </p:spPr>
        <p:txBody>
          <a:bodyPr wrap="square" lIns="0" tIns="0" rIns="0" bIns="0" rtlCol="0" anchor="ctr"/>
          <a:lstStyle/>
          <a:p>
            <a:pPr algn="l" indent="0" marL="0">
              <a:lnSpc>
                <a:spcPct val="115000"/>
              </a:lnSpc>
              <a:buNone/>
            </a:pPr>
            <a:r>
              <a:rPr lang="en-US" sz="1000" dirty="0">
                <a:solidFill>
                  <a:srgbClr val="F3F3F3"/>
                </a:solidFill>
                <a:latin typeface="Arial" pitchFamily="34" charset="0"/>
                <a:ea typeface="Arial" pitchFamily="34" charset="-122"/>
                <a:cs typeface="Arial" pitchFamily="34" charset="-120"/>
              </a:rPr>
              <a:t>Когда речь идёт о счёте, картина меняется. В предложении Sven rechnet gern можно сравнить ожидание и результат, а в Sven schreibt nicht gern появляется отказ от письма.
</a:t>
            </a:r>
            <a:endParaRPr lang="en-US" sz="1000" dirty="0"/>
          </a:p>
        </p:txBody>
      </p:sp>
      <p:sp>
        <p:nvSpPr>
          <p:cNvPr id="6" name="Text 3"/>
          <p:cNvSpPr txBox="1"/>
          <p:nvPr/>
        </p:nvSpPr>
        <p:spPr>
          <a:xfrm>
            <a:off x="6392275" y="1884650"/>
            <a:ext cx="2046900" cy="2508900"/>
          </a:xfrm>
          <a:prstGeom prst="rect">
            <a:avLst/>
          </a:prstGeom>
          <a:noFill/>
          <a:ln/>
        </p:spPr>
        <p:txBody>
          <a:bodyPr wrap="square" lIns="0" tIns="0" rIns="0" bIns="0" rtlCol="0" anchor="ctr"/>
          <a:lstStyle/>
          <a:p>
            <a:pPr algn="l" indent="0" marL="0">
              <a:lnSpc>
                <a:spcPct val="115000"/>
              </a:lnSpc>
              <a:buNone/>
            </a:pPr>
            <a:r>
              <a:rPr lang="en-US" sz="1000" dirty="0">
                <a:solidFill>
                  <a:srgbClr val="F3F3F3"/>
                </a:solidFill>
                <a:latin typeface="Arial" pitchFamily="34" charset="0"/>
                <a:ea typeface="Arial" pitchFamily="34" charset="-122"/>
                <a:cs typeface="Arial" pitchFamily="34" charset="-120"/>
              </a:rPr>
              <a:t>Такие примеры помогают видеть одну и ту же модель в разных ситуациях. Меняются только действие и отношение к нему, а построение фразы остаётся понятным и простым.
</a:t>
            </a:r>
            <a:endParaRPr lang="en-US" sz="1000" dirty="0"/>
          </a:p>
        </p:txBody>
      </p:sp>
      <p:sp>
        <p:nvSpPr>
          <p:cNvPr id="7" name="Text 4"/>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12</a:t>
            </a:r>
            <a:endParaRPr lang="en-US" sz="622"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16375" y="2951704"/>
            <a:ext cx="8506800" cy="1894092"/>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Почему им может не нравиться
</a:t>
            </a:r>
            <a:endParaRPr lang="en-US" sz="2200" dirty="0"/>
          </a:p>
        </p:txBody>
      </p:sp>
      <p:sp>
        <p:nvSpPr>
          <p:cNvPr id="6" name="Text 1"/>
          <p:cNvSpPr txBox="1"/>
          <p:nvPr/>
        </p:nvSpPr>
        <p:spPr>
          <a:xfrm>
            <a:off x="1110550" y="1917153"/>
            <a:ext cx="2772600" cy="594900"/>
          </a:xfrm>
          <a:prstGeom prst="rect">
            <a:avLst/>
          </a:prstGeom>
          <a:noFill/>
          <a:ln/>
        </p:spPr>
        <p:txBody>
          <a:bodyPr wrap="square" lIns="0" tIns="0" rIns="0" bIns="0" rtlCol="0" anchor="t"/>
          <a:lstStyle/>
          <a:p>
            <a:pPr algn="l" indent="0" marL="0">
              <a:lnSpc>
                <a:spcPct val="115000"/>
              </a:lnSpc>
              <a:buNone/>
            </a:pPr>
            <a:r>
              <a:rPr lang="en-US" sz="928" dirty="0">
                <a:solidFill>
                  <a:srgbClr val="F3F3F3"/>
                </a:solidFill>
                <a:latin typeface="Arial" pitchFamily="34" charset="0"/>
                <a:ea typeface="Arial" pitchFamily="34" charset="-122"/>
                <a:cs typeface="Arial" pitchFamily="34" charset="-120"/>
              </a:rPr>
              <a:t>Обычно детям не нравится то, что кажется скучным, долгим или слишком трудным. Поэтому Сабина и Свен могут морщиться, когда нужно много писать, считать или повторять одно и то же.
</a:t>
            </a:r>
            <a:endParaRPr lang="en-US" sz="928" dirty="0"/>
          </a:p>
        </p:txBody>
      </p:sp>
      <p:sp>
        <p:nvSpPr>
          <p:cNvPr id="7" name="Text 2"/>
          <p:cNvSpPr txBox="1"/>
          <p:nvPr/>
        </p:nvSpPr>
        <p:spPr>
          <a:xfrm>
            <a:off x="5468223" y="1917153"/>
            <a:ext cx="2772600" cy="594900"/>
          </a:xfrm>
          <a:prstGeom prst="rect">
            <a:avLst/>
          </a:prstGeom>
          <a:noFill/>
          <a:ln/>
        </p:spPr>
        <p:txBody>
          <a:bodyPr wrap="square" lIns="0" tIns="0" rIns="0" bIns="0" rtlCol="0" anchor="t"/>
          <a:lstStyle/>
          <a:p>
            <a:pPr algn="l" indent="0" marL="0">
              <a:lnSpc>
                <a:spcPct val="115000"/>
              </a:lnSpc>
              <a:buNone/>
            </a:pPr>
            <a:r>
              <a:rPr lang="en-US" sz="959" dirty="0">
                <a:solidFill>
                  <a:srgbClr val="F3F3F3"/>
                </a:solidFill>
                <a:latin typeface="Arial" pitchFamily="34" charset="0"/>
                <a:ea typeface="Arial" pitchFamily="34" charset="-122"/>
                <a:cs typeface="Arial" pitchFamily="34" charset="-120"/>
              </a:rPr>
              <a:t>Иногда им просто хочется двигаться, играть и отдыхать, а не сидеть тихо за партой. Такие причины очень понятны младшим школьникам и делают тему близкой к их собственному опыту.
</a:t>
            </a:r>
            <a:endParaRPr lang="en-US" sz="959" dirty="0"/>
          </a:p>
        </p:txBody>
      </p:sp>
      <p:sp>
        <p:nvSpPr>
          <p:cNvPr id="8" name="Text 3"/>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13</a:t>
            </a:r>
            <a:endParaRPr lang="en-US" sz="622"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32672" y="1935525"/>
            <a:ext cx="268200" cy="268200"/>
          </a:xfrm>
          <a:prstGeom prst="rect">
            <a:avLst/>
          </a:prstGeom>
        </p:spPr>
      </p:pic>
      <p:pic>
        <p:nvPicPr>
          <p:cNvPr id="4" name="Image 2" descr="preencoded.png">    </p:cNvPr>
          <p:cNvPicPr>
            <a:picLocks noChangeAspect="1"/>
          </p:cNvPicPr>
          <p:nvPr/>
        </p:nvPicPr>
        <p:blipFill>
          <a:blip r:embed="rId3"/>
          <a:stretch>
            <a:fillRect/>
          </a:stretch>
        </p:blipFill>
        <p:spPr>
          <a:xfrm>
            <a:off x="3408980" y="1935525"/>
            <a:ext cx="268200" cy="268200"/>
          </a:xfrm>
          <a:prstGeom prst="rect">
            <a:avLst/>
          </a:prstGeom>
        </p:spPr>
      </p:pic>
      <p:pic>
        <p:nvPicPr>
          <p:cNvPr id="5" name="Image 3" descr="preencoded.png">    </p:cNvPr>
          <p:cNvPicPr>
            <a:picLocks noChangeAspect="1"/>
          </p:cNvPicPr>
          <p:nvPr/>
        </p:nvPicPr>
        <p:blipFill>
          <a:blip r:embed="rId4"/>
          <a:stretch>
            <a:fillRect/>
          </a:stretch>
        </p:blipFill>
        <p:spPr>
          <a:xfrm>
            <a:off x="6271722" y="1935525"/>
            <a:ext cx="268200" cy="268200"/>
          </a:xfrm>
          <a:prstGeom prst="rect">
            <a:avLst/>
          </a:prstGeom>
        </p:spPr>
      </p:pic>
      <p:pic>
        <p:nvPicPr>
          <p:cNvPr id="6" name="Image 4" descr="preencoded.png">    </p:cNvPr>
          <p:cNvPicPr>
            <a:picLocks noChangeAspect="1"/>
          </p:cNvPicPr>
          <p:nvPr/>
        </p:nvPicPr>
        <p:blipFill>
          <a:blip r:embed="rId5"/>
          <a:stretch>
            <a:fillRect/>
          </a:stretch>
        </p:blipFill>
        <p:spPr>
          <a:xfrm>
            <a:off x="4789597" y="3431179"/>
            <a:ext cx="268200" cy="268200"/>
          </a:xfrm>
          <a:prstGeom prst="rect">
            <a:avLst/>
          </a:prstGeom>
        </p:spPr>
      </p:pic>
      <p:pic>
        <p:nvPicPr>
          <p:cNvPr id="7" name="Image 5" descr="preencoded.png">    </p:cNvPr>
          <p:cNvPicPr>
            <a:picLocks noChangeAspect="1"/>
          </p:cNvPicPr>
          <p:nvPr/>
        </p:nvPicPr>
        <p:blipFill>
          <a:blip r:embed="rId6"/>
          <a:stretch>
            <a:fillRect/>
          </a:stretch>
        </p:blipFill>
        <p:spPr>
          <a:xfrm>
            <a:off x="1917355" y="3443679"/>
            <a:ext cx="273600" cy="243200"/>
          </a:xfrm>
          <a:prstGeom prst="rect">
            <a:avLst/>
          </a:prstGeom>
        </p:spPr>
      </p:pic>
      <p:sp>
        <p:nvSpPr>
          <p:cNvPr id="8" name="Text 0"/>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14</a:t>
            </a:r>
            <a:endParaRPr lang="en-US" sz="622" dirty="0"/>
          </a:p>
        </p:txBody>
      </p:sp>
      <p:sp>
        <p:nvSpPr>
          <p:cNvPr id="9" name="Text 1"/>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Слова-помощники по теме
</a:t>
            </a:r>
            <a:endParaRPr lang="en-US" sz="2200" dirty="0"/>
          </a:p>
        </p:txBody>
      </p:sp>
      <p:sp>
        <p:nvSpPr>
          <p:cNvPr id="10" name="Text 2"/>
          <p:cNvSpPr txBox="1"/>
          <p:nvPr/>
        </p:nvSpPr>
        <p:spPr>
          <a:xfrm>
            <a:off x="1342600" y="1987000"/>
            <a:ext cx="1421100" cy="818700"/>
          </a:xfrm>
          <a:prstGeom prst="rect">
            <a:avLst/>
          </a:prstGeom>
          <a:noFill/>
          <a:ln/>
        </p:spPr>
        <p:txBody>
          <a:bodyPr wrap="square" lIns="0" tIns="0" rIns="0" bIns="0" rtlCol="0" anchor="ctr"/>
          <a:lstStyle/>
          <a:p>
            <a:pPr algn="l" indent="0" marL="0">
              <a:lnSpc>
                <a:spcPct val="115000"/>
              </a:lnSpc>
              <a:buNone/>
            </a:pPr>
            <a:r>
              <a:rPr lang="en-US" sz="700" b="1" dirty="0">
                <a:solidFill>
                  <a:srgbClr val="F3F3F3"/>
                </a:solidFill>
                <a:latin typeface="Arial" pitchFamily="34" charset="0"/>
                <a:ea typeface="Arial" pitchFamily="34" charset="-122"/>
                <a:cs typeface="Arial" pitchFamily="34" charset="-120"/>
              </a:rPr>
              <a:t>gern
</a:t>
            </a:r>
            <a:pPr algn="l" indent="0" marL="0">
              <a:lnSpc>
                <a:spcPct val="115000"/>
              </a:lnSpc>
              <a:buNone/>
            </a:pPr>
            <a:r>
              <a:rPr lang="en-US" sz="350"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700" dirty="0">
                <a:solidFill>
                  <a:srgbClr val="F3F3F3"/>
                </a:solidFill>
                <a:latin typeface="Arial" pitchFamily="34" charset="0"/>
                <a:ea typeface="Arial" pitchFamily="34" charset="-122"/>
                <a:cs typeface="Arial" pitchFamily="34" charset="-120"/>
              </a:rPr>
              <a:t>Это слово показывает, что действие нравится и выполняется с удовольствием. Его удобно ставить рядом с глаголом, чтобы получить короткую и ясную фразу о предпочтении.
</a:t>
            </a:r>
            <a:endParaRPr lang="en-US" sz="700" dirty="0"/>
          </a:p>
        </p:txBody>
      </p:sp>
      <p:sp>
        <p:nvSpPr>
          <p:cNvPr id="11" name="Text 3"/>
          <p:cNvSpPr txBox="1"/>
          <p:nvPr/>
        </p:nvSpPr>
        <p:spPr>
          <a:xfrm>
            <a:off x="4218900" y="1987000"/>
            <a:ext cx="1421100" cy="818700"/>
          </a:xfrm>
          <a:prstGeom prst="rect">
            <a:avLst/>
          </a:prstGeom>
          <a:noFill/>
          <a:ln/>
        </p:spPr>
        <p:txBody>
          <a:bodyPr wrap="square" lIns="0" tIns="0" rIns="0" bIns="0" rtlCol="0" anchor="ctr"/>
          <a:lstStyle/>
          <a:p>
            <a:pPr algn="l" indent="0" marL="0">
              <a:lnSpc>
                <a:spcPct val="115000"/>
              </a:lnSpc>
              <a:buNone/>
            </a:pPr>
            <a:r>
              <a:rPr lang="en-US" sz="747" b="1" dirty="0">
                <a:solidFill>
                  <a:srgbClr val="F3F3F3"/>
                </a:solidFill>
                <a:latin typeface="Arial" pitchFamily="34" charset="0"/>
                <a:ea typeface="Arial" pitchFamily="34" charset="-122"/>
                <a:cs typeface="Arial" pitchFamily="34" charset="-120"/>
              </a:rPr>
              <a:t>nicht gern
</a:t>
            </a:r>
            <a:pPr algn="l" indent="0" marL="0">
              <a:lnSpc>
                <a:spcPct val="115000"/>
              </a:lnSpc>
              <a:buNone/>
            </a:pPr>
            <a:r>
              <a:rPr lang="en-US" sz="373"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747" dirty="0">
                <a:solidFill>
                  <a:srgbClr val="F3F3F3"/>
                </a:solidFill>
                <a:latin typeface="Arial" pitchFamily="34" charset="0"/>
                <a:ea typeface="Arial" pitchFamily="34" charset="-122"/>
                <a:cs typeface="Arial" pitchFamily="34" charset="-120"/>
              </a:rPr>
              <a:t>Так говорят о деле, которое не хочется делать. Выражение помогает мягко показать отказ без длинных объяснений и подходит для школьных примеров.
</a:t>
            </a:r>
            <a:endParaRPr lang="en-US" sz="747" dirty="0"/>
          </a:p>
        </p:txBody>
      </p:sp>
      <p:sp>
        <p:nvSpPr>
          <p:cNvPr id="12" name="Text 4"/>
          <p:cNvSpPr txBox="1"/>
          <p:nvPr/>
        </p:nvSpPr>
        <p:spPr>
          <a:xfrm>
            <a:off x="7081650" y="1987000"/>
            <a:ext cx="1421100" cy="818700"/>
          </a:xfrm>
          <a:prstGeom prst="rect">
            <a:avLst/>
          </a:prstGeom>
          <a:noFill/>
          <a:ln/>
        </p:spPr>
        <p:txBody>
          <a:bodyPr wrap="square" lIns="0" tIns="0" rIns="0" bIns="0" rtlCol="0" anchor="ctr"/>
          <a:lstStyle/>
          <a:p>
            <a:pPr algn="l" indent="0" marL="0">
              <a:lnSpc>
                <a:spcPct val="115000"/>
              </a:lnSpc>
              <a:buNone/>
            </a:pPr>
            <a:r>
              <a:rPr lang="en-US" sz="747" b="1" dirty="0">
                <a:solidFill>
                  <a:srgbClr val="F3F3F3"/>
                </a:solidFill>
                <a:latin typeface="Arial" pitchFamily="34" charset="0"/>
                <a:ea typeface="Arial" pitchFamily="34" charset="-122"/>
                <a:cs typeface="Arial" pitchFamily="34" charset="-120"/>
              </a:rPr>
              <a:t>schreiben
</a:t>
            </a:r>
            <a:pPr algn="l" indent="0" marL="0">
              <a:lnSpc>
                <a:spcPct val="115000"/>
              </a:lnSpc>
              <a:buNone/>
            </a:pPr>
            <a:r>
              <a:rPr lang="en-US" sz="373"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747" dirty="0">
                <a:solidFill>
                  <a:srgbClr val="F3F3F3"/>
                </a:solidFill>
                <a:latin typeface="Arial" pitchFamily="34" charset="0"/>
                <a:ea typeface="Arial" pitchFamily="34" charset="-122"/>
                <a:cs typeface="Arial" pitchFamily="34" charset="-120"/>
              </a:rPr>
              <a:t>Слово связано с письмом в тетради, переписыванием и аккуратной работой. Оно часто встречается в заданиях, где нужно вывести буквы или слова.
</a:t>
            </a:r>
            <a:endParaRPr lang="en-US" sz="747" dirty="0"/>
          </a:p>
        </p:txBody>
      </p:sp>
      <p:sp>
        <p:nvSpPr>
          <p:cNvPr id="13" name="Text 5"/>
          <p:cNvSpPr txBox="1"/>
          <p:nvPr/>
        </p:nvSpPr>
        <p:spPr>
          <a:xfrm>
            <a:off x="5599500" y="3482650"/>
            <a:ext cx="1421100" cy="818700"/>
          </a:xfrm>
          <a:prstGeom prst="rect">
            <a:avLst/>
          </a:prstGeom>
          <a:noFill/>
          <a:ln/>
        </p:spPr>
        <p:txBody>
          <a:bodyPr wrap="square" lIns="0" tIns="0" rIns="0" bIns="0" rtlCol="0" anchor="ctr"/>
          <a:lstStyle/>
          <a:p>
            <a:pPr algn="l" indent="0" marL="0">
              <a:lnSpc>
                <a:spcPct val="115000"/>
              </a:lnSpc>
              <a:buNone/>
            </a:pPr>
            <a:r>
              <a:rPr lang="en-US" sz="747" b="1" dirty="0">
                <a:solidFill>
                  <a:srgbClr val="F3F3F3"/>
                </a:solidFill>
                <a:latin typeface="Arial" pitchFamily="34" charset="0"/>
                <a:ea typeface="Arial" pitchFamily="34" charset="-122"/>
                <a:cs typeface="Arial" pitchFamily="34" charset="-120"/>
              </a:rPr>
              <a:t>spielen, rechnen, malen
</a:t>
            </a:r>
            <a:pPr algn="l" indent="0" marL="0">
              <a:lnSpc>
                <a:spcPct val="115000"/>
              </a:lnSpc>
              <a:buNone/>
            </a:pPr>
            <a:r>
              <a:rPr lang="en-US" sz="373"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747" dirty="0">
                <a:solidFill>
                  <a:srgbClr val="F3F3F3"/>
                </a:solidFill>
                <a:latin typeface="Arial" pitchFamily="34" charset="0"/>
                <a:ea typeface="Arial" pitchFamily="34" charset="-122"/>
                <a:cs typeface="Arial" pitchFamily="34" charset="-120"/>
              </a:rPr>
              <a:t>Эти слова помогают говорить об игре, счёте и рисовании. Они особенно удобны для коротких фраз, потому что обозначают знакомые действия из школьной жизни.
</a:t>
            </a:r>
            <a:endParaRPr lang="en-US" sz="747" dirty="0"/>
          </a:p>
        </p:txBody>
      </p:sp>
      <p:sp>
        <p:nvSpPr>
          <p:cNvPr id="14" name="Text 6"/>
          <p:cNvSpPr txBox="1"/>
          <p:nvPr/>
        </p:nvSpPr>
        <p:spPr>
          <a:xfrm>
            <a:off x="2729975" y="3482650"/>
            <a:ext cx="1421100" cy="818700"/>
          </a:xfrm>
          <a:prstGeom prst="rect">
            <a:avLst/>
          </a:prstGeom>
          <a:noFill/>
          <a:ln/>
        </p:spPr>
        <p:txBody>
          <a:bodyPr wrap="square" lIns="0" tIns="0" rIns="0" bIns="0" rtlCol="0" anchor="ctr"/>
          <a:lstStyle/>
          <a:p>
            <a:pPr algn="l" indent="0" marL="0">
              <a:lnSpc>
                <a:spcPct val="115000"/>
              </a:lnSpc>
              <a:buNone/>
            </a:pPr>
            <a:r>
              <a:rPr lang="en-US" sz="747" b="1" dirty="0">
                <a:solidFill>
                  <a:srgbClr val="F3F3F3"/>
                </a:solidFill>
                <a:latin typeface="Arial" pitchFamily="34" charset="0"/>
                <a:ea typeface="Arial" pitchFamily="34" charset="-122"/>
                <a:cs typeface="Arial" pitchFamily="34" charset="-120"/>
              </a:rPr>
              <a:t>lesen
</a:t>
            </a:r>
            <a:pPr algn="l" indent="0" marL="0">
              <a:lnSpc>
                <a:spcPct val="115000"/>
              </a:lnSpc>
              <a:buNone/>
            </a:pPr>
            <a:r>
              <a:rPr lang="en-US" sz="373"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747" dirty="0">
                <a:solidFill>
                  <a:srgbClr val="F3F3F3"/>
                </a:solidFill>
                <a:latin typeface="Arial" pitchFamily="34" charset="0"/>
                <a:ea typeface="Arial" pitchFamily="34" charset="-122"/>
                <a:cs typeface="Arial" pitchFamily="34" charset="-120"/>
              </a:rPr>
              <a:t>Это глагол для чтения книг, карточек и коротких текстов. Он хорошо подходит к урокам, на которых дети знакомятся с новыми словами и предложениями.
</a:t>
            </a:r>
            <a:endParaRPr lang="en-US" sz="747"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984789" y="2043395"/>
            <a:ext cx="398700" cy="318960"/>
          </a:xfrm>
          <a:prstGeom prst="rect">
            <a:avLst/>
          </a:prstGeom>
        </p:spPr>
      </p:pic>
      <p:pic>
        <p:nvPicPr>
          <p:cNvPr id="4" name="Image 2" descr="preencoded.png">    </p:cNvPr>
          <p:cNvPicPr>
            <a:picLocks noChangeAspect="1"/>
          </p:cNvPicPr>
          <p:nvPr/>
        </p:nvPicPr>
        <p:blipFill>
          <a:blip r:embed="rId3"/>
          <a:stretch>
            <a:fillRect/>
          </a:stretch>
        </p:blipFill>
        <p:spPr>
          <a:xfrm>
            <a:off x="2687243" y="2007275"/>
            <a:ext cx="391200" cy="391200"/>
          </a:xfrm>
          <a:prstGeom prst="rect">
            <a:avLst/>
          </a:prstGeom>
        </p:spPr>
      </p:pic>
      <p:pic>
        <p:nvPicPr>
          <p:cNvPr id="5" name="Image 3" descr="preencoded.png">    </p:cNvPr>
          <p:cNvPicPr>
            <a:picLocks noChangeAspect="1"/>
          </p:cNvPicPr>
          <p:nvPr/>
        </p:nvPicPr>
        <p:blipFill>
          <a:blip r:embed="rId4"/>
          <a:stretch>
            <a:fillRect/>
          </a:stretch>
        </p:blipFill>
        <p:spPr>
          <a:xfrm>
            <a:off x="4392385" y="2007275"/>
            <a:ext cx="342300" cy="391200"/>
          </a:xfrm>
          <a:prstGeom prst="rect">
            <a:avLst/>
          </a:prstGeom>
        </p:spPr>
      </p:pic>
      <p:pic>
        <p:nvPicPr>
          <p:cNvPr id="6" name="Image 4" descr="preencoded.png">    </p:cNvPr>
          <p:cNvPicPr>
            <a:picLocks noChangeAspect="1"/>
          </p:cNvPicPr>
          <p:nvPr/>
        </p:nvPicPr>
        <p:blipFill>
          <a:blip r:embed="rId5"/>
          <a:stretch>
            <a:fillRect/>
          </a:stretch>
        </p:blipFill>
        <p:spPr>
          <a:xfrm>
            <a:off x="6069682" y="2025675"/>
            <a:ext cx="398700" cy="354400"/>
          </a:xfrm>
          <a:prstGeom prst="rect">
            <a:avLst/>
          </a:prstGeom>
        </p:spPr>
      </p:pic>
      <p:pic>
        <p:nvPicPr>
          <p:cNvPr id="7" name="Image 5" descr="preencoded.png">    </p:cNvPr>
          <p:cNvPicPr>
            <a:picLocks noChangeAspect="1"/>
          </p:cNvPicPr>
          <p:nvPr/>
        </p:nvPicPr>
        <p:blipFill>
          <a:blip r:embed="rId6"/>
          <a:stretch>
            <a:fillRect/>
          </a:stretch>
        </p:blipFill>
        <p:spPr>
          <a:xfrm>
            <a:off x="7798899" y="2007275"/>
            <a:ext cx="317850" cy="391200"/>
          </a:xfrm>
          <a:prstGeom prst="rect">
            <a:avLst/>
          </a:prstGeom>
        </p:spPr>
      </p:pic>
      <p:sp>
        <p:nvSpPr>
          <p:cNvPr id="8" name="Text 0"/>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15</a:t>
            </a:r>
            <a:endParaRPr lang="en-US" sz="622" dirty="0"/>
          </a:p>
        </p:txBody>
      </p:sp>
      <p:sp>
        <p:nvSpPr>
          <p:cNvPr id="9" name="Text 1"/>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Школьный мир Сабины и Свена
</a:t>
            </a:r>
            <a:endParaRPr lang="en-US" sz="2200" dirty="0"/>
          </a:p>
        </p:txBody>
      </p:sp>
      <p:sp>
        <p:nvSpPr>
          <p:cNvPr id="10" name="Text 2"/>
          <p:cNvSpPr txBox="1"/>
          <p:nvPr/>
        </p:nvSpPr>
        <p:spPr>
          <a:xfrm>
            <a:off x="558575" y="3037175"/>
            <a:ext cx="1257900" cy="1211100"/>
          </a:xfrm>
          <a:prstGeom prst="rect">
            <a:avLst/>
          </a:prstGeom>
          <a:noFill/>
          <a:ln/>
        </p:spPr>
        <p:txBody>
          <a:bodyPr wrap="square" lIns="0" tIns="0" rIns="0" bIns="0" rtlCol="0" anchor="ctr"/>
          <a:lstStyle/>
          <a:p>
            <a:pPr algn="l" indent="0" marL="0">
              <a:lnSpc>
                <a:spcPct val="115000"/>
              </a:lnSpc>
              <a:buNone/>
            </a:pPr>
            <a:r>
              <a:rPr lang="en-US" sz="700" b="1" dirty="0">
                <a:solidFill>
                  <a:srgbClr val="F3F3F3"/>
                </a:solidFill>
                <a:latin typeface="Arial" pitchFamily="34" charset="0"/>
                <a:ea typeface="Arial" pitchFamily="34" charset="-122"/>
                <a:cs typeface="Arial" pitchFamily="34" charset="-120"/>
              </a:rPr>
              <a:t>Урок
</a:t>
            </a:r>
            <a:pPr algn="l" indent="0" marL="0">
              <a:lnSpc>
                <a:spcPct val="115000"/>
              </a:lnSpc>
              <a:buNone/>
            </a:pPr>
            <a:r>
              <a:rPr lang="en-US" sz="300"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700" dirty="0">
                <a:solidFill>
                  <a:srgbClr val="F3F3F3"/>
                </a:solidFill>
                <a:latin typeface="Arial" pitchFamily="34" charset="0"/>
                <a:ea typeface="Arial" pitchFamily="34" charset="-122"/>
                <a:cs typeface="Arial" pitchFamily="34" charset="-120"/>
              </a:rPr>
              <a:t>На уроке легко показать, что детям нравится или не нравится делать за партой. Именно здесь появляются короткие фразы о чтении, письме, счёте и рисовании.
</a:t>
            </a:r>
            <a:endParaRPr lang="en-US" sz="700" dirty="0"/>
          </a:p>
        </p:txBody>
      </p:sp>
      <p:sp>
        <p:nvSpPr>
          <p:cNvPr id="11" name="Text 3"/>
          <p:cNvSpPr txBox="1"/>
          <p:nvPr/>
        </p:nvSpPr>
        <p:spPr>
          <a:xfrm>
            <a:off x="2257278" y="3037175"/>
            <a:ext cx="1257900" cy="1211100"/>
          </a:xfrm>
          <a:prstGeom prst="rect">
            <a:avLst/>
          </a:prstGeom>
          <a:noFill/>
          <a:ln/>
        </p:spPr>
        <p:txBody>
          <a:bodyPr wrap="square" lIns="0" tIns="0" rIns="0" bIns="0" rtlCol="0" anchor="ctr"/>
          <a:lstStyle/>
          <a:p>
            <a:pPr algn="l" indent="0" marL="0">
              <a:lnSpc>
                <a:spcPct val="115000"/>
              </a:lnSpc>
              <a:buNone/>
            </a:pPr>
            <a:r>
              <a:rPr lang="en-US" sz="700" b="1" dirty="0">
                <a:solidFill>
                  <a:srgbClr val="F3F3F3"/>
                </a:solidFill>
                <a:latin typeface="Arial" pitchFamily="34" charset="0"/>
                <a:ea typeface="Arial" pitchFamily="34" charset="-122"/>
                <a:cs typeface="Arial" pitchFamily="34" charset="-120"/>
              </a:rPr>
              <a:t>Тетрадь
</a:t>
            </a:r>
            <a:pPr algn="l" indent="0" marL="0">
              <a:lnSpc>
                <a:spcPct val="115000"/>
              </a:lnSpc>
              <a:buNone/>
            </a:pPr>
            <a:r>
              <a:rPr lang="en-US" sz="300"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700" dirty="0">
                <a:solidFill>
                  <a:srgbClr val="F3F3F3"/>
                </a:solidFill>
                <a:latin typeface="Arial" pitchFamily="34" charset="0"/>
                <a:ea typeface="Arial" pitchFamily="34" charset="-122"/>
                <a:cs typeface="Arial" pitchFamily="34" charset="-120"/>
              </a:rPr>
              <a:t>Тетрадь сразу напоминает о письме, аккуратных строчках и домашних заданиях. Для Сабины и Свена это важный предмет, который помогает связать слова с действием.
</a:t>
            </a:r>
            <a:endParaRPr lang="en-US" sz="700" dirty="0"/>
          </a:p>
        </p:txBody>
      </p:sp>
      <p:sp>
        <p:nvSpPr>
          <p:cNvPr id="12" name="Text 4"/>
          <p:cNvSpPr txBox="1"/>
          <p:nvPr/>
        </p:nvSpPr>
        <p:spPr>
          <a:xfrm>
            <a:off x="3931203" y="3037175"/>
            <a:ext cx="1257900" cy="1211100"/>
          </a:xfrm>
          <a:prstGeom prst="rect">
            <a:avLst/>
          </a:prstGeom>
          <a:noFill/>
          <a:ln/>
        </p:spPr>
        <p:txBody>
          <a:bodyPr wrap="square" lIns="0" tIns="0" rIns="0" bIns="0" rtlCol="0" anchor="ctr"/>
          <a:lstStyle/>
          <a:p>
            <a:pPr algn="l" indent="0" marL="0">
              <a:lnSpc>
                <a:spcPct val="115000"/>
              </a:lnSpc>
              <a:buNone/>
            </a:pPr>
            <a:r>
              <a:rPr lang="en-US" sz="700" b="1" dirty="0">
                <a:solidFill>
                  <a:srgbClr val="F3F3F3"/>
                </a:solidFill>
                <a:latin typeface="Arial" pitchFamily="34" charset="0"/>
                <a:ea typeface="Arial" pitchFamily="34" charset="-122"/>
                <a:cs typeface="Arial" pitchFamily="34" charset="-120"/>
              </a:rPr>
              <a:t>Учебник
</a:t>
            </a:r>
            <a:pPr algn="l" indent="0" marL="0">
              <a:lnSpc>
                <a:spcPct val="115000"/>
              </a:lnSpc>
              <a:buNone/>
            </a:pPr>
            <a:r>
              <a:rPr lang="en-US" sz="300"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700" dirty="0">
                <a:solidFill>
                  <a:srgbClr val="F3F3F3"/>
                </a:solidFill>
                <a:latin typeface="Arial" pitchFamily="34" charset="0"/>
                <a:ea typeface="Arial" pitchFamily="34" charset="-122"/>
                <a:cs typeface="Arial" pitchFamily="34" charset="-120"/>
              </a:rPr>
              <a:t>Учебник подходит для чтения, поиска заданий и повторения слов. Он делает тему понятной, потому что показывает знакомую работу с текстом и упражнениями.
</a:t>
            </a:r>
            <a:endParaRPr lang="en-US" sz="700" dirty="0"/>
          </a:p>
        </p:txBody>
      </p:sp>
      <p:sp>
        <p:nvSpPr>
          <p:cNvPr id="13" name="Text 5"/>
          <p:cNvSpPr txBox="1"/>
          <p:nvPr/>
        </p:nvSpPr>
        <p:spPr>
          <a:xfrm>
            <a:off x="5629932" y="3037175"/>
            <a:ext cx="1257900" cy="1211100"/>
          </a:xfrm>
          <a:prstGeom prst="rect">
            <a:avLst/>
          </a:prstGeom>
          <a:noFill/>
          <a:ln/>
        </p:spPr>
        <p:txBody>
          <a:bodyPr wrap="square" lIns="0" tIns="0" rIns="0" bIns="0" rtlCol="0" anchor="ctr"/>
          <a:lstStyle/>
          <a:p>
            <a:pPr algn="l" indent="0" marL="0">
              <a:lnSpc>
                <a:spcPct val="115000"/>
              </a:lnSpc>
              <a:buNone/>
            </a:pPr>
            <a:r>
              <a:rPr lang="en-US" sz="700" b="1" dirty="0">
                <a:solidFill>
                  <a:srgbClr val="F3F3F3"/>
                </a:solidFill>
                <a:latin typeface="Arial" pitchFamily="34" charset="0"/>
                <a:ea typeface="Arial" pitchFamily="34" charset="-122"/>
                <a:cs typeface="Arial" pitchFamily="34" charset="-120"/>
              </a:rPr>
              <a:t>Доска
</a:t>
            </a:r>
            <a:pPr algn="l" indent="0" marL="0">
              <a:lnSpc>
                <a:spcPct val="115000"/>
              </a:lnSpc>
              <a:buNone/>
            </a:pPr>
            <a:r>
              <a:rPr lang="en-US" sz="300"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700" dirty="0">
                <a:solidFill>
                  <a:srgbClr val="F3F3F3"/>
                </a:solidFill>
                <a:latin typeface="Arial" pitchFamily="34" charset="0"/>
                <a:ea typeface="Arial" pitchFamily="34" charset="-122"/>
                <a:cs typeface="Arial" pitchFamily="34" charset="-120"/>
              </a:rPr>
              <a:t>У доски дети отвечают, пишут и показывают результат работы классу. Такая ситуация помогает говорить о том, что кому-то интересно, а кому-то совсем не хочется.
</a:t>
            </a:r>
            <a:endParaRPr lang="en-US" sz="700" dirty="0"/>
          </a:p>
        </p:txBody>
      </p:sp>
      <p:sp>
        <p:nvSpPr>
          <p:cNvPr id="14" name="Text 6"/>
          <p:cNvSpPr txBox="1"/>
          <p:nvPr/>
        </p:nvSpPr>
        <p:spPr>
          <a:xfrm>
            <a:off x="7318724" y="3037175"/>
            <a:ext cx="1257900" cy="1211100"/>
          </a:xfrm>
          <a:prstGeom prst="rect">
            <a:avLst/>
          </a:prstGeom>
          <a:noFill/>
          <a:ln/>
        </p:spPr>
        <p:txBody>
          <a:bodyPr wrap="square" lIns="0" tIns="0" rIns="0" bIns="0" rtlCol="0" anchor="ctr"/>
          <a:lstStyle/>
          <a:p>
            <a:pPr algn="l" indent="0" marL="0">
              <a:lnSpc>
                <a:spcPct val="115000"/>
              </a:lnSpc>
              <a:buNone/>
            </a:pPr>
            <a:r>
              <a:rPr lang="en-US" sz="700" b="1" dirty="0">
                <a:solidFill>
                  <a:srgbClr val="F3F3F3"/>
                </a:solidFill>
                <a:latin typeface="Arial" pitchFamily="34" charset="0"/>
                <a:ea typeface="Arial" pitchFamily="34" charset="-122"/>
                <a:cs typeface="Arial" pitchFamily="34" charset="-120"/>
              </a:rPr>
              <a:t>Перемена
</a:t>
            </a:r>
            <a:pPr algn="l" indent="0" marL="0">
              <a:lnSpc>
                <a:spcPct val="115000"/>
              </a:lnSpc>
              <a:buNone/>
            </a:pPr>
            <a:r>
              <a:rPr lang="en-US" sz="300"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700" dirty="0">
                <a:solidFill>
                  <a:srgbClr val="F3F3F3"/>
                </a:solidFill>
                <a:latin typeface="Arial" pitchFamily="34" charset="0"/>
                <a:ea typeface="Arial" pitchFamily="34" charset="-122"/>
                <a:cs typeface="Arial" pitchFamily="34" charset="-120"/>
              </a:rPr>
              <a:t>На перемене хочется двигаться, играть и отдыхать от тихой работы. Этот контраст особенно хорошо объясняет, почему некоторые школьные задания нравятся не всем.
</a:t>
            </a:r>
            <a:endParaRPr lang="en-US" sz="7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07741" y="2958289"/>
            <a:ext cx="2847996" cy="1857873"/>
          </a:xfrm>
          <a:prstGeom prst="rect">
            <a:avLst/>
          </a:prstGeom>
        </p:spPr>
      </p:pic>
      <p:pic>
        <p:nvPicPr>
          <p:cNvPr id="4" name="Image 2" descr="preencoded.png">    </p:cNvPr>
          <p:cNvPicPr>
            <a:picLocks noChangeAspect="1"/>
          </p:cNvPicPr>
          <p:nvPr/>
        </p:nvPicPr>
        <p:blipFill>
          <a:blip r:embed="rId3"/>
          <a:stretch>
            <a:fillRect/>
          </a:stretch>
        </p:blipFill>
        <p:spPr>
          <a:xfrm>
            <a:off x="3148003" y="2958289"/>
            <a:ext cx="2847996" cy="1857873"/>
          </a:xfrm>
          <a:prstGeom prst="rect">
            <a:avLst/>
          </a:prstGeom>
        </p:spPr>
      </p:pic>
      <p:pic>
        <p:nvPicPr>
          <p:cNvPr id="5" name="Image 3" descr="preencoded.png">    </p:cNvPr>
          <p:cNvPicPr>
            <a:picLocks noChangeAspect="1"/>
          </p:cNvPicPr>
          <p:nvPr/>
        </p:nvPicPr>
        <p:blipFill>
          <a:blip r:embed="rId4"/>
          <a:stretch>
            <a:fillRect/>
          </a:stretch>
        </p:blipFill>
        <p:spPr>
          <a:xfrm>
            <a:off x="5988619" y="2958289"/>
            <a:ext cx="2847996" cy="1857873"/>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775200" y="526332"/>
            <a:ext cx="7569900" cy="350100"/>
          </a:xfrm>
          <a:prstGeom prst="rect">
            <a:avLst/>
          </a:prstGeom>
          <a:noFill/>
          <a:ln/>
        </p:spPr>
        <p:txBody>
          <a:bodyPr wrap="square" lIns="0" tIns="0" rIns="0" bIns="0" rtlCol="0" anchor="ctr"/>
          <a:lstStyle/>
          <a:p>
            <a:pPr algn="l" indent="0" marL="0">
              <a:lnSpc>
                <a:spcPct val="100000"/>
              </a:lnSpc>
              <a:buNone/>
            </a:pPr>
            <a:r>
              <a:rPr lang="en-US" sz="1800" b="1" dirty="0">
                <a:solidFill>
                  <a:srgbClr val="F3F3F3"/>
                </a:solidFill>
                <a:latin typeface="Arial" pitchFamily="34" charset="0"/>
                <a:ea typeface="Arial" pitchFamily="34" charset="-122"/>
                <a:cs typeface="Arial" pitchFamily="34" charset="-120"/>
              </a:rPr>
              <a:t>Смешные детали для запоминания
</a:t>
            </a:r>
            <a:endParaRPr lang="en-US" sz="1800" dirty="0"/>
          </a:p>
        </p:txBody>
      </p:sp>
      <p:sp>
        <p:nvSpPr>
          <p:cNvPr id="8" name="Text 1"/>
          <p:cNvSpPr txBox="1"/>
          <p:nvPr/>
        </p:nvSpPr>
        <p:spPr>
          <a:xfrm>
            <a:off x="624415" y="1453475"/>
            <a:ext cx="2228980" cy="1116300"/>
          </a:xfrm>
          <a:prstGeom prst="rect">
            <a:avLst/>
          </a:prstGeom>
          <a:noFill/>
          <a:ln/>
        </p:spPr>
        <p:txBody>
          <a:bodyPr wrap="square" lIns="0" tIns="0" rIns="0" bIns="0" rtlCol="0" anchor="ctr"/>
          <a:lstStyle/>
          <a:p>
            <a:pPr algn="l" indent="0" marL="0">
              <a:lnSpc>
                <a:spcPct val="115000"/>
              </a:lnSpc>
              <a:buNone/>
            </a:pPr>
            <a:r>
              <a:rPr lang="en-US" sz="881" b="1" dirty="0">
                <a:solidFill>
                  <a:srgbClr val="F3F3F3"/>
                </a:solidFill>
                <a:latin typeface="Arial" pitchFamily="34" charset="0"/>
                <a:ea typeface="Arial" pitchFamily="34" charset="-122"/>
                <a:cs typeface="Arial" pitchFamily="34" charset="-120"/>
              </a:rPr>
              <a:t>Карандаш, который никак не заканчивается
</a:t>
            </a:r>
            <a:pPr algn="l" indent="0" marL="0">
              <a:lnSpc>
                <a:spcPct val="115000"/>
              </a:lnSpc>
              <a:buNone/>
            </a:pPr>
            <a:r>
              <a:rPr lang="en-US" sz="561"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881" dirty="0">
                <a:solidFill>
                  <a:srgbClr val="F3F3F3"/>
                </a:solidFill>
                <a:latin typeface="Arial" pitchFamily="34" charset="0"/>
                <a:ea typeface="Arial" pitchFamily="34" charset="-122"/>
                <a:cs typeface="Arial" pitchFamily="34" charset="-120"/>
              </a:rPr>
              <a:t>Сабина смотрит на карандаш такой длины, будто он вырос до потолка. Писать им неудобно и смешно, поэтому сразу хочется сказать: Sabine schreibt nicht gern. Такая картинка легко запоминается и вызывает улыбку без лишних слов.
</a:t>
            </a:r>
            <a:endParaRPr lang="en-US" sz="881" dirty="0"/>
          </a:p>
        </p:txBody>
      </p:sp>
      <p:sp>
        <p:nvSpPr>
          <p:cNvPr id="9" name="Text 2"/>
          <p:cNvSpPr txBox="1"/>
          <p:nvPr/>
        </p:nvSpPr>
        <p:spPr>
          <a:xfrm>
            <a:off x="3464678" y="1453475"/>
            <a:ext cx="2228980" cy="1116300"/>
          </a:xfrm>
          <a:prstGeom prst="rect">
            <a:avLst/>
          </a:prstGeom>
          <a:noFill/>
          <a:ln/>
        </p:spPr>
        <p:txBody>
          <a:bodyPr wrap="square" lIns="0" tIns="0" rIns="0" bIns="0" rtlCol="0" anchor="ctr"/>
          <a:lstStyle/>
          <a:p>
            <a:pPr algn="l" indent="0" marL="0">
              <a:lnSpc>
                <a:spcPct val="115000"/>
              </a:lnSpc>
              <a:buNone/>
            </a:pPr>
            <a:r>
              <a:rPr lang="en-US" sz="884" b="1" dirty="0">
                <a:solidFill>
                  <a:srgbClr val="F3F3F3"/>
                </a:solidFill>
                <a:latin typeface="Arial" pitchFamily="34" charset="0"/>
                <a:ea typeface="Arial" pitchFamily="34" charset="-122"/>
                <a:cs typeface="Arial" pitchFamily="34" charset="-120"/>
              </a:rPr>
              <a:t>Цифры, которые разбежались по странице
</a:t>
            </a:r>
            <a:pPr algn="l" indent="0" marL="0">
              <a:lnSpc>
                <a:spcPct val="115000"/>
              </a:lnSpc>
              <a:buNone/>
            </a:pPr>
            <a:r>
              <a:rPr lang="en-US" sz="563"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884" dirty="0">
                <a:solidFill>
                  <a:srgbClr val="F3F3F3"/>
                </a:solidFill>
                <a:latin typeface="Arial" pitchFamily="34" charset="0"/>
                <a:ea typeface="Arial" pitchFamily="34" charset="-122"/>
                <a:cs typeface="Arial" pitchFamily="34" charset="-120"/>
              </a:rPr>
              <a:t>Свен открывает тетрадь по математике и видит, как цифры будто расползлись в разные стороны. От такого хаоса даже считать не хочется. Фраза Sven rechnet nicht gern становится понятной и очень живой.
</a:t>
            </a:r>
            <a:endParaRPr lang="en-US" sz="884" dirty="0"/>
          </a:p>
        </p:txBody>
      </p:sp>
      <p:sp>
        <p:nvSpPr>
          <p:cNvPr id="10" name="Text 3"/>
          <p:cNvSpPr txBox="1"/>
          <p:nvPr/>
        </p:nvSpPr>
        <p:spPr>
          <a:xfrm>
            <a:off x="6305294" y="1453475"/>
            <a:ext cx="2228980" cy="1116300"/>
          </a:xfrm>
          <a:prstGeom prst="rect">
            <a:avLst/>
          </a:prstGeom>
          <a:noFill/>
          <a:ln/>
        </p:spPr>
        <p:txBody>
          <a:bodyPr wrap="square" lIns="0" tIns="0" rIns="0" bIns="0" rtlCol="0" anchor="ctr"/>
          <a:lstStyle/>
          <a:p>
            <a:pPr algn="l" indent="0" marL="0">
              <a:lnSpc>
                <a:spcPct val="115000"/>
              </a:lnSpc>
              <a:buNone/>
            </a:pPr>
            <a:r>
              <a:rPr lang="en-US" sz="860" b="1" dirty="0">
                <a:solidFill>
                  <a:srgbClr val="F3F3F3"/>
                </a:solidFill>
                <a:latin typeface="Arial" pitchFamily="34" charset="0"/>
                <a:ea typeface="Arial" pitchFamily="34" charset="-122"/>
                <a:cs typeface="Arial" pitchFamily="34" charset="-120"/>
              </a:rPr>
              <a:t>Огромная тетрадь на маленьком столе
</a:t>
            </a:r>
            <a:pPr algn="l" indent="0" marL="0">
              <a:lnSpc>
                <a:spcPct val="115000"/>
              </a:lnSpc>
              <a:buNone/>
            </a:pPr>
            <a:r>
              <a:rPr lang="en-US" sz="548"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860" dirty="0">
                <a:solidFill>
                  <a:srgbClr val="F3F3F3"/>
                </a:solidFill>
                <a:latin typeface="Arial" pitchFamily="34" charset="0"/>
                <a:ea typeface="Arial" pitchFamily="34" charset="-122"/>
                <a:cs typeface="Arial" pitchFamily="34" charset="-120"/>
              </a:rPr>
              <a:t>На парте лежит тетрадь, которая кажется слишком большой для одного задания. Она выглядит почти как альбом для рисования великана. Такая шутливая деталь помогает запомнить, что нелюбимая работа может казаться намного труднее, чем она есть на самом деле.
</a:t>
            </a:r>
            <a:endParaRPr lang="en-US" sz="860" dirty="0"/>
          </a:p>
        </p:txBody>
      </p:sp>
      <p:sp>
        <p:nvSpPr>
          <p:cNvPr id="11" name="Text 4"/>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16</a:t>
            </a:r>
            <a:endParaRPr lang="en-US" sz="622"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822923" y="2022025"/>
            <a:ext cx="7474453" cy="2206200"/>
          </a:xfrm>
          <a:prstGeom prst="rect">
            <a:avLst/>
          </a:prstGeom>
        </p:spPr>
      </p:pic>
      <p:sp>
        <p:nvSpPr>
          <p:cNvPr id="4" name="Text 0"/>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17</a:t>
            </a:r>
            <a:endParaRPr lang="en-US" sz="622" dirty="0"/>
          </a:p>
        </p:txBody>
      </p:sp>
      <p:sp>
        <p:nvSpPr>
          <p:cNvPr id="5" name="Text 1"/>
          <p:cNvSpPr txBox="1"/>
          <p:nvPr/>
        </p:nvSpPr>
        <p:spPr>
          <a:xfrm>
            <a:off x="775200" y="544625"/>
            <a:ext cx="7569900" cy="367500"/>
          </a:xfrm>
          <a:prstGeom prst="rect">
            <a:avLst/>
          </a:prstGeom>
          <a:noFill/>
          <a:ln/>
        </p:spPr>
        <p:txBody>
          <a:bodyPr wrap="square" lIns="0" tIns="0" rIns="0" bIns="0" rtlCol="0" anchor="b"/>
          <a:lstStyle/>
          <a:p>
            <a:pPr algn="l" indent="0" marL="0">
              <a:lnSpc>
                <a:spcPct val="100000"/>
              </a:lnSpc>
              <a:buNone/>
            </a:pPr>
            <a:r>
              <a:rPr lang="en-US" sz="1800" b="1" dirty="0">
                <a:solidFill>
                  <a:srgbClr val="F3F3F3"/>
                </a:solidFill>
                <a:latin typeface="Arial" pitchFamily="34" charset="0"/>
                <a:ea typeface="Arial" pitchFamily="34" charset="-122"/>
                <a:cs typeface="Arial" pitchFamily="34" charset="-120"/>
              </a:rPr>
              <a:t>Как появляется готовое предложение
</a:t>
            </a:r>
            <a:endParaRPr lang="en-US" sz="1800" dirty="0"/>
          </a:p>
        </p:txBody>
      </p:sp>
      <p:sp>
        <p:nvSpPr>
          <p:cNvPr id="6" name="Text 2"/>
          <p:cNvSpPr txBox="1"/>
          <p:nvPr/>
        </p:nvSpPr>
        <p:spPr>
          <a:xfrm>
            <a:off x="775200" y="977775"/>
            <a:ext cx="7569900" cy="204900"/>
          </a:xfrm>
          <a:prstGeom prst="rect">
            <a:avLst/>
          </a:prstGeom>
          <a:noFill/>
          <a:ln/>
        </p:spPr>
        <p:txBody>
          <a:bodyPr wrap="square" lIns="0" tIns="0" rIns="0" bIns="0" rtlCol="0" anchor="t"/>
          <a:lstStyle/>
          <a:p>
            <a:pPr algn="l" indent="0" marL="0">
              <a:lnSpc>
                <a:spcPct val="80000"/>
              </a:lnSpc>
              <a:buNone/>
            </a:pPr>
            <a:r>
              <a:rPr lang="en-US" sz="1000" b="1" dirty="0">
                <a:solidFill>
                  <a:srgbClr val="F3F3F3"/>
                </a:solidFill>
                <a:latin typeface="Arial" pitchFamily="34" charset="0"/>
                <a:ea typeface="Arial" pitchFamily="34" charset="-122"/>
                <a:cs typeface="Arial" pitchFamily="34" charset="-120"/>
              </a:rPr>
              <a:t>Схема показывает, как из имени, действия и оценки рождается короткая фраза о том, нравится ли ребёнку задание.
</a:t>
            </a:r>
            <a:endParaRPr lang="en-US" sz="1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Что важно запомнить
</a:t>
            </a:r>
            <a:endParaRPr lang="en-US" sz="2200" dirty="0"/>
          </a:p>
        </p:txBody>
      </p:sp>
      <p:sp>
        <p:nvSpPr>
          <p:cNvPr id="4" name="Text 1"/>
          <p:cNvSpPr txBox="1"/>
          <p:nvPr/>
        </p:nvSpPr>
        <p:spPr>
          <a:xfrm>
            <a:off x="775200" y="1830525"/>
            <a:ext cx="3315000" cy="942600"/>
          </a:xfrm>
          <a:prstGeom prst="rect">
            <a:avLst/>
          </a:prstGeom>
          <a:noFill/>
          <a:ln/>
        </p:spPr>
        <p:txBody>
          <a:bodyPr wrap="square" lIns="0" tIns="0" rIns="0" bIns="0" rtlCol="0" anchor="ctr"/>
          <a:lstStyle/>
          <a:p>
            <a:pPr algn="l" indent="0" marL="0">
              <a:lnSpc>
                <a:spcPct val="115000"/>
              </a:lnSpc>
              <a:buNone/>
            </a:pPr>
            <a:r>
              <a:rPr lang="en-US" sz="1000" dirty="0">
                <a:solidFill>
                  <a:srgbClr val="F3F3F3"/>
                </a:solidFill>
                <a:latin typeface="Arial" pitchFamily="34" charset="0"/>
                <a:ea typeface="Arial" pitchFamily="34" charset="-122"/>
                <a:cs typeface="Arial" pitchFamily="34" charset="-120"/>
              </a:rPr>
              <a:t>Сабина и Свен показывают, что у каждого ребёнка есть любимые и нелюбимые занятия. Это нормально, и именно поэтому темы урока так легко узнать в коротких фразах.
</a:t>
            </a:r>
            <a:endParaRPr lang="en-US" sz="1000" dirty="0"/>
          </a:p>
        </p:txBody>
      </p:sp>
      <p:sp>
        <p:nvSpPr>
          <p:cNvPr id="5" name="Text 2"/>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18</a:t>
            </a:r>
            <a:endParaRPr lang="en-US" sz="622" dirty="0"/>
          </a:p>
        </p:txBody>
      </p:sp>
      <p:sp>
        <p:nvSpPr>
          <p:cNvPr id="6" name="Text 3"/>
          <p:cNvSpPr txBox="1"/>
          <p:nvPr/>
        </p:nvSpPr>
        <p:spPr>
          <a:xfrm>
            <a:off x="5030100" y="1830525"/>
            <a:ext cx="3315000" cy="942600"/>
          </a:xfrm>
          <a:prstGeom prst="rect">
            <a:avLst/>
          </a:prstGeom>
          <a:noFill/>
          <a:ln/>
        </p:spPr>
        <p:txBody>
          <a:bodyPr wrap="square" lIns="0" tIns="0" rIns="0" bIns="0" rtlCol="0" anchor="ctr"/>
          <a:lstStyle/>
          <a:p>
            <a:pPr algn="l" indent="0" marL="0">
              <a:lnSpc>
                <a:spcPct val="115000"/>
              </a:lnSpc>
              <a:buNone/>
            </a:pPr>
            <a:r>
              <a:rPr lang="en-US" sz="1000" dirty="0">
                <a:solidFill>
                  <a:srgbClr val="F3F3F3"/>
                </a:solidFill>
                <a:latin typeface="Arial" pitchFamily="34" charset="0"/>
                <a:ea typeface="Arial" pitchFamily="34" charset="-122"/>
                <a:cs typeface="Arial" pitchFamily="34" charset="-120"/>
              </a:rPr>
              <a:t>Слово gern сообщает, что действие нравится и делается с охотой. Оно помогает звучанию фразы стать добрым, простым и понятным даже начинающему ученику.
</a:t>
            </a:r>
            <a:endParaRPr lang="en-US" sz="1000" dirty="0"/>
          </a:p>
        </p:txBody>
      </p:sp>
      <p:sp>
        <p:nvSpPr>
          <p:cNvPr id="7" name="Text 4"/>
          <p:cNvSpPr txBox="1"/>
          <p:nvPr/>
        </p:nvSpPr>
        <p:spPr>
          <a:xfrm>
            <a:off x="5030100" y="3495400"/>
            <a:ext cx="3315000" cy="942600"/>
          </a:xfrm>
          <a:prstGeom prst="rect">
            <a:avLst/>
          </a:prstGeom>
          <a:noFill/>
          <a:ln/>
        </p:spPr>
        <p:txBody>
          <a:bodyPr wrap="square" lIns="0" tIns="0" rIns="0" bIns="0" rtlCol="0" anchor="ctr"/>
          <a:lstStyle/>
          <a:p>
            <a:pPr algn="l" indent="0" marL="0">
              <a:lnSpc>
                <a:spcPct val="115000"/>
              </a:lnSpc>
              <a:buNone/>
            </a:pPr>
            <a:r>
              <a:rPr lang="en-US" sz="1000" dirty="0">
                <a:solidFill>
                  <a:srgbClr val="F3F3F3"/>
                </a:solidFill>
                <a:latin typeface="Arial" pitchFamily="34" charset="0"/>
                <a:ea typeface="Arial" pitchFamily="34" charset="-122"/>
                <a:cs typeface="Arial" pitchFamily="34" charset="-120"/>
              </a:rPr>
              <a:t>Чтобы составить предложение, достаточно выбрать героя, действие и отношение к нему. После этого остаётся только произнести короткую фразу по образцу.
</a:t>
            </a:r>
            <a:endParaRPr lang="en-US" sz="1000" dirty="0"/>
          </a:p>
        </p:txBody>
      </p:sp>
      <p:sp>
        <p:nvSpPr>
          <p:cNvPr id="8" name="Text 5"/>
          <p:cNvSpPr txBox="1"/>
          <p:nvPr/>
        </p:nvSpPr>
        <p:spPr>
          <a:xfrm>
            <a:off x="775200" y="3495400"/>
            <a:ext cx="3315000" cy="942600"/>
          </a:xfrm>
          <a:prstGeom prst="rect">
            <a:avLst/>
          </a:prstGeom>
          <a:noFill/>
          <a:ln/>
        </p:spPr>
        <p:txBody>
          <a:bodyPr wrap="square" lIns="0" tIns="0" rIns="0" bIns="0" rtlCol="0" anchor="ctr"/>
          <a:lstStyle/>
          <a:p>
            <a:pPr algn="l" indent="0" marL="0">
              <a:lnSpc>
                <a:spcPct val="115000"/>
              </a:lnSpc>
              <a:buNone/>
            </a:pPr>
            <a:r>
              <a:rPr lang="en-US" sz="1000" dirty="0">
                <a:solidFill>
                  <a:srgbClr val="F3F3F3"/>
                </a:solidFill>
                <a:latin typeface="Arial" pitchFamily="34" charset="0"/>
                <a:ea typeface="Arial" pitchFamily="34" charset="-122"/>
                <a:cs typeface="Arial" pitchFamily="34" charset="-120"/>
              </a:rPr>
              <a:t>Слово nicht меняет смысл предложения и показывает отказ, нежелание или отсутствие интереса. Без него фраза означает совсем другое, поэтому его важно услышать и заметить.
</a:t>
            </a:r>
            <a:endParaRPr lang="en-US" sz="1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66500" y="1455728"/>
            <a:ext cx="5238300" cy="3391595"/>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5910822" y="2159813"/>
            <a:ext cx="2531100" cy="822300"/>
          </a:xfrm>
          <a:prstGeom prst="rect">
            <a:avLst/>
          </a:prstGeom>
          <a:noFill/>
          <a:ln/>
        </p:spPr>
        <p:txBody>
          <a:bodyPr wrap="square" lIns="0" tIns="0" rIns="0" bIns="0" rtlCol="0" anchor="t"/>
          <a:lstStyle/>
          <a:p>
            <a:pPr algn="l" indent="0" marL="0">
              <a:lnSpc>
                <a:spcPct val="115000"/>
              </a:lnSpc>
              <a:buNone/>
            </a:pPr>
            <a:r>
              <a:rPr lang="en-US" sz="900" b="1" dirty="0">
                <a:solidFill>
                  <a:srgbClr val="F3F3F3"/>
                </a:solidFill>
                <a:latin typeface="Arial" pitchFamily="34" charset="0"/>
                <a:ea typeface="Arial" pitchFamily="34" charset="-122"/>
                <a:cs typeface="Arial" pitchFamily="34" charset="-120"/>
              </a:rPr>
              <a:t>Сабина
</a:t>
            </a:r>
            <a:pPr algn="l" indent="0" marL="0">
              <a:lnSpc>
                <a:spcPct val="115000"/>
              </a:lnSpc>
              <a:buNone/>
            </a:pPr>
            <a:r>
              <a:rPr lang="en-US" sz="500"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3F3F3"/>
                </a:solidFill>
                <a:latin typeface="Arial" pitchFamily="34" charset="0"/>
                <a:ea typeface="Arial" pitchFamily="34" charset="-122"/>
                <a:cs typeface="Arial" pitchFamily="34" charset="-120"/>
              </a:rPr>
              <a:t>Сабина любит не всё одинаково: ей приятнее рисовать и читать, чем долго переписывать строки. Поэтому фраза Sabine schreibt nicht gern хорошо передаёт её отношение к письму.
</a:t>
            </a:r>
            <a:endParaRPr lang="en-US" sz="900" dirty="0"/>
          </a:p>
        </p:txBody>
      </p:sp>
      <p:sp>
        <p:nvSpPr>
          <p:cNvPr id="5" name="Text 1"/>
          <p:cNvSpPr txBox="1"/>
          <p:nvPr/>
        </p:nvSpPr>
        <p:spPr>
          <a:xfrm>
            <a:off x="8502171" y="4758850"/>
            <a:ext cx="398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19</a:t>
            </a:r>
            <a:endParaRPr lang="en-US" sz="622" dirty="0"/>
          </a:p>
        </p:txBody>
      </p:sp>
      <p:sp>
        <p:nvSpPr>
          <p:cNvPr id="6" name="Text 2"/>
          <p:cNvSpPr txBox="1"/>
          <p:nvPr/>
        </p:nvSpPr>
        <p:spPr>
          <a:xfrm>
            <a:off x="775200" y="544625"/>
            <a:ext cx="7569900" cy="681900"/>
          </a:xfrm>
          <a:prstGeom prst="rect">
            <a:avLst/>
          </a:prstGeom>
          <a:noFill/>
          <a:ln/>
        </p:spPr>
        <p:txBody>
          <a:bodyPr wrap="square" lIns="0" tIns="0" rIns="0" bIns="0" rtlCol="0" anchor="ctr"/>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Мини-итог по героям
</a:t>
            </a:r>
            <a:endParaRPr lang="en-US" sz="2200" dirty="0"/>
          </a:p>
        </p:txBody>
      </p:sp>
      <p:sp>
        <p:nvSpPr>
          <p:cNvPr id="7" name="Text 3"/>
          <p:cNvSpPr txBox="1"/>
          <p:nvPr/>
        </p:nvSpPr>
        <p:spPr>
          <a:xfrm>
            <a:off x="5910822" y="3320938"/>
            <a:ext cx="2531100" cy="822300"/>
          </a:xfrm>
          <a:prstGeom prst="rect">
            <a:avLst/>
          </a:prstGeom>
          <a:noFill/>
          <a:ln/>
        </p:spPr>
        <p:txBody>
          <a:bodyPr wrap="square" lIns="0" tIns="0" rIns="0" bIns="0" rtlCol="0" anchor="t"/>
          <a:lstStyle/>
          <a:p>
            <a:pPr algn="l" indent="0" marL="0">
              <a:lnSpc>
                <a:spcPct val="115000"/>
              </a:lnSpc>
              <a:buNone/>
            </a:pPr>
            <a:r>
              <a:rPr lang="en-US" sz="859" b="1" dirty="0">
                <a:solidFill>
                  <a:srgbClr val="F3F3F3"/>
                </a:solidFill>
                <a:latin typeface="Arial" pitchFamily="34" charset="0"/>
                <a:ea typeface="Arial" pitchFamily="34" charset="-122"/>
                <a:cs typeface="Arial" pitchFamily="34" charset="-120"/>
              </a:rPr>
              <a:t>Свен
</a:t>
            </a:r>
            <a:pPr algn="l" indent="0" marL="0">
              <a:lnSpc>
                <a:spcPct val="115000"/>
              </a:lnSpc>
              <a:buNone/>
            </a:pPr>
            <a:r>
              <a:rPr lang="en-US" sz="477" dirty="0">
                <a:solidFill>
                  <a:srgbClr val="F3F3F3"/>
                </a:solidFill>
                <a:latin typeface="Arial" pitchFamily="34" charset="0"/>
                <a:ea typeface="Arial" pitchFamily="34" charset="-122"/>
                <a:cs typeface="Arial" pitchFamily="34" charset="-120"/>
              </a:rPr>
              <a:t>
</a:t>
            </a:r>
            <a:pPr algn="l" indent="0" marL="0">
              <a:lnSpc>
                <a:spcPct val="115000"/>
              </a:lnSpc>
              <a:buNone/>
            </a:pPr>
            <a:r>
              <a:rPr lang="en-US" sz="859" dirty="0">
                <a:solidFill>
                  <a:srgbClr val="F3F3F3"/>
                </a:solidFill>
                <a:latin typeface="Arial" pitchFamily="34" charset="0"/>
                <a:ea typeface="Arial" pitchFamily="34" charset="-122"/>
                <a:cs typeface="Arial" pitchFamily="34" charset="-120"/>
              </a:rPr>
              <a:t>Свен, наоборот, легко включается в игру и движение, но не очень любит счёт и письменные задания. Его примеры помогают увидеть, как в немецком языке выражают разные предпочтения.
</a:t>
            </a:r>
            <a:endParaRPr lang="en-US" sz="859"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1011000" y="1029062"/>
            <a:ext cx="7122000" cy="1808400"/>
          </a:xfrm>
          <a:prstGeom prst="rect">
            <a:avLst/>
          </a:prstGeom>
          <a:noFill/>
          <a:ln/>
        </p:spPr>
        <p:txBody>
          <a:bodyPr wrap="square" lIns="0" tIns="0" rIns="0" bIns="0" rtlCol="0" anchor="t"/>
          <a:lstStyle/>
          <a:p>
            <a:pPr algn="l" indent="0" marL="0">
              <a:lnSpc>
                <a:spcPct val="100000"/>
              </a:lnSpc>
              <a:buNone/>
            </a:pPr>
            <a:r>
              <a:rPr lang="en-US" sz="2200" b="1" dirty="0">
                <a:solidFill>
                  <a:srgbClr val="F3F3F3"/>
                </a:solidFill>
                <a:latin typeface="Arial" pitchFamily="34" charset="0"/>
                <a:ea typeface="Arial" pitchFamily="34" charset="-122"/>
                <a:cs typeface="Arial" pitchFamily="34" charset="-120"/>
              </a:rPr>
              <a:t>Сабина и Свен: что им не по душе
</a:t>
            </a:r>
            <a:endParaRPr lang="en-US" sz="2200" dirty="0"/>
          </a:p>
        </p:txBody>
      </p:sp>
      <p:sp>
        <p:nvSpPr>
          <p:cNvPr id="4" name="Text 1"/>
          <p:cNvSpPr txBox="1"/>
          <p:nvPr/>
        </p:nvSpPr>
        <p:spPr>
          <a:xfrm>
            <a:off x="1011000" y="3020478"/>
            <a:ext cx="4395600" cy="1144200"/>
          </a:xfrm>
          <a:prstGeom prst="rect">
            <a:avLst/>
          </a:prstGeom>
          <a:noFill/>
          <a:ln/>
        </p:spPr>
        <p:txBody>
          <a:bodyPr wrap="square" lIns="0" tIns="0" rIns="0" bIns="0" rtlCol="0" anchor="b"/>
          <a:lstStyle/>
          <a:p>
            <a:pPr algn="l" indent="0" marL="0">
              <a:lnSpc>
                <a:spcPct val="115000"/>
              </a:lnSpc>
              <a:buNone/>
            </a:pPr>
            <a:r>
              <a:rPr lang="en-US" sz="1000" dirty="0">
                <a:solidFill>
                  <a:srgbClr val="F3F3F3"/>
                </a:solidFill>
                <a:latin typeface="Arial" pitchFamily="34" charset="0"/>
                <a:ea typeface="Arial" pitchFamily="34" charset="-122"/>
                <a:cs typeface="Arial" pitchFamily="34" charset="-120"/>
              </a:rPr>
              <a:t>Теперь легко понять, что Сабина и Свен не любят только некоторые дела. Слова gern и nicht gern помогают говорить о вкусах, а слово nicht делает смысл совсем точным.
</a:t>
            </a:r>
            <a:endParaRPr 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2026-05-25T00:21:29Z</dcterms:created>
  <dcterms:modified xsi:type="dcterms:W3CDTF">2026-05-25T00:21:29Z</dcterms:modified>
</cp:coreProperties>
</file>