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 Земли: значение, распределение и проблемы использования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пресная вода — один из главных ресурсов планеты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водные ресурсы — ключевая географическая тема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распределена на Земле неравномерно, а спрос на неё растёт вместе с населением, урбанизацией и промышленностью. Для географии важно понять, где воды не хватает, почему это происходит и как разные территории решают проблему доступа.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водных ресурсов и их основные виды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231125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относят к ресурсам
</a:t>
            </a:r>
            <a:pPr algn="l" indent="0" marL="0">
              <a:lnSpc>
                <a:spcPct val="115000"/>
              </a:lnSpc>
              <a:buNone/>
            </a:pPr>
            <a:r>
              <a:rPr lang="en-US" sz="4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водным ресурсам относят реки, озёра, подземные воды, ледники, водохранилища, болота и атмосферную влагу. Это не просто запас воды, а природный ресурс, доступный для использования человеком.
</a:t>
            </a:r>
            <a:endParaRPr lang="en-US" sz="1137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162816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не только объёмы
</a:t>
            </a:r>
            <a:pPr algn="l" indent="0" marL="0">
              <a:lnSpc>
                <a:spcPct val="115000"/>
              </a:lnSpc>
              <a:buNone/>
            </a:pPr>
            <a:r>
              <a:rPr lang="en-US" sz="4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географии оценивают не только количество воды, но и её качество, возобновляемость, доступность и хозяйственную пригодность. Даже большие запасы могут быть малоценными, если они труднодоступны или загрязнены.
</a:t>
            </a:r>
            <a:endParaRPr lang="en-US" sz="1137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094504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ценные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4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ценность имеют пресные поверхностные и подземные воды, пригодные для питьевого водоснабжения, сельского хозяйства и промышленности. Именно они чаще всего испытывают наибольшую нагрузку со стороны человека.
</a:t>
            </a:r>
            <a:endParaRPr lang="en-US" sz="1137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026216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льда и снега
</a:t>
            </a:r>
            <a:pPr algn="l" indent="0" marL="0">
              <a:lnSpc>
                <a:spcPct val="115000"/>
              </a:lnSpc>
              <a:buNone/>
            </a:pPr>
            <a:r>
              <a:rPr lang="en-US" sz="4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 снежники содержат крупные запасы пресной воды, но их освоение ограничено природными условиями. Для многих регионов это стратегический резерв, важный в долгосрочной перспективе.
</a:t>
            </a:r>
            <a:endParaRPr lang="en-US" sz="116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воды на Земле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пресная вода в основном сосредоточена в ледниках и подземных горизонтах, а доступная часть крайне мала.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запас воды на планете недоступен для прямого использования, поэтому ценность имеют прежде всего источники с высокой доступностью.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гидрологических обзоров ООН и FAO AQUASTAT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4533900" cy="9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как наиболее заметный и уязвимый вид водных ресурсов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68275" y="1456800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жизни и 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обеспечивают население питьевой водой, служат для орошения, судоходства, гидроэнергетики и промышленного водоснабжения. Поэтому их состояние напрямую влияет и на качество жизни, и на экономику территорий.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68275" y="2352052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Трансграничное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крупные речные системы пересекают границы государств, а значит, требуют согласования водопользования. От распределения стока и совместного контроля зависит устойчивость отношений между соседними странами.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8275" y="3247313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Речной сток меняется по сезонам и зависит от осадков, снеготаяния и таяния ледников. Из-за этого водные ресурсы рек часто бывают нестабильными и чувствительными к климатическим колебаниям.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8275" y="4142586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к нагрузке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Плотины, водохранилища и сброс загрязнённых вод могут заметно изменить состояние реки. При снижении стока и ухудшении качества воды речные экосистемы становятся особенно уязвимыми.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источников пресной воды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 пресной воды отличаются доступностью, качеством и скоростью восстановления, поэтому в практике водопользования они заменяют друг друга лишь частично.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Поверхностные воды проще использовать, но они наиболее уязвимы; подземные воды стабильнее, а ледники обладают большим запасом, но почти недоступны.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школьной географии и гидрологии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878" y="1580311"/>
            <a:ext cx="860963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9320" y="2088061"/>
            <a:ext cx="860963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8834" y="1460927"/>
            <a:ext cx="860963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68884" y="1914509"/>
            <a:ext cx="669638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и их значение для регионов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источник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питают колодцы, скважины и родники, особенно там, где поверхностных источников мало. Для засушливых районов они часто становятся главным резервом водоснабжения.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качества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горизонты меньше зависят от погоды и сезонных колебаний, поэтому вода в них нередко имеет более устойчивый состав. Это делает источник важным для питьевых и хозяйственных нужд.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истощения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чрезмерном водозаборе уровень грунтовых вод понижается, а восполнение идёт медленно. В прибрежных районах возможно засоление пресных горизонтов, что ухудшает их пригодность.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Трудность очистки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нитратами, тяжёлыми металлами и бытовыми стоками сохраняется долго и трудно устраняется. Поэтому защита подземных вод требует постоянного контроля и строгого режима охраны.
</a:t>
            </a:r>
            <a:endParaRPr lang="en-US" sz="99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водный дефицит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 и хозяйственные факторы уменьшают доступный объём пресной воды.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Сектора водопотребления в мире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изъятий показывает, что нагрузка на водные ресурсы распределена неравномерно и зависит от типа хозяйственной деятельности.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потенциал экономии воды связан с сельским хозяйством, где даже небольшое снижение потерь даёт заметный эффект.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 AQUASTAT; обобщённые глобальные оценки водопотребления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как крупнейший потребитель воды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2081880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полив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Орошение повышает урожайность и делает возможным выращивание культур в засушливых районах. Особенно оно важно для риса, хлопка, овощей и кормовых культур, где потребность во влаге очень высока.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38314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при традиционном поливе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поверхностном поливе значительная часть воды теряется на испарение, фильтрацию в почву и сток. Чем менее точен способ подачи воды, тем выше расход ресурсов и затраты хозяйства.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06685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Капельное орошение, дождевальные системы и элементы точного земледелия помогают подавать воду дозированно. Это снижает расход воды и удобрений, а также уменьшает нагрузку на природные источники.
</a:t>
            </a:r>
            <a:endParaRPr lang="en-US" sz="1073" dirty="0"/>
          </a:p>
        </p:txBody>
      </p:sp>
      <p:sp>
        <p:nvSpPr>
          <p:cNvPr id="13" name="Text 5"/>
          <p:cNvSpPr txBox="1"/>
          <p:nvPr/>
        </p:nvSpPr>
        <p:spPr>
          <a:xfrm>
            <a:off x="6775070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водного стресса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нехватке влаги падает урожайность, растут издержки и усиливается риск продовольственных проблем. Поэтому эффективность водопользования в сельском хозяйстве имеет не только экономическое, но и социальное значение.
</a:t>
            </a:r>
            <a:endParaRPr lang="en-US" sz="102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 городов и проблемы водоснабжения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1211924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получают воду через сложную систему водозаборов, станций очистки, насосов и резервуаров. Любой сбой на одном участке быстро отражается на быту, работе транспорта, коммунальных служб и предприятий.
</a:t>
            </a:r>
            <a:endParaRPr lang="en-US" sz="1014" dirty="0"/>
          </a:p>
        </p:txBody>
      </p:sp>
      <p:sp>
        <p:nvSpPr>
          <p:cNvPr id="12" name="Text 3"/>
          <p:cNvSpPr txBox="1"/>
          <p:nvPr/>
        </p:nvSpPr>
        <p:spPr>
          <a:xfrm>
            <a:off x="2436616" y="1211913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нагрузки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население и плотнее застройка, тем выше потребление воды в жилом секторе и тем труднее обеспечивать стабильное давление и качество подачи в часы максимального спроса.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03276" y="1211900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в сетях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Изношенные трубы, утечки и аварии приводят к заметным потерям воды еще до ее поступления к потребителю. Это увеличивает расходы, снижает надежность снабжения и усугубляет дефицит.
</a:t>
            </a:r>
            <a:endParaRPr lang="en-US" sz="1066" dirty="0"/>
          </a:p>
        </p:txBody>
      </p:sp>
      <p:sp>
        <p:nvSpPr>
          <p:cNvPr id="14" name="Text 5"/>
          <p:cNvSpPr txBox="1"/>
          <p:nvPr/>
        </p:nvSpPr>
        <p:spPr>
          <a:xfrm>
            <a:off x="6769937" y="1211925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требования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города особенно важны чистота исходной воды, эффективная очистка и способность инфраструктуры быстро реагировать на пиковые нагрузки. Без обновления сетей и контроля качества система становится уязвимой.
</a:t>
            </a:r>
            <a:endParaRPr lang="en-US" sz="101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загрязнители воды и их опасность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Загрязнители различаются не только по источнику, но и по скорости распространения: одни опасны сразу, другие накапливаются постепенно и дольше сохраняются в природной среде.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опасны патогены и тяжелые металлы: первые быстро угрожают здоровью, вторые долго сохраняются и накапливаются в организмах.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сравнительная оценка по санитарно-экологическим характеристикам загрязнителей
</a:t>
            </a:r>
            <a:endParaRPr lang="en-US" sz="79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водные экосистемы поддерживают природу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Естественное состояние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озера и болота формируют среду обитания для множества видов, поддерживают пищевые цепи и помогают сохранять биологическое разнообразие.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063875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и очистка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экосистемы задерживают влагу, смягчают паводки и участвуют в естественной очистке воды, поэтому их значение выходит далеко за пределы локальных территорий.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5775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баланса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 болот, спрямление русел и застройка пойм уменьшают способность экосистем выполнять свои функции, что ведет к утрате местообитаний и ослаблению экологического равновесия.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00" y="1212805"/>
            <a:ext cx="8612400" cy="1950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кризисы: причины и последствия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водный кризис возникает не только из-за природной засухи, но и из-за хозяйственной нагрузки, слабой инфраструктуры и конфликтов между пользователями.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природные и социально-экономические факторы действуют вместе, поэтому решение требует не одной меры, а комплекса управленческих и технических шагов.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сценариев водного кризиса в географии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42" y="1303143"/>
            <a:ext cx="462878" cy="462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752" y="3078750"/>
            <a:ext cx="462695" cy="4626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90087" y="1633670"/>
            <a:ext cx="462927" cy="3703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94001" y="3287325"/>
            <a:ext cx="409376" cy="46785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 климат в водном режиме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Длительные засухи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температуры усиливает испарение и увеличивает число засушливых периодов. В результате реки мелеют, а почвы и водохранилища теряют часть накопленной влаги быстрее обычного.
</a:t>
            </a:r>
            <a:endParaRPr lang="en-US" sz="1263" dirty="0"/>
          </a:p>
        </p:txBody>
      </p:sp>
      <p:sp>
        <p:nvSpPr>
          <p:cNvPr id="15" name="Text 3"/>
          <p:cNvSpPr txBox="1"/>
          <p:nvPr/>
        </p:nvSpPr>
        <p:spPr>
          <a:xfrm>
            <a:off x="1493640" y="344421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Ливневые осадки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интенсивные дожди часто идут короткими импульсами, из-за чего вода не успевает впитываться. Это повышает риск паводков, но не всегда улучшает долгосрочное водоснабжение территории.
</a:t>
            </a:r>
            <a:endParaRPr lang="en-US" sz="1263" dirty="0"/>
          </a:p>
        </p:txBody>
      </p:sp>
      <p:sp>
        <p:nvSpPr>
          <p:cNvPr id="16" name="Text 4"/>
          <p:cNvSpPr txBox="1"/>
          <p:nvPr/>
        </p:nvSpPr>
        <p:spPr>
          <a:xfrm>
            <a:off x="5792240" y="195176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ледников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снежников и ледников уменьшает естественные запасы пресной воды в горах. Сначала сток может возрастать, но затем регионы теряют важный сезонный источник питания рек.
</a:t>
            </a:r>
            <a:endParaRPr lang="en-US" sz="1263" dirty="0"/>
          </a:p>
        </p:txBody>
      </p:sp>
      <p:sp>
        <p:nvSpPr>
          <p:cNvPr id="17" name="Text 5"/>
          <p:cNvSpPr txBox="1"/>
          <p:nvPr/>
        </p:nvSpPr>
        <p:spPr>
          <a:xfrm>
            <a:off x="5668253" y="36534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нагрузка на систему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сезонности стока усложняет работу водохранилищ, планирование орошения и производство гидроэнергии. Инфраструктуре приходится учитывать большую нестабильность и более частые экстремальные колебания.
</a:t>
            </a:r>
            <a:endParaRPr lang="en-US" sz="126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от источника до потребителя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вода проходит через природные, технические и санитарные этапы до возвращения в окружающую среду.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4533900" cy="9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5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водопользование в быту, хозяйстве и промышленности
</a:t>
            </a:r>
            <a:endParaRPr lang="en-US" sz="2365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68275" y="1456800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потерь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 — выявить утечки, установить счетчики и поддерживать исправность сетей и сантехники. Даже небольшие потери при постоянном повторении превращаются в значительный перерасход воды.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68275" y="2352052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 быту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квартире или доме помогают экономичные смесители, душевые насадки и привычка не расходовать воду без необходимости. Такие меры не требуют сложной техники, но заметно снижают потребление.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8275" y="3247313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Эффективное 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аграрном секторе особенно важно точное орошение, мульчирование и выбор культур с учетом природной обеспеченности территории. Это уменьшает испарение, сток и лишний забор воды.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8275" y="4142586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Замкнутые промышленные циклы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предприятиях экономию обеспечивает рециркуляция воды, повторное использование очищенных стоков и переход к замкнутым циклам. Такой подход уменьшает не только расход, но и нагрузку на водоемы.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уменьшения водного дефицита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различаются по стоимости, скорости результата и масштабу применения. Наибольший эффект дают меры, которые снижают потери и повышают отдачу уже имеющихся ресурсов.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резерв — не поиск новой воды любой ценой, а более умное управление имеющейся: сокращение утечек, экономия и повторное использование.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сравнительная оценка мер по ожидаемому эффекту и практической применимости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Верховья и низовья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одной стране река начинается, в другой — обеспечивает питьевую воду, орошение и промышленность. Поэтому любое изменение режима стока сразу становится вопросом согласования интересов, а не только инженерной задачей. Совместные правила помогают снизить недоверие и избежать резких решений.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важен каждый кубометр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засушливом бассейне вода может стать предметом напряжения между городами, фермерами и энергетиками. Если государства ведут общий мониторинг, они лучше видят реальную картину и могут распределять ресурсы более предсказуемо и справедливо.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вместо конфликта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Договоренности по трансграничным рекам обычно включают режим водохранилищ, контроль качества воды и меры на случай паводков. Такой подход показывает, что охрана водных ресурсов требует доверия, обмена данными и готовности учитывать интересы соседей.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страны договариваются о реке
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 ресурс, который нельзя терять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 ограничены, неравномерны и особенно уязвимы к загрязнению и климатическим изменениям. Будущее зависит от экономии, очистки, повторного использования и ответственного сотрудничества между людьми и странами.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2026-06-02T23:57:52Z</dcterms:created>
  <dcterms:modified xsi:type="dcterms:W3CDTF">2026-06-02T23:57:52Z</dcterms:modified>
</cp:coreProperties>
</file>