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jpe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jpe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jpe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688718" y="1625601"/>
            <a:ext cx="2407130" cy="251777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953855" y="1259173"/>
            <a:ext cx="4447671" cy="239093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Тригонометрические функции произвольного угла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Синус, косинус и тангенс для любого поворота.
</a:t>
            </a:r>
            <a:endParaRPr lang="en-US" sz="3500" dirty="0"/>
          </a:p>
        </p:txBody>
      </p:sp>
      <p:sp>
        <p:nvSpPr>
          <p:cNvPr id="7" name="Text 1"/>
          <p:cNvSpPr txBox="1"/>
          <p:nvPr/>
        </p:nvSpPr>
        <p:spPr>
          <a:xfrm>
            <a:off x="953854" y="3740289"/>
            <a:ext cx="4447671" cy="50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38125" y="2946713"/>
            <a:ext cx="8620125" cy="1868816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72065" y="952499"/>
            <a:ext cx="8199870" cy="176783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нужны любые углы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задачах угол часто выходит за пределы острого: так описывают поворот колеса, стрелки часов, направление луча и движение точки. Чтобы работать с такими ситуациями, используют единичную окружность и рассматривают угол как поворот.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870624" y="241404"/>
            <a:ext cx="1148675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2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91649" y="1027911"/>
            <a:ext cx="8332625" cy="123560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острого угла к любому углу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70624" y="241404"/>
            <a:ext cx="1148675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731156" y="2699766"/>
            <a:ext cx="1637389" cy="19280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4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Ограничение треугольника
</a:t>
            </a:r>
            <a:pPr algn="l" indent="0" marL="0">
              <a:lnSpc>
                <a:spcPct val="100000"/>
              </a:lnSpc>
              <a:buNone/>
            </a:pPr>
            <a:r>
              <a:rPr lang="en-US" sz="107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7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прямоугольном треугольнике тригонометрические функции удобно определять только для острых углов, поэтому такой способ не подходит для углов больше 90° или отрицательных поворотов.
</a:t>
            </a:r>
            <a:endParaRPr lang="en-US" sz="1248" dirty="0"/>
          </a:p>
        </p:txBody>
      </p:sp>
      <p:sp>
        <p:nvSpPr>
          <p:cNvPr id="10" name="Text 3"/>
          <p:cNvSpPr txBox="1"/>
          <p:nvPr/>
        </p:nvSpPr>
        <p:spPr>
          <a:xfrm>
            <a:off x="2849732" y="2699766"/>
            <a:ext cx="1637389" cy="19280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Поворот луча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произвольного угла берут луч в начальном положении и поворачивают его вокруг начала координат. Конечное положение луча помогает связать угол с точкой на окружности.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968309" y="2699766"/>
            <a:ext cx="1637389" cy="19280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Любая четверть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точка на окружности лежит в первой, второй, третьей или четвертой четверти, значения синуса и косинуса можно найти для любого угла, даже превышающего полный оборот.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7086885" y="2699766"/>
            <a:ext cx="1637389" cy="19280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1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Положительные и отрицательные углы
</a:t>
            </a:r>
            <a:pPr algn="l" indent="0" marL="0">
              <a:lnSpc>
                <a:spcPct val="100000"/>
              </a:lnSpc>
              <a:buNone/>
            </a:pPr>
            <a:r>
              <a:rPr lang="en-US" sz="112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2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Угол может отсчитываться против часовой стрелки или по часовой стрелке. Поэтому одна и та же идея работает для положительных, отрицательных углов и поворотов больше 360°.
</a:t>
            </a:r>
            <a:endParaRPr lang="en-US" sz="1311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572000" y="2572498"/>
            <a:ext cx="4133850" cy="2083073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91649" y="1027911"/>
            <a:ext cx="8332625" cy="103323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Единичная окружность как основа определения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870624" y="241404"/>
            <a:ext cx="1148675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684431" y="2648455"/>
            <a:ext cx="3655221" cy="41229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8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Окружность радиуса 1
</a:t>
            </a:r>
            <a:pPr algn="l" indent="0" marL="0">
              <a:lnSpc>
                <a:spcPct val="100000"/>
              </a:lnSpc>
              <a:buNone/>
            </a:pPr>
            <a:r>
              <a:rPr lang="en-US" sz="21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4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Единичная окружность имеет радиус 1 и центр в начале координат. Она служит удобной моделью, потому что координаты точки на ней сразу связаны со значениями функций.
</a:t>
            </a:r>
            <a:endParaRPr lang="en-US" sz="784" dirty="0"/>
          </a:p>
        </p:txBody>
      </p:sp>
      <p:sp>
        <p:nvSpPr>
          <p:cNvPr id="11" name="Text 3"/>
          <p:cNvSpPr txBox="1"/>
          <p:nvPr/>
        </p:nvSpPr>
        <p:spPr>
          <a:xfrm>
            <a:off x="684431" y="3156098"/>
            <a:ext cx="3655221" cy="41229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8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Начальное направление
</a:t>
            </a:r>
            <a:pPr algn="l" indent="0" marL="0">
              <a:lnSpc>
                <a:spcPct val="100000"/>
              </a:lnSpc>
              <a:buNone/>
            </a:pPr>
            <a:r>
              <a:rPr lang="en-US" sz="21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4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Угол откладывают от положительного направления оси Ox. После поворота луч пересекает окружность в одной точке, и именно ее положение важно для вычислений.
</a:t>
            </a:r>
            <a:endParaRPr lang="en-US" sz="784" dirty="0"/>
          </a:p>
        </p:txBody>
      </p:sp>
      <p:sp>
        <p:nvSpPr>
          <p:cNvPr id="12" name="Text 4"/>
          <p:cNvSpPr txBox="1"/>
          <p:nvPr/>
        </p:nvSpPr>
        <p:spPr>
          <a:xfrm>
            <a:off x="684431" y="3663741"/>
            <a:ext cx="3655221" cy="41229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9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Координаты точки
</a:t>
            </a:r>
            <a:pPr algn="l" indent="0" marL="0">
              <a:lnSpc>
                <a:spcPct val="100000"/>
              </a:lnSpc>
              <a:buNone/>
            </a:pPr>
            <a:r>
              <a:rPr lang="en-US" sz="2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6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конечная точка имеет координаты (x, y), то cos α равен x, а sin α равен y. Так тригонометрические функции становятся понятными через положение точки.
</a:t>
            </a:r>
            <a:endParaRPr lang="en-US" sz="796" dirty="0"/>
          </a:p>
        </p:txBody>
      </p:sp>
      <p:sp>
        <p:nvSpPr>
          <p:cNvPr id="13" name="Text 5"/>
          <p:cNvSpPr txBox="1"/>
          <p:nvPr/>
        </p:nvSpPr>
        <p:spPr>
          <a:xfrm>
            <a:off x="684431" y="4171383"/>
            <a:ext cx="3655221" cy="41229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8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Наглядность схемы
</a:t>
            </a:r>
            <a:pPr algn="l" indent="0" marL="0">
              <a:lnSpc>
                <a:spcPct val="100000"/>
              </a:lnSpc>
              <a:buNone/>
            </a:pPr>
            <a:r>
              <a:rPr lang="en-US" sz="21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4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рисунке удобно показать оси координат, окружность, луч в стандартном положении и подписи координат. Такая схема помогает быстро видеть, где находятся синус и косинус.
</a:t>
            </a:r>
            <a:endParaRPr lang="en-US" sz="784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343400" y="2592968"/>
            <a:ext cx="4392940" cy="1750716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07660" y="934152"/>
            <a:ext cx="8332480" cy="78796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Знаки синуса и косинуса по четвертям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407660" y="2215668"/>
            <a:ext cx="2480100" cy="1142655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 функции зависит не от самого угла, а от того, в какой части координатной плоскости находится луч.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Синус и косинус меняют знак по-разному, а тангенс зависит от их отношения. Поэтому сначала нужно определить четверть, а уже потом записывать ответ.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407660" y="3567030"/>
            <a:ext cx="2480100" cy="105755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Знаки определяются положением точки на единичной окружности в каждой четверти.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870624" y="241404"/>
            <a:ext cx="1148675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0620" y="4004025"/>
            <a:ext cx="7608000" cy="51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Радианы особенно важны в алгебре и геометрии, потому что позволяют удобно записывать повороты и периодические процессы.
</a:t>
            </a:r>
            <a:pPr algn="l" indent="0" marL="0">
              <a:lnSpc>
                <a:spcPct val="100000"/>
              </a:lnSpc>
              <a:buNone/>
            </a:pPr>
            <a:r>
              <a:rPr lang="en-US" sz="49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96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Стандартные соотношения между градусной и радианной мерой угла.
</a:t>
            </a:r>
            <a:endParaRPr lang="en-US" sz="1196" dirty="0"/>
          </a:p>
        </p:txBody>
      </p:sp>
      <p:sp>
        <p:nvSpPr>
          <p:cNvPr id="6" name="Text 1"/>
          <p:cNvSpPr txBox="1"/>
          <p:nvPr/>
        </p:nvSpPr>
        <p:spPr>
          <a:xfrm>
            <a:off x="3378813" y="1734547"/>
            <a:ext cx="2613900" cy="94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81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2π
</a:t>
            </a:r>
            <a:pPr algn="ctr" indent="0" marL="0">
              <a:lnSpc>
                <a:spcPct val="100000"/>
              </a:lnSpc>
              <a:buNone/>
            </a:pPr>
            <a:r>
              <a:rPr lang="en-US" sz="96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31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соответствует полному обороту и часто используется в формулах.
</a:t>
            </a:r>
            <a:endParaRPr lang="en-US" sz="2815" dirty="0"/>
          </a:p>
        </p:txBody>
      </p:sp>
      <p:sp>
        <p:nvSpPr>
          <p:cNvPr id="7" name="Text 2"/>
          <p:cNvSpPr txBox="1"/>
          <p:nvPr/>
        </p:nvSpPr>
        <p:spPr>
          <a:xfrm>
            <a:off x="870624" y="241404"/>
            <a:ext cx="1148675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77024" y="1750939"/>
            <a:ext cx="5168456" cy="287718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0624" y="241404"/>
            <a:ext cx="1148675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577024" y="676974"/>
            <a:ext cx="7843076" cy="813415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точки единичной окружности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5940000" y="1749389"/>
            <a:ext cx="2480100" cy="174204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точки показывают, как значения функций меняются при повороте на четверть и на полный оборот.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основных углах легко увидеть повторение значений и смену знаков. Это опорные точки для всех дальнейших вычислений.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5940000" y="3685222"/>
            <a:ext cx="2480100" cy="94445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Значения синуса и косинуса на углах 0°, 90°, 180°, 270° и 360°.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7260" y="1014846"/>
            <a:ext cx="8386996" cy="94886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значения синуса и косинуса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70624" y="241404"/>
            <a:ext cx="1148675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736898" y="2176462"/>
            <a:ext cx="7919421" cy="52822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Нулевая точка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0° синус равен 0, а косинус равен 1. Это точка старта на положительной полуоси Ox, откуда начинается отсчет всех поворотов.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736898" y="2826840"/>
            <a:ext cx="7919421" cy="52822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Поворот на четверть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90° синус равен 1, а косинус равен 0. Точка оказывается на положительной полуоси Oy, поэтому видно максимальное значение синуса.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736898" y="3477217"/>
            <a:ext cx="7919421" cy="52822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Пол-оборота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180° синус снова равен 0, но косинус становится −1. Это показывает, что точка перешла на левую сторону окружности.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736898" y="4127595"/>
            <a:ext cx="7919421" cy="52822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четверти оборота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270° синус равен −1, а косинус снова 0. Значения здесь симметричны случаю 90°, но расположены ниже оси Ox.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2782" y="1828800"/>
            <a:ext cx="8092749" cy="278634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78194" y="1517100"/>
            <a:ext cx="8101924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основан на четверти, опорном угле и знаке функции.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478194" y="754380"/>
            <a:ext cx="8101924" cy="641067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находить значение функции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870624" y="241404"/>
            <a:ext cx="1148675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572000" y="2572498"/>
            <a:ext cx="4133850" cy="2083073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91649" y="1027911"/>
            <a:ext cx="8332625" cy="103323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Опорный угол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870624" y="241404"/>
            <a:ext cx="1148675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684431" y="2648455"/>
            <a:ext cx="3655221" cy="41229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это такое
</a:t>
            </a:r>
            <a:pPr algn="l" indent="0" marL="0">
              <a:lnSpc>
                <a:spcPct val="100000"/>
              </a:lnSpc>
              <a:buNone/>
            </a:pPr>
            <a:r>
              <a:rPr lang="en-US" sz="22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7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Опорный угол — это острый угол между конечной стороной данного угла и осью Ox. Он помогает перейти от сложного поворота к знакомому острому углу.
</a:t>
            </a:r>
            <a:endParaRPr lang="en-US" sz="809" dirty="0"/>
          </a:p>
        </p:txBody>
      </p:sp>
      <p:sp>
        <p:nvSpPr>
          <p:cNvPr id="11" name="Text 3"/>
          <p:cNvSpPr txBox="1"/>
          <p:nvPr/>
        </p:nvSpPr>
        <p:spPr>
          <a:xfrm>
            <a:off x="684431" y="3156098"/>
            <a:ext cx="3655221" cy="41229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8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он нужен
</a:t>
            </a:r>
            <a:pPr algn="l" indent="0" marL="0">
              <a:lnSpc>
                <a:spcPct val="100000"/>
              </a:lnSpc>
              <a:buNone/>
            </a:pPr>
            <a:r>
              <a:rPr lang="en-US" sz="21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4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угол находится во второй, третьей или четвертой четверти, сначала находят опорный угол, а потом используют известные значения синуса или косинуса для острого угла.
</a:t>
            </a:r>
            <a:endParaRPr lang="en-US" sz="784" dirty="0"/>
          </a:p>
        </p:txBody>
      </p:sp>
      <p:sp>
        <p:nvSpPr>
          <p:cNvPr id="12" name="Text 4"/>
          <p:cNvSpPr txBox="1"/>
          <p:nvPr/>
        </p:nvSpPr>
        <p:spPr>
          <a:xfrm>
            <a:off x="684431" y="3663741"/>
            <a:ext cx="3655221" cy="41229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1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
</a:t>
            </a:r>
            <a:pPr algn="l" indent="0" marL="0">
              <a:lnSpc>
                <a:spcPct val="100000"/>
              </a:lnSpc>
              <a:buNone/>
            </a:pPr>
            <a:r>
              <a:rPr lang="en-US" sz="27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7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150° опорный угол равен 30°, для 225° — 45°, а для 300° — 60°. Так проще вспомнить нужные значения по таблице.
</a:t>
            </a:r>
            <a:endParaRPr lang="en-US" sz="1019" dirty="0"/>
          </a:p>
        </p:txBody>
      </p:sp>
      <p:sp>
        <p:nvSpPr>
          <p:cNvPr id="13" name="Text 5"/>
          <p:cNvSpPr txBox="1"/>
          <p:nvPr/>
        </p:nvSpPr>
        <p:spPr>
          <a:xfrm>
            <a:off x="684431" y="4171383"/>
            <a:ext cx="3655221" cy="41229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1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со знаком
</a:t>
            </a:r>
            <a:pPr algn="l" indent="0" marL="0">
              <a:lnSpc>
                <a:spcPct val="100000"/>
              </a:lnSpc>
              <a:buNone/>
            </a:pPr>
            <a:r>
              <a:rPr lang="en-US" sz="2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7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Опорный угол дает только модуль значения. Правильный знак выбирают по четверти, в которой лежит конечная сторона угла.
</a:t>
            </a:r>
            <a:endParaRPr lang="en-US" sz="1016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84800" y="2321816"/>
            <a:ext cx="4714800" cy="1504576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85050" y="900032"/>
            <a:ext cx="8477950" cy="813415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Углы с известными значениями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5175140" y="1972447"/>
            <a:ext cx="2480100" cy="220331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опорных углов удобно помнить не только сами значения, но и их знаки в разных четвертях.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Модуль значения зависит от опорного угла, а итоговый ответ определяется четвертью, где расположен луч.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284800" y="4246794"/>
            <a:ext cx="4714800" cy="61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Стандартные значения на единичной окружности для углов 30°, 45° и 60°.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870624" y="241404"/>
            <a:ext cx="1148675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7260" y="1014846"/>
            <a:ext cx="3987384" cy="339226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Тангенс произвольного угла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5224244" y="1069116"/>
            <a:ext cx="3498254" cy="103272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Определение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Тангенс угла находят по формуле tg α = sin α / cos α. Это отношение показывает, как связаны координаты точки на единичной окружности, если cos α не равен нулю.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5224244" y="2337533"/>
            <a:ext cx="3498254" cy="103272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не существует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тангенса не определено при углах 90° + 180°k, где k — целое число. В этих положениях точка лежит на оси Oy, поэтому cos α = 0.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5224244" y="3605949"/>
            <a:ext cx="3498254" cy="103272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5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меняется знак
</a:t>
            </a:r>
            <a:pPr algn="l" indent="0" marL="0">
              <a:lnSpc>
                <a:spcPct val="100000"/>
              </a:lnSpc>
              <a:buNone/>
            </a:pPr>
            <a:r>
              <a:rPr lang="en-US" sz="96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разных четвертях тангенс может быть положительным или отрицательным. Его знак зависит от знаков sin α и cos α, поэтому его удобно проверять после нахождения опорного угла.
</a:t>
            </a:r>
            <a:endParaRPr lang="en-US" sz="1355" dirty="0"/>
          </a:p>
        </p:txBody>
      </p:sp>
      <p:sp>
        <p:nvSpPr>
          <p:cNvPr id="10" name="Text 4"/>
          <p:cNvSpPr txBox="1"/>
          <p:nvPr/>
        </p:nvSpPr>
        <p:spPr>
          <a:xfrm>
            <a:off x="870624" y="241404"/>
            <a:ext cx="1148675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77024" y="1750939"/>
            <a:ext cx="5168456" cy="287718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0624" y="241404"/>
            <a:ext cx="1148675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577024" y="676974"/>
            <a:ext cx="7843076" cy="813415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Периодичность синуса, косинуса и тангенса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5940000" y="1749389"/>
            <a:ext cx="2480100" cy="174204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одной схеме удобно видеть, что синус и косинус повторяют значения после полного оборота, а тангенс — уже после половины оборота.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Период синуса и косинуса равен 360° (2π), а тангенса — 180° (π); в точках 90° и 270° он не определён.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5940000" y="3685222"/>
            <a:ext cx="2480100" cy="94445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Табличные значения на единичной окружности; 2025.
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91649" y="1027911"/>
            <a:ext cx="8332625" cy="123560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Отрицательные углы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70624" y="241404"/>
            <a:ext cx="1148675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731156" y="2699766"/>
            <a:ext cx="1637389" cy="19280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2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Направление поворота
</a:t>
            </a:r>
            <a:pPr algn="l" indent="0" marL="0">
              <a:lnSpc>
                <a:spcPct val="100000"/>
              </a:lnSpc>
              <a:buNone/>
            </a:pPr>
            <a:r>
              <a:rPr lang="en-US" sz="113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3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Отрицательный угол откладывают по часовой стрелке от положительного направления оси Ox. Это просто поворот в противоположную сторону, но с тем же правилом отсчёта на окружности.
</a:t>
            </a:r>
            <a:endParaRPr lang="en-US" sz="1328" dirty="0"/>
          </a:p>
        </p:txBody>
      </p:sp>
      <p:sp>
        <p:nvSpPr>
          <p:cNvPr id="10" name="Text 3"/>
          <p:cNvSpPr txBox="1"/>
          <p:nvPr/>
        </p:nvSpPr>
        <p:spPr>
          <a:xfrm>
            <a:off x="2849732" y="2699766"/>
            <a:ext cx="1637389" cy="19280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Синус при смене знака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синуса верно равенство sin(−α) = −sin α. На единичной окружности это связано с отражением точки относительно оси Ox: ордината меняет знак, а значит меняется и синус.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968309" y="2699766"/>
            <a:ext cx="1637389" cy="19280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2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Косинус не меняется
</a:t>
            </a:r>
            <a:pPr algn="l" indent="0" marL="0">
              <a:lnSpc>
                <a:spcPct val="100000"/>
              </a:lnSpc>
              <a:buNone/>
            </a:pPr>
            <a:r>
              <a:rPr lang="en-US" sz="113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3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Косинус при отрицательном угле остаётся таким же: cos(−α) = cos α. Абсцисса точки не изменяется при отражении относительно оси Ox, поэтому значение косинуса сохраняется.
</a:t>
            </a:r>
            <a:endParaRPr lang="en-US" sz="1328" dirty="0"/>
          </a:p>
        </p:txBody>
      </p:sp>
      <p:sp>
        <p:nvSpPr>
          <p:cNvPr id="12" name="Text 5"/>
          <p:cNvSpPr txBox="1"/>
          <p:nvPr/>
        </p:nvSpPr>
        <p:spPr>
          <a:xfrm>
            <a:off x="7086885" y="2699766"/>
            <a:ext cx="1637389" cy="19280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8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Тангенс меняет знак
</a:t>
            </a:r>
            <a:pPr algn="l" indent="0" marL="0">
              <a:lnSpc>
                <a:spcPct val="100000"/>
              </a:lnSpc>
              <a:buNone/>
            </a:pPr>
            <a:r>
              <a:rPr lang="en-US" sz="118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8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Тангенс тоже меняет знак: tg(−α) = −tg α. Это удобно использовать, когда известен ответ для положительного угла и нужно быстро найти значение для поворота в другую сторону.
</a:t>
            </a:r>
            <a:endParaRPr lang="en-US" sz="1388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572000" y="2177043"/>
            <a:ext cx="4133850" cy="2478695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7260" y="1014846"/>
            <a:ext cx="8386996" cy="94886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Симметрия точек на единичной окружности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870624" y="241404"/>
            <a:ext cx="1148675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736899" y="2176462"/>
            <a:ext cx="3370282" cy="52822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1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Отражение относительно Oy
</a:t>
            </a:r>
            <a:pPr algn="l" indent="0" marL="0">
              <a:lnSpc>
                <a:spcPct val="100000"/>
              </a:lnSpc>
              <a:buNone/>
            </a:pPr>
            <a:r>
              <a:rPr lang="en-US" sz="33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3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точка переходит в симметричную относительно оси Oy, её абсцисса меняет знак, а ордината остаётся прежней. Значит, меняется косинус, а синус сохраняется.
</a:t>
            </a:r>
            <a:endParaRPr lang="en-US" sz="1018" dirty="0"/>
          </a:p>
        </p:txBody>
      </p:sp>
      <p:sp>
        <p:nvSpPr>
          <p:cNvPr id="11" name="Text 3"/>
          <p:cNvSpPr txBox="1"/>
          <p:nvPr/>
        </p:nvSpPr>
        <p:spPr>
          <a:xfrm>
            <a:off x="736899" y="2826840"/>
            <a:ext cx="3370282" cy="52822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Отражение относительно Ox
</a:t>
            </a:r>
            <a:pPr algn="l" indent="0" marL="0">
              <a:lnSpc>
                <a:spcPct val="100000"/>
              </a:lnSpc>
              <a:buNone/>
            </a:pPr>
            <a:r>
              <a:rPr lang="en-US" sz="33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отражении относительно оси Ox меняется знак ординаты, но абсцисса не изменяется. Поэтому синус меняет знак, а косинус остаётся таким же, как у исходной точки.
</a:t>
            </a:r>
            <a:endParaRPr lang="en-US" sz="1005" dirty="0"/>
          </a:p>
        </p:txBody>
      </p:sp>
      <p:sp>
        <p:nvSpPr>
          <p:cNvPr id="12" name="Text 4"/>
          <p:cNvSpPr txBox="1"/>
          <p:nvPr/>
        </p:nvSpPr>
        <p:spPr>
          <a:xfrm>
            <a:off x="736899" y="3477217"/>
            <a:ext cx="3370282" cy="52822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Левые и правые точки
</a:t>
            </a:r>
            <a:pPr algn="l" indent="0" marL="0">
              <a:lnSpc>
                <a:spcPct val="100000"/>
              </a:lnSpc>
              <a:buNone/>
            </a:pPr>
            <a:r>
              <a:rPr lang="en-US" sz="33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2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Точки слева и справа на окружности имеют одинаковые по модулю значения функций, но могут отличаться знаками. Это помогает быстро находить ответы без полного пересчёта.
</a:t>
            </a:r>
            <a:endParaRPr lang="en-US" sz="1004" dirty="0"/>
          </a:p>
        </p:txBody>
      </p:sp>
      <p:sp>
        <p:nvSpPr>
          <p:cNvPr id="13" name="Text 5"/>
          <p:cNvSpPr txBox="1"/>
          <p:nvPr/>
        </p:nvSpPr>
        <p:spPr>
          <a:xfrm>
            <a:off x="736899" y="4127595"/>
            <a:ext cx="3370282" cy="52822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1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 четвертями
</a:t>
            </a:r>
            <a:pPr algn="l" indent="0" marL="0">
              <a:lnSpc>
                <a:spcPct val="100000"/>
              </a:lnSpc>
              <a:buNone/>
            </a:pPr>
            <a:r>
              <a:rPr lang="en-US" sz="33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3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Симметрия объясняет, почему в разных четвертях одни и те же числа появляются со знаком «плюс» или «минус». Достаточно знать положение точки относительно осей.
</a:t>
            </a:r>
            <a:endParaRPr lang="en-US" sz="1018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343400" y="2767393"/>
            <a:ext cx="4392940" cy="140186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07660" y="934152"/>
            <a:ext cx="8332480" cy="78796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Формулы приведения для основных симметрий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407660" y="2215668"/>
            <a:ext cx="2480100" cy="1142655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Формулы приведения позволяют заменить угол во II, III или IV четверти на острый опорный угол и сразу определить знак ответа.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записи сводят сложный угол к острому; остаётся только правильно выбрать знак по четверти и виду симметрии.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407660" y="3567030"/>
            <a:ext cx="2480100" cy="105755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Формулы приведения для углов, симметричных относительно осей и центра окружности.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870624" y="241404"/>
            <a:ext cx="1148675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22531" y="2067253"/>
            <a:ext cx="454330" cy="36346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573476" y="2030631"/>
            <a:ext cx="436708" cy="436708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315609" y="2030631"/>
            <a:ext cx="436708" cy="436708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0624" y="241404"/>
            <a:ext cx="1148675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200" dirty="0"/>
          </a:p>
        </p:txBody>
      </p:sp>
      <p:sp>
        <p:nvSpPr>
          <p:cNvPr id="10" name="Text 1"/>
          <p:cNvSpPr txBox="1"/>
          <p:nvPr/>
        </p:nvSpPr>
        <p:spPr>
          <a:xfrm>
            <a:off x="478194" y="754380"/>
            <a:ext cx="8101924" cy="96774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области применения
</a:t>
            </a:r>
            <a:endParaRPr lang="en-US" sz="3000" dirty="0"/>
          </a:p>
        </p:txBody>
      </p:sp>
      <p:sp>
        <p:nvSpPr>
          <p:cNvPr id="11" name="Text 2"/>
          <p:cNvSpPr txBox="1"/>
          <p:nvPr/>
        </p:nvSpPr>
        <p:spPr>
          <a:xfrm>
            <a:off x="822528" y="2621106"/>
            <a:ext cx="2122829" cy="183350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Колебания и волны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Тригонометрические функции описывают повторяющиеся процессы: звук, свет, движение маятника и другие колебания. Они помогают показывать, как величина меняется во времени.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3564662" y="2621106"/>
            <a:ext cx="2122829" cy="183350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Вращение и поворот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описании вращения удобно задавать положение через угол. Так легче понимать работу колёс, стрелок, рычагов и любых объектов, которые движутся по окружности.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6306796" y="2621106"/>
            <a:ext cx="2122829" cy="183350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Геометрические задачи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геометрии тригонометрия помогает находить высоты, расстояния и углы, когда прямоугольный треугольник неудобен. Особенно полезна единичная окружность и связь координат с функциями.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77024" y="1750939"/>
            <a:ext cx="5168456" cy="287718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0624" y="241404"/>
            <a:ext cx="1148675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577024" y="676974"/>
            <a:ext cx="7843076" cy="813415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 работе с произвольным углом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5940000" y="1749389"/>
            <a:ext cx="2480100" cy="174204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сложнее угол, тем важнее идти по шагам: четверть, опорный угол, значение и знак. Это снижает число ошибок.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ошибаются в знаке, потому что он зависит не от числа, а от положения луча на окружности.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5940000" y="3685222"/>
            <a:ext cx="2480100" cy="94445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наблюдения по теме «Тригонометрические функции произвольного угла»; 2025.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78194" y="754380"/>
            <a:ext cx="8101924" cy="96774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Краткая памятка для вычислений
</a:t>
            </a:r>
            <a:endParaRPr lang="en-US" sz="3000" dirty="0"/>
          </a:p>
        </p:txBody>
      </p:sp>
      <p:sp>
        <p:nvSpPr>
          <p:cNvPr id="10" name="Text 1"/>
          <p:cNvSpPr txBox="1"/>
          <p:nvPr/>
        </p:nvSpPr>
        <p:spPr>
          <a:xfrm>
            <a:off x="870624" y="241404"/>
            <a:ext cx="1148675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200" dirty="0"/>
          </a:p>
        </p:txBody>
      </p:sp>
      <p:sp>
        <p:nvSpPr>
          <p:cNvPr id="11" name="Text 2"/>
          <p:cNvSpPr txBox="1"/>
          <p:nvPr/>
        </p:nvSpPr>
        <p:spPr>
          <a:xfrm>
            <a:off x="419038" y="2740620"/>
            <a:ext cx="1373134" cy="173214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Определить четверть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нужно понять, где расположен угол на единичной окружности. От этого зависит знак ответа и выбор подходящей формулы.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2060293" y="2740620"/>
            <a:ext cx="1373134" cy="173214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Найти опорный угол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выделяют острый угол между конечной стороной и осью Ox. Именно по нему удобно вспоминать известные значения.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3701548" y="2740620"/>
            <a:ext cx="1373134" cy="173214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Вспомнить базовое значение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этого берут значение синуса или косинуса для острого угла из известных чисел 30°, 45° или 60°.
</a:t>
            </a:r>
            <a:endParaRPr lang="en-US" sz="1200" dirty="0"/>
          </a:p>
        </p:txBody>
      </p:sp>
      <p:sp>
        <p:nvSpPr>
          <p:cNvPr id="14" name="Text 5"/>
          <p:cNvSpPr txBox="1"/>
          <p:nvPr/>
        </p:nvSpPr>
        <p:spPr>
          <a:xfrm>
            <a:off x="5342803" y="2740620"/>
            <a:ext cx="1373134" cy="173214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Поставить знак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Теперь остаётся учесть четверть и правильно поставить плюс или минус. Это самый важный шаг при ответе для произвольного угла.
</a:t>
            </a:r>
            <a:endParaRPr lang="en-US" sz="1200" dirty="0"/>
          </a:p>
        </p:txBody>
      </p:sp>
      <p:sp>
        <p:nvSpPr>
          <p:cNvPr id="15" name="Text 6"/>
          <p:cNvSpPr txBox="1"/>
          <p:nvPr/>
        </p:nvSpPr>
        <p:spPr>
          <a:xfrm>
            <a:off x="6984058" y="2740620"/>
            <a:ext cx="1373134" cy="173214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5. Проверить тангенс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конце нужно убедиться, что cos α не равен нулю, если требуется тангенс. Такая проверка защищает от неверного ответа.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84610" y="919375"/>
            <a:ext cx="7794892" cy="16523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важно запомнить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Единичная окружность превращает тригонометрию в понятную систему: синус и косинус показывают координаты точки, а тангенс выражает их отношение. Если помнить четверти, симметрию и периодичность, любой угол становится вычислимым.
</a:t>
            </a:r>
            <a:endParaRPr lang="en-US" sz="35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2026-06-03T13:01:03Z</dcterms:created>
  <dcterms:modified xsi:type="dcterms:W3CDTF">2026-06-03T13:01:03Z</dcterms:modified>
</cp:coreProperties>
</file>