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700" y="2731509"/>
            <a:ext cx="8082300" cy="20126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37600" y="175333"/>
            <a:ext cx="23835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724500" y="815850"/>
            <a:ext cx="7695000" cy="20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 функции опорно-двигательной системы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тела, движение и защита органов: узнаем, как это работает.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60" y="-8450"/>
            <a:ext cx="408868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3000" y="360000"/>
            <a:ext cx="5383200" cy="14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основа движения и защиты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574100" y="1988425"/>
            <a:ext cx="3971700" cy="26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и мышцы помогают нам стоять, ходить, писать и дышать, а также защищают важные органы. У детей костей больше, чем у взрослых, потому что часть из них срастается по мере роста.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 опорно-двигательной системы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4393387" y="443374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создают движение, поддерживают позу и помогают сохранять равновесие. Они работают согласованно с костями и суставами, поэтому любое действие тела требует их точной совместной работы.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393387" y="421539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497540" y="3776727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соединяют мышцы с костями и передают силу сокращения. Благодаря им мышца не просто напрягается, а вызывает движение конкретной кости в нужном направлении.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3497540" y="3558381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2601693" y="3119715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соединяют кости так, чтобы тело могло двигаться. Связки удерживают кости в правильном положении, укрепляют сустав и не дают ему двигаться слишком свободно.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2601693" y="2901369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Суставы и связки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1705847" y="2462702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 делают соединения костей более мягкими и помогают уменьшать удары при движении. Они особенно важны там, где требуется плавность, защита и небольшая подвижность без лишнего трения.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1705847" y="2244356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Хрящи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810000" y="1805690"/>
            <a:ext cx="43830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образуют прочный каркас тела, придают ему форму и служат опорой для всего организма. Внутри костей находится костный мозг, а сама костная ткань сочетает прочность и некоторую упругость.
</a:t>
            </a:r>
            <a:endParaRPr lang="en-US" sz="800" dirty="0"/>
          </a:p>
        </p:txBody>
      </p:sp>
      <p:sp>
        <p:nvSpPr>
          <p:cNvPr id="21" name="Text 11"/>
          <p:cNvSpPr txBox="1"/>
          <p:nvPr/>
        </p:nvSpPr>
        <p:spPr>
          <a:xfrm>
            <a:off x="810000" y="1587344"/>
            <a:ext cx="43830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2156924"/>
            <a:ext cx="4839600" cy="154440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отдел скелета выполняет свою задачу, а вместе они образуют единый подвижный каркас.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Голова защищает важные органы, туловище удерживает тело, а конечности обеспечивают движения и действия.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«Опорно-двигательная система»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Отделы скелета и их функции
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64219" y="360000"/>
            <a:ext cx="4178212" cy="4775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60325" y="360000"/>
            <a:ext cx="5959200" cy="104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как защита головного мозга
</a:t>
            </a:r>
            <a:endParaRPr lang="en-US" sz="3800" dirty="0"/>
          </a:p>
        </p:txBody>
      </p:sp>
      <p:sp>
        <p:nvSpPr>
          <p:cNvPr id="12" name="Text 2"/>
          <p:cNvSpPr txBox="1"/>
          <p:nvPr/>
        </p:nvSpPr>
        <p:spPr>
          <a:xfrm>
            <a:off x="643500" y="4302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нужен не только для защиты, но и для сохранения нормальной работы органов чувств. Без него мозг и важные части головы были бы намного уязвимее.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643500" y="4135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643500" y="3464642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лицевого отдела определяют форму лица и поддерживают важные полости. Они также участвуют в работе органов дыхания и пищеварения, связанных с носом и ртом.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643500" y="3296901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Лицевой отдел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643500" y="2626309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костей черепа соединены неподвижно. Такое строение делает защиту особенно прочной и помогает уберечь головной мозг, глаза и органы слуха от повреждений.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643500" y="2458568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Надежная защита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643500" y="1787975"/>
            <a:ext cx="3514800" cy="33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Череп состоит из мозгового и лицевого отделов. Мозговой отдел образует прочную защитную коробку, а лицевой отдел участвует в формировании лица и полостей носа и рта.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643500" y="1620235"/>
            <a:ext cx="3331500" cy="15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отдела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работает не только как «каркас», но и как важная часть внутренней жизни организма.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и движение занимают наибольшую долю, а остальные функции дополняют и усиливают работу скелета.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опорно-двигательной системы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школьного курса биологии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и значение правильной осанки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Позвоночник состоит из позвонков, между которыми находятся межпозвоночные диски. Такое строение делает его прочным и одновременно гибким, чтобы тело могло наклоняться и поворачиваться.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025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позвоночника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63017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 помогает равномерно распределять нагрузку на мышцы и кости. Тогда человек меньше устает, легче сохраняет ровное положение тела и чувствует себя комфортнее.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63017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дает осанка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511633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позвоночнике выделяют шейный, грудной, поясничный, крестцовый и копчиковый отделы. Каждый из них выполняет свою роль, а вместе они поддерживают тело и защищают спинной мозг.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11633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отделы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6814400" y="3445925"/>
            <a:ext cx="1958400" cy="133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осанка нарушена, спина быстрее утомляется, появляются боли и может изменяться форма позвоночника. Особенно важно следить за положением тела во время сидения и письма.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6814400" y="2891124"/>
            <a:ext cx="19584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нарушения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строение подвижного сустава и роль его основных элементов.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 сустав
</a:t>
            </a:r>
            <a:endParaRPr lang="en-US" sz="3800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мышц и их особенности
</a:t>
            </a:r>
            <a:endParaRPr lang="en-US" sz="3500" dirty="0"/>
          </a:p>
        </p:txBody>
      </p:sp>
      <p:sp>
        <p:nvSpPr>
          <p:cNvPr id="10" name="Text 2"/>
          <p:cNvSpPr txBox="1"/>
          <p:nvPr/>
        </p:nvSpPr>
        <p:spPr>
          <a:xfrm>
            <a:off x="1076400" y="213170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мышцы прикреплены к костям и управляют движениями тела. Они работают произвольно, то есть человек может сознательно напрягать их, чтобы ходить, поднимать предметы или писать.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1076400" y="180050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033750" y="4256150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 находятся во внутренних органах, например в желудке и кишечнике. Они тоже работают непроизвольно и помогают продвигать пищу, изменять форму органов и поддерживать их работу.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033750" y="3924950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Гладкие мышцы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2555075" y="3193925"/>
            <a:ext cx="4751100" cy="5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 сокращается без участия сознания и работает постоянно всю жизнь. Ее задача — перекачивать кровь, поэтому она должна действовать ритмично и без остановки.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2555075" y="2862725"/>
            <a:ext cx="47511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Сердечная мышца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0350" y="1199816"/>
            <a:ext cx="8316900" cy="1559419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325" y="360000"/>
            <a:ext cx="8425800" cy="7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движение руки
</a:t>
            </a:r>
            <a:endParaRPr lang="en-US" sz="3500" dirty="0"/>
          </a:p>
        </p:txBody>
      </p:sp>
      <p:sp>
        <p:nvSpPr>
          <p:cNvPr id="10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603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рука сгибается в локте, сокращается бицепс. Он тянет кость через сухожилие, а трицепс в это время расслабляется, чтобы движение прошло свободно.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603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Сгибание руки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902050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руки показывает, как согласованно действуют мышцы и кости. Без такого взаимодействия мы не смогли бы брать предметы, писать и выполнять точные движения.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902025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21483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не толкают кость, а только сокращаются и натягивают сухожилия. Именно поэтому движение получается точным: сила мышцы передается на кость через прочное соединение.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4721458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сухожилий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2540917" y="3362124"/>
            <a:ext cx="1882800" cy="10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разгибании ситуация меняется: сокращается трицепс, а бицепс расслабляется. Так мышцы работают попарно и помогают выполнять противоположные движения без лишнего напряжения.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540892" y="2862150"/>
            <a:ext cx="1882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Разгибание руки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325" y="2205414"/>
            <a:ext cx="4535700" cy="14474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костной ткани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5113500" y="1477500"/>
            <a:ext cx="32004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компонентов костной ткани показывает, почему кость одновременно прочная и немного упругая. С возрастом соотношение веществ меняется, и это отражается на свойствах костей.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Костная ткань сочетает твёрдость и эластичность; у растущего организма больше упругости, а у взрослого — прочности.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94325" y="4525000"/>
            <a:ext cx="77703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опорно-двигательной системы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работают вместе: движение усиливает мышцы, а питание и витамин D помогают костям расти и восстанавливаться после нагрузок.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играют активность и питание; остальные условия поддерживают устойчивый результат и помогают избежать перегрузки.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кости и мышцы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опорно-двигательной системы
</a:t>
            </a:r>
            <a:endParaRPr lang="en-US" sz="113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для костей и мышц
</a:t>
            </a:r>
            <a:endParaRPr lang="en-US" sz="3500" dirty="0"/>
          </a:p>
        </p:txBody>
      </p:sp>
      <p:sp>
        <p:nvSpPr>
          <p:cNvPr id="11" name="Text 2"/>
          <p:cNvSpPr txBox="1"/>
          <p:nvPr/>
        </p:nvSpPr>
        <p:spPr>
          <a:xfrm>
            <a:off x="360250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минерал нужен для прочности костей и зубов. Если его поступает мало, костная ткань становится менее устойчивой к нагрузкам и травмам.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60250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Кальций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95599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 помогает организму усваивать кальций и поддерживает правильное формирование костей. Без него полезные вещества используются хуже, даже если питание разнообразное.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79559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Витамин D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077924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 служит строительным материалом для мышц. Он необходим не только для роста, но и для восстановления после физической активности и мелких повреждений.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077924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Белок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513273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творог, сыр, рыба, яйца, бобовые и зелень помогают получать нужные вещества. Такие продукты особенно важны в период роста школьника.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5513266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продукты
</a:t>
            </a:r>
            <a:endParaRPr lang="en-US" sz="1100" dirty="0"/>
          </a:p>
        </p:txBody>
      </p:sp>
      <p:sp>
        <p:nvSpPr>
          <p:cNvPr id="19" name="Text 10"/>
          <p:cNvSpPr txBox="1"/>
          <p:nvPr/>
        </p:nvSpPr>
        <p:spPr>
          <a:xfrm>
            <a:off x="7230947" y="3474000"/>
            <a:ext cx="15516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кальция, витамина D и белка замедляет рост, ослабляет мышцы и повышает хрупкость костей, поэтому питание должно быть регулярным и разнообразным.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7227949" y="2891124"/>
            <a:ext cx="1551600" cy="3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опасен дефицит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Кроветворение и запас минеральных веществ
</a:t>
            </a:r>
            <a:endParaRPr lang="en-US" sz="3500" dirty="0"/>
          </a:p>
        </p:txBody>
      </p:sp>
      <p:sp>
        <p:nvSpPr>
          <p:cNvPr id="8" name="Text 2"/>
          <p:cNvSpPr txBox="1"/>
          <p:nvPr/>
        </p:nvSpPr>
        <p:spPr>
          <a:xfrm>
            <a:off x="56400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некоторых костей находится красный костный мозг. Именно он образует клетки крови, без которых невозможны перенос кислорода, защита от инфекций и свёртывание крови.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6400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костный мозг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3457950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костях накапливаются соли кальция и фосфора. Организм использует этот запас при росте, работе мышц и других процессах, связанных с обменом веществ.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457950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запас
</a:t>
            </a:r>
            <a:endParaRPr lang="en-US" sz="1500" dirty="0"/>
          </a:p>
        </p:txBody>
      </p:sp>
      <p:sp>
        <p:nvSpPr>
          <p:cNvPr id="12" name="Text 6"/>
          <p:cNvSpPr txBox="1"/>
          <p:nvPr/>
        </p:nvSpPr>
        <p:spPr>
          <a:xfrm>
            <a:off x="6336575" y="2849450"/>
            <a:ext cx="22281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нужен не только для опоры и движения. Он участвует во внутренних процессах, поэтому его здоровье влияет сразу на несколько систем организма.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336575" y="2179300"/>
            <a:ext cx="22062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Дополнительная функция скелета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50" y="1570466"/>
            <a:ext cx="8425800" cy="32084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325" y="1064700"/>
            <a:ext cx="8425800" cy="4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привычки школьника влияют на состояние позвоночника, костей и мышц.
</a:t>
            </a:r>
            <a:endParaRPr lang="en-US" sz="1500" dirty="0"/>
          </a:p>
        </p:txBody>
      </p:sp>
      <p:sp>
        <p:nvSpPr>
          <p:cNvPr id="5" name="Text 1"/>
          <p:cNvSpPr txBox="1"/>
          <p:nvPr/>
        </p:nvSpPr>
        <p:spPr>
          <a:xfrm>
            <a:off x="360325" y="360000"/>
            <a:ext cx="8425800" cy="6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предотвратить нарушения опорно-двигательной системы
</a:t>
            </a:r>
            <a:endParaRPr lang="en-US" sz="3128" dirty="0"/>
          </a:p>
        </p:txBody>
      </p:sp>
      <p:sp>
        <p:nvSpPr>
          <p:cNvPr id="6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7441" y="1587650"/>
            <a:ext cx="3038668" cy="3074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59100" y="361806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опорно-двигательной системы и первая помощь
</a:t>
            </a:r>
            <a:endParaRPr lang="en-US" sz="3500" dirty="0"/>
          </a:p>
        </p:txBody>
      </p:sp>
      <p:sp>
        <p:nvSpPr>
          <p:cNvPr id="12" name="Text 2"/>
          <p:cNvSpPr txBox="1"/>
          <p:nvPr/>
        </p:nvSpPr>
        <p:spPr>
          <a:xfrm>
            <a:off x="1076400" y="4215160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Неправильные действия могут усилить боль и ухудшить состояние пострадавшего. Поэтому при серьёзной травме главное — не навредить до приезда помощи.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1076400" y="3957238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осторожность важна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076400" y="1845272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наиболее распространённым повреждениям относятся ушиб, растяжение связок, вывих и перелом. Они возникают при падениях, резких движениях и неосторожной физической нагрузке.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1076400" y="1587350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травмы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1076400" y="2635234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травме важно обеспечить покой, приложить холод и по возможности зафиксировать повреждённую часть тела. Это помогает уменьшить боль и отёк.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1076400" y="2377313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сделать сразу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1076400" y="3425197"/>
            <a:ext cx="41166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подозрение на перелом или вывих, нельзя самостоятельно вправлять кость или делать резкие движения. Нужны взрослые и медицинский работник.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1076400" y="3167275"/>
            <a:ext cx="41166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нужна помощь взрослых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5400" y="1964764"/>
            <a:ext cx="4839600" cy="192872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325" y="1477500"/>
            <a:ext cx="3017700" cy="276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структуры связаны между собой, но выполняют разные задачи. Одни создают опору, другие смягчают нагрузки, а третьи удерживают кости и передают усилие мышц.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Связка удерживает кости вместе, а сухожилие передаёт силу мышцы на кость, поэтому эти структуры не взаимозаменяемы.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179400" y="4315600"/>
            <a:ext cx="460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опорно-двигательной системы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кости, хряща, связки и сухожилия
</a:t>
            </a:r>
            <a:endParaRPr lang="en-US" sz="3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715" y="1551550"/>
            <a:ext cx="4115469" cy="322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Осанка особенно страдает, когда учёба сочетается с долгим сидением без перерывов. Важно чередовать работу и движение.
</a:t>
            </a:r>
            <a:endParaRPr lang="en-US" sz="1700" dirty="0"/>
          </a:p>
        </p:txBody>
      </p:sp>
      <p:sp>
        <p:nvSpPr>
          <p:cNvPr id="7" name="Text 1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связаны с малоподвижностью и слабым мышечным корсетом; их проще предупредить регулярной активностью и правильными привычками.
</a:t>
            </a:r>
            <a:endParaRPr lang="en-US" sz="1700" dirty="0"/>
          </a:p>
        </p:txBody>
      </p:sp>
      <p:sp>
        <p:nvSpPr>
          <p:cNvPr id="8" name="Text 2"/>
          <p:cNvSpPr txBox="1"/>
          <p:nvPr/>
        </p:nvSpPr>
        <p:spPr>
          <a:xfrm>
            <a:off x="360325" y="360000"/>
            <a:ext cx="8425800" cy="91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нарушений осанки у школьников
</a:t>
            </a:r>
            <a:endParaRPr lang="en-US" sz="3800" dirty="0"/>
          </a:p>
        </p:txBody>
      </p:sp>
      <p:sp>
        <p:nvSpPr>
          <p:cNvPr id="9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896050" y="4524900"/>
            <a:ext cx="38889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опорно-двигательной системы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325" y="360000"/>
            <a:ext cx="84258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500" b="1" dirty="0">
                <a:solidFill>
                  <a:srgbClr val="DBFE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3500" dirty="0"/>
          </a:p>
        </p:txBody>
      </p:sp>
      <p:sp>
        <p:nvSpPr>
          <p:cNvPr id="8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60350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работает как одно целое: кости создают основу, а мышцы, суставы, связки и сухожилия обеспечивают подвижность и точность движений.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60325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система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903325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соблюдать меры профилактики и аккуратно относиться к нагрузкам, можно дольше сохранять лёгкость движений, хорошую осанку и здоровье костей и мышц.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903300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Осознанное отношение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4722333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этой системы во многом зависит от образа жизни. Движение, питание, сон и правильная осанка помогают ей развиваться и работать без перегрузки.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4722308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привычек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2541342" y="2375750"/>
            <a:ext cx="1882800" cy="16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 не только держит форму тела. Он защищает внутренние органы, участвует в кроветворении и служит хранилищем минеральных веществ, нужных организму.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2541317" y="1737950"/>
            <a:ext cx="1882800" cy="51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00B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функции костей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106225" y="2495700"/>
            <a:ext cx="3886200" cy="185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 создаёт форму тела, защищает органы и делает возможными движения. Её здоровье зависит от активности, питания, осанки и внимательного отношения к нагрузкам.
</a:t>
            </a:r>
            <a:endParaRPr lang="en-US" sz="1700" dirty="0"/>
          </a:p>
        </p:txBody>
      </p:sp>
      <p:sp>
        <p:nvSpPr>
          <p:cNvPr id="4" name="Text 1"/>
          <p:cNvSpPr txBox="1"/>
          <p:nvPr/>
        </p:nvSpPr>
        <p:spPr>
          <a:xfrm>
            <a:off x="4106225" y="736475"/>
            <a:ext cx="4678800" cy="17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Опорно-двигательная система: основа движения и здоровья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2026-06-01T10:46:22Z</dcterms:created>
  <dcterms:modified xsi:type="dcterms:W3CDTF">2026-06-01T10:46:22Z</dcterms:modified>
</cp:coreProperties>
</file>