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image" Target="../media/image-7-7.png"/><Relationship Id="rId8" Type="http://schemas.openxmlformats.org/officeDocument/2006/relationships/image" Target="../media/image-7-8.png"/><Relationship Id="rId9" Type="http://schemas.openxmlformats.org/officeDocument/2006/relationships/image" Target="../media/image-7-9.png"/><Relationship Id="rId10" Type="http://schemas.openxmlformats.org/officeDocument/2006/relationships/image" Target="../media/image-7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jpe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jpe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8A877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673939" y="410700"/>
            <a:ext cx="4123722" cy="43221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20550" y="346250"/>
            <a:ext cx="4251600" cy="445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«Река раскинулась. Течёт, грустит лениво…»: ключ к образному миру поэмы
</a:t>
            </a:r>
            <a:pPr algn="l" indent="0" marL="0">
              <a:lnSpc>
                <a:spcPct val="100000"/>
              </a:lnSpc>
              <a:buNone/>
            </a:pPr>
            <a:r>
              <a:rPr lang="en-US" sz="3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Река в поэме Блока соединяет природу, память и судьбу России.
</a:t>
            </a:r>
            <a:pPr algn="l" indent="0" marL="0">
              <a:lnSpc>
                <a:spcPct val="115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4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34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789712" y="435400"/>
            <a:ext cx="4060976" cy="43272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13900" y="1739100"/>
            <a:ext cx="4118100" cy="30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Написанная в 1908 году, поэма рождается из опыта кризисной эпохи. Обращаясь к Куликовской битве, Блок связывает далёкое прошлое с тревогой современной России и её духовным выбором.
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700575" y="528625"/>
            <a:ext cx="3776700" cy="64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Исторический фон поэмы Блока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8A877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9" name="Text 1"/>
          <p:cNvSpPr txBox="1"/>
          <p:nvPr/>
        </p:nvSpPr>
        <p:spPr>
          <a:xfrm>
            <a:off x="700575" y="528625"/>
            <a:ext cx="3769500" cy="63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открывается смысл строки в поэме
</a:t>
            </a:r>
            <a:endParaRPr lang="en-US" sz="1400" dirty="0"/>
          </a:p>
        </p:txBody>
      </p:sp>
      <p:sp>
        <p:nvSpPr>
          <p:cNvPr id="10" name="Text 2"/>
          <p:cNvSpPr txBox="1"/>
          <p:nvPr/>
        </p:nvSpPr>
        <p:spPr>
          <a:xfrm>
            <a:off x="4824050" y="1158925"/>
            <a:ext cx="3402900" cy="104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Пейзажное начало
</a:t>
            </a:r>
            <a:pPr algn="l" indent="0" marL="0">
              <a:lnSpc>
                <a:spcPct val="130039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Первая строка сразу задаёт медленный, созерцательный ритм и погружает читателя в пространство тишины.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910675" y="2050352"/>
            <a:ext cx="3402900" cy="104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30039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Внутреннее состояние
</a:t>
            </a:r>
            <a:pPr algn="r" indent="0" marL="0">
              <a:lnSpc>
                <a:spcPct val="130039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 реки соединяется с настроением лирического сознания: покой оказывается окрашен скрытой грустью.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4824050" y="2892425"/>
            <a:ext cx="3402900" cy="104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Историческая пауза
</a:t>
            </a:r>
            <a:pPr algn="l" indent="0" marL="0">
              <a:lnSpc>
                <a:spcPct val="130039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Степь, дорога и молчание создают ощущение остановленного времени, когда событие ещё не началось, но уже неизбежно.
</a:t>
            </a:r>
            <a:endParaRPr lang="en-US" sz="1400" dirty="0"/>
          </a:p>
        </p:txBody>
      </p:sp>
      <p:sp>
        <p:nvSpPr>
          <p:cNvPr id="13" name="Text 5"/>
          <p:cNvSpPr txBox="1"/>
          <p:nvPr/>
        </p:nvSpPr>
        <p:spPr>
          <a:xfrm>
            <a:off x="910675" y="3827327"/>
            <a:ext cx="3402900" cy="104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30039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Предчувствие судьбы
</a:t>
            </a:r>
            <a:pPr algn="r" indent="0" marL="0">
              <a:lnSpc>
                <a:spcPct val="130039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 самого начала природа становится не фоном, а знаком грядущего исторического испытания.
</a:t>
            </a:r>
            <a:endParaRPr lang="en-US" sz="14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3225" y="3166851"/>
            <a:ext cx="8337300" cy="201104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46975" y="1176425"/>
            <a:ext cx="4063200" cy="179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8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Пространство без границ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поэме Блока широко развернутое пространство, низкое небо и даль горизонта создают ощущение открытой, почти бесконечной равнины. Это пространство кажется одиноким и напряжённым.
</a:t>
            </a:r>
            <a:endParaRPr lang="en-US" sz="1800" dirty="0"/>
          </a:p>
        </p:txBody>
      </p:sp>
      <p:sp>
        <p:nvSpPr>
          <p:cNvPr id="8" name="Text 1"/>
          <p:cNvSpPr txBox="1"/>
          <p:nvPr/>
        </p:nvSpPr>
        <p:spPr>
          <a:xfrm>
            <a:off x="4673600" y="1176425"/>
            <a:ext cx="4070700" cy="179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8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Пейзаж как исторический знак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Такой пейзаж не просто описывает природу. Он подготавливает восприятие России как страны, которая стоит перед испытанием и уже чувствует приближение исторического перелома.
</a:t>
            </a:r>
            <a:endParaRPr lang="en-US" sz="1800" dirty="0"/>
          </a:p>
        </p:txBody>
      </p:sp>
      <p:sp>
        <p:nvSpPr>
          <p:cNvPr id="9" name="Text 2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700575" y="528625"/>
            <a:ext cx="8031900" cy="4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 русской равнины в зрительном строе текста
</a:t>
            </a:r>
            <a:endParaRPr lang="en-US" sz="14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67325" y="1416525"/>
            <a:ext cx="3893700" cy="125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Родина в поэме показана как живая духовная реальность, а не отвлечённая идея. Она связана с памятью о прошлом, внутренней болью и надеждой на обновление.
</a:t>
            </a:r>
            <a:endParaRPr lang="en-US" sz="1400" dirty="0"/>
          </a:p>
        </p:txBody>
      </p:sp>
      <p:sp>
        <p:nvSpPr>
          <p:cNvPr id="7" name="Text 1"/>
          <p:cNvSpPr txBox="1"/>
          <p:nvPr/>
        </p:nvSpPr>
        <p:spPr>
          <a:xfrm>
            <a:off x="4838050" y="1416525"/>
            <a:ext cx="3893700" cy="125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 России включает и историческую глубину, и современную тревогу. Куликово поле становится символом не только победы прошлого, но и будущего сопротивления смуте.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567325" y="3318725"/>
            <a:ext cx="3893700" cy="125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Лирическое чувство здесь соединяется с гражданской ответственностью. Именно поэтому тема Родины звучит у Блока как личное переживание и как общий национальный вопрос.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700575" y="528625"/>
            <a:ext cx="8031900" cy="4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Тема Родины в художественном мире Блока
</a:t>
            </a:r>
            <a:endParaRPr lang="en-US" sz="14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8A877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6975" y="1345963"/>
            <a:ext cx="4063200" cy="263417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406975" y="4489950"/>
            <a:ext cx="6411300" cy="27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Поэма А. А. Блока «На поле Куликовом» (1908)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700575" y="528625"/>
            <a:ext cx="8031900" cy="4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Изменение эмоционального напряжения в поэме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4797650" y="1344850"/>
            <a:ext cx="3832800" cy="263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Движение эмоций подчёркивает: спокойствие в начале не отменяет внутреннего беспокойства, а лишь делает его особенно ощутимым.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 концу текста напряжение достигает пика, поэтому поэма воспринимается как путь от тишины к историческому прозрению.
</a:t>
            </a:r>
            <a:endParaRPr lang="en-US" sz="1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03431" y="1456483"/>
            <a:ext cx="218400" cy="19413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770056" y="1444350"/>
            <a:ext cx="218400" cy="2184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03431" y="3153033"/>
            <a:ext cx="218400" cy="194133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4794431" y="3137000"/>
            <a:ext cx="169650" cy="2262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  <p:sp>
        <p:nvSpPr>
          <p:cNvPr id="13" name="Text 1"/>
          <p:cNvSpPr txBox="1"/>
          <p:nvPr/>
        </p:nvSpPr>
        <p:spPr>
          <a:xfrm>
            <a:off x="883075" y="1527992"/>
            <a:ext cx="3581400" cy="119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Река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Она связывает природное движение с течением времени и исторической памятью. В её спокойствии уже слышится ожидание перемен.
</a:t>
            </a:r>
            <a:endParaRPr lang="en-US" sz="1500" dirty="0"/>
          </a:p>
        </p:txBody>
      </p:sp>
      <p:sp>
        <p:nvSpPr>
          <p:cNvPr id="14" name="Text 2"/>
          <p:cNvSpPr txBox="1"/>
          <p:nvPr/>
        </p:nvSpPr>
        <p:spPr>
          <a:xfrm>
            <a:off x="5149700" y="1527992"/>
            <a:ext cx="3581400" cy="119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Степь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Широкая степь обозначает пространство России, её открытость и уязвимость. Это поле исторического пути, а не нейтральный фон.
</a:t>
            </a:r>
            <a:endParaRPr lang="en-US" sz="1500" dirty="0"/>
          </a:p>
        </p:txBody>
      </p:sp>
      <p:sp>
        <p:nvSpPr>
          <p:cNvPr id="15" name="Text 3"/>
          <p:cNvSpPr txBox="1"/>
          <p:nvPr/>
        </p:nvSpPr>
        <p:spPr>
          <a:xfrm>
            <a:off x="883075" y="3224542"/>
            <a:ext cx="3581400" cy="119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Дорога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Дорога символизирует путь народа и необходимость выбора. Она подчеркивает, что история у Блока понимается как движение к испытанию.
</a:t>
            </a:r>
            <a:endParaRPr lang="en-US" sz="1500" dirty="0"/>
          </a:p>
        </p:txBody>
      </p:sp>
      <p:sp>
        <p:nvSpPr>
          <p:cNvPr id="16" name="Text 4"/>
          <p:cNvSpPr txBox="1"/>
          <p:nvPr/>
        </p:nvSpPr>
        <p:spPr>
          <a:xfrm>
            <a:off x="5149700" y="3224542"/>
            <a:ext cx="3581400" cy="119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Туман и сумерки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образы передают неясность будущего, тревожность эпохи и скрытую напряжённость. Они делают историческую перспективу неотчётливой, но ощутимой.
</a:t>
            </a:r>
            <a:endParaRPr lang="en-US" sz="1500" dirty="0"/>
          </a:p>
        </p:txBody>
      </p:sp>
      <p:sp>
        <p:nvSpPr>
          <p:cNvPr id="17" name="Text 5"/>
          <p:cNvSpPr txBox="1"/>
          <p:nvPr/>
        </p:nvSpPr>
        <p:spPr>
          <a:xfrm>
            <a:off x="700575" y="528625"/>
            <a:ext cx="8031900" cy="4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Система центральных образов и их значение
</a:t>
            </a:r>
            <a:endParaRPr lang="en-US" sz="1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6975" y="2041649"/>
            <a:ext cx="4063200" cy="1547601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806500" y="1497250"/>
            <a:ext cx="3875400" cy="263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4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 конкретные детали природы превращаются у Блока в исторические символы и помогают раскрыть главную идею поэмы.
</a:t>
            </a:r>
            <a:pPr algn="l" indent="0" marL="0">
              <a:lnSpc>
                <a:spcPct val="150000"/>
              </a:lnSpc>
              <a:buNone/>
            </a:pPr>
            <a:r>
              <a:rPr lang="en-US" sz="14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00"/>
              </a:lnSpc>
              <a:buNone/>
            </a:pPr>
            <a:r>
              <a:rPr lang="en-US" sz="14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 и тот же образ у Блока работает сразу на двух уровнях: предметном и символическом.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413725" y="4489950"/>
            <a:ext cx="6404400" cy="27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Поэма А. А. Блока «На поле Куликовом»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700575" y="528625"/>
            <a:ext cx="8031900" cy="4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символы поэмы и их смысл
</a:t>
            </a:r>
            <a:endParaRPr lang="en-US" sz="14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8A877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6975" y="1537758"/>
            <a:ext cx="8325600" cy="314353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700575" y="585025"/>
            <a:ext cx="8031900" cy="33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Композиция поэмы как путь от созерцания к историческому напряжению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700575" y="1008450"/>
            <a:ext cx="8031900" cy="28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смысловых переходов в поэме «На поле Куликовом»
</a:t>
            </a:r>
            <a:endParaRPr lang="en-US" sz="14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8A877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99875" y="1987650"/>
            <a:ext cx="2313300" cy="214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Лирический герой говорит сдержанно и размышляюще. Его речь не похожа на прямой призыв: в ней важнее внутренняя сосредоточенность и готовность вслушиваться в историю.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3418950" y="1987650"/>
            <a:ext cx="2313300" cy="214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его сознании личное чувство не отделено от гражданской ответственности. Он воспринимает происходящее как общее дело народа, а не только как частное переживание.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6238025" y="1987650"/>
            <a:ext cx="2313300" cy="214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Сдержанная интонация усиливает драматизм поэмы. Именно недосказанность создаёт ощущение ожидания, которое соответствует символистской манере Блока.
</a:t>
            </a:r>
            <a:endParaRPr lang="en-US" sz="1400" dirty="0"/>
          </a:p>
        </p:txBody>
      </p:sp>
      <p:sp>
        <p:nvSpPr>
          <p:cNvPr id="9" name="Text 4"/>
          <p:cNvSpPr txBox="1"/>
          <p:nvPr/>
        </p:nvSpPr>
        <p:spPr>
          <a:xfrm>
            <a:off x="700575" y="528625"/>
            <a:ext cx="8031900" cy="4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Лирический герой и его интонация
</a:t>
            </a:r>
            <a:endParaRPr lang="en-US" sz="14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8A877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6975" y="956311"/>
            <a:ext cx="8337300" cy="218202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06975" y="3384175"/>
            <a:ext cx="4063200" cy="140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6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Повторы и плавные синтаксические переходы создают в поэме ощущение неспешного, почти завораживающего движения. Речь звучит как тихое раздумье, а не как резкое высказывание.
</a:t>
            </a:r>
            <a:endParaRPr lang="en-US" sz="1662" dirty="0"/>
          </a:p>
        </p:txBody>
      </p:sp>
      <p:sp>
        <p:nvSpPr>
          <p:cNvPr id="6" name="Text 1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4673600" y="3384175"/>
            <a:ext cx="4070700" cy="140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Звукопись поддерживает этот эффект: мягкие созвучия, протяжные интонации и мерный ритм сближают стих с движением воды и шагами по степи.
</a:t>
            </a:r>
            <a:endParaRPr lang="en-US" sz="1700" dirty="0"/>
          </a:p>
        </p:txBody>
      </p:sp>
      <p:sp>
        <p:nvSpPr>
          <p:cNvPr id="8" name="Text 3"/>
          <p:cNvSpPr txBox="1"/>
          <p:nvPr/>
        </p:nvSpPr>
        <p:spPr>
          <a:xfrm>
            <a:off x="700575" y="528625"/>
            <a:ext cx="8031900" cy="4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Музыкальность стиха, ритм и звуковая организация
</a:t>
            </a:r>
            <a:endParaRPr lang="en-US" sz="14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8A877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6975" y="1345963"/>
            <a:ext cx="4063200" cy="263417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406975" y="4489950"/>
            <a:ext cx="6411300" cy="27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А. А. Блок, поэма «На поле Куликовом» (1908)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700575" y="528625"/>
            <a:ext cx="8031900" cy="4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Доминирующие мотивы и их смысловой вес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4797650" y="1344850"/>
            <a:ext cx="3832800" cy="263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Распределение мотивов показывает, что поэма держится не на одном событии, а на их смысловом переплетении.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Сильнее всего работают память и ожидание: они соединяют пейзаж с историческим и гражданским планом.
</a:t>
            </a:r>
            <a:endParaRPr lang="en-US" sz="14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39975" y="1672850"/>
            <a:ext cx="3378600" cy="207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Именно с неё начинается образное движение текста: пейзаж сразу получает историческое и эмоциональное измерение.
</a:t>
            </a:r>
            <a:endParaRPr lang="en-US" sz="1800" dirty="0"/>
          </a:p>
        </p:txBody>
      </p:sp>
      <p:sp>
        <p:nvSpPr>
          <p:cNvPr id="5" name="Text 1"/>
          <p:cNvSpPr txBox="1"/>
          <p:nvPr/>
        </p:nvSpPr>
        <p:spPr>
          <a:xfrm>
            <a:off x="4991500" y="2044250"/>
            <a:ext cx="3378600" cy="188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600" b="1" dirty="0">
                <a:solidFill>
                  <a:srgbClr val="F7F5E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первая строка поэмы задаёт её интонацию и смысловой горизонт.
</a:t>
            </a:r>
            <a:endParaRPr lang="en-US" sz="4200" dirty="0"/>
          </a:p>
        </p:txBody>
      </p:sp>
      <p:sp>
        <p:nvSpPr>
          <p:cNvPr id="6" name="Text 2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4673600" y="4248200"/>
            <a:ext cx="4063200" cy="54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А. А. Блок, «На поле Куликовом»
</a:t>
            </a:r>
            <a:endParaRPr lang="en-US" sz="12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8A877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6975" y="1919156"/>
            <a:ext cx="4063200" cy="179258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4797650" y="1497250"/>
            <a:ext cx="3832800" cy="263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 отдельные приёмы усиливают образ России как страны памяти, ожидания и испытания.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 средства работают на общий замысел: природа у Блока становится способом говорить об истории и внутреннем состоянии страны.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406975" y="4489950"/>
            <a:ext cx="6411300" cy="27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А. А. Блок, «На поле Куликовом»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700575" y="528625"/>
            <a:ext cx="8031900" cy="4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Художественные средства поэмы и их функция
</a:t>
            </a:r>
            <a:endParaRPr lang="en-US" sz="14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8A877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  <p:sp>
        <p:nvSpPr>
          <p:cNvPr id="9" name="Text 1"/>
          <p:cNvSpPr txBox="1"/>
          <p:nvPr/>
        </p:nvSpPr>
        <p:spPr>
          <a:xfrm>
            <a:off x="700575" y="528625"/>
            <a:ext cx="8031900" cy="4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Куликовская битва как историческая модель испытания
</a:t>
            </a:r>
            <a:endParaRPr lang="en-US" sz="1400" dirty="0"/>
          </a:p>
        </p:txBody>
      </p:sp>
      <p:sp>
        <p:nvSpPr>
          <p:cNvPr id="10" name="Text 2"/>
          <p:cNvSpPr txBox="1"/>
          <p:nvPr/>
        </p:nvSpPr>
        <p:spPr>
          <a:xfrm>
            <a:off x="783525" y="3345000"/>
            <a:ext cx="2816100" cy="103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1380 год
</a:t>
            </a:r>
            <a:pPr algn="l" indent="0" marL="0">
              <a:lnSpc>
                <a:spcPct val="130039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Куликовская битва закрепляется в русской памяти как символ сопротивления и собранности народа перед опасностью.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2261175" y="935100"/>
            <a:ext cx="2816100" cy="1038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1905 год
</a:t>
            </a:r>
            <a:pPr algn="l" indent="0" marL="0">
              <a:lnSpc>
                <a:spcPct val="130039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революции общественная нестабильность заставляет по-новому видеть историю: прошлое начинает читаться как предупреждение.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3801250" y="3345000"/>
            <a:ext cx="2816100" cy="103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1908 год
</a:t>
            </a:r>
            <a:pPr algn="l" indent="0" marL="0">
              <a:lnSpc>
                <a:spcPct val="130039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Блок создаёт поэму, соединяя древний сюжет с современными ощущениями кризиса, тревоги и духовного выбора.
</a:t>
            </a:r>
            <a:endParaRPr lang="en-US" sz="1400" dirty="0"/>
          </a:p>
        </p:txBody>
      </p:sp>
      <p:sp>
        <p:nvSpPr>
          <p:cNvPr id="13" name="Text 5"/>
          <p:cNvSpPr txBox="1"/>
          <p:nvPr/>
        </p:nvSpPr>
        <p:spPr>
          <a:xfrm>
            <a:off x="5342300" y="935100"/>
            <a:ext cx="2816100" cy="1038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Смысл поэмы
</a:t>
            </a:r>
            <a:pPr algn="l" indent="0" marL="0">
              <a:lnSpc>
                <a:spcPct val="130039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Сражение становится не только событием истории, но и моделью повторяющегося национального испытания.
</a:t>
            </a:r>
            <a:endParaRPr lang="en-US" sz="14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8A877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21900" y="1917"/>
            <a:ext cx="4319700" cy="392316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12075" y="4064300"/>
            <a:ext cx="8420400" cy="94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Россия как пространство выбора и исторического движения
</a:t>
            </a:r>
            <a:endParaRPr lang="en-US" sz="3400" dirty="0"/>
          </a:p>
        </p:txBody>
      </p:sp>
      <p:sp>
        <p:nvSpPr>
          <p:cNvPr id="9" name="Text 1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5116900" y="710725"/>
            <a:ext cx="3332400" cy="107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1) В поэме Россия изображена как страна, где внешнее спокойствие уже нарушено внутренним напряжением. Природа, память и судьба народа образуют единое историческое поле.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5116900" y="2183575"/>
            <a:ext cx="3332400" cy="107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2) Пейзажные детали не просто описывают местность, а указывают на переломный момент. Тишина здесь означает не покой, а краткую передышку перед испытанием.
</a:t>
            </a:r>
            <a:endParaRPr lang="en-US" sz="11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8A877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6975" y="1537758"/>
            <a:ext cx="8325600" cy="314353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700575" y="585025"/>
            <a:ext cx="8031900" cy="33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 пейзажа к историческому обобщению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700575" y="1008450"/>
            <a:ext cx="8031900" cy="28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Логика смыслового расширения в поэме А. А. Блока «На поле Куликовом»
</a:t>
            </a:r>
            <a:endParaRPr lang="en-US" sz="14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8A877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6975" y="1345963"/>
            <a:ext cx="4063200" cy="263417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406975" y="4489950"/>
            <a:ext cx="6411300" cy="27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А. А. Блок, «На поле Куликовом» (1908)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700575" y="528625"/>
            <a:ext cx="8031900" cy="4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Соотношение спокойствия и тревоги в образной системе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4797650" y="1344850"/>
            <a:ext cx="3832800" cy="263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поэме важна не только смена настроений, но и их одновременное присутствие в одном образе, особенно в начале текста.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Тревога постепенно перевешивает спокойствие, поэтому финальное восприятие становится более исторически напряжённым.
</a:t>
            </a:r>
            <a:endParaRPr lang="en-US" sz="14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44325" y="1604075"/>
            <a:ext cx="3701100" cy="96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1) Блок показал, что историческая тема может звучать современно, если соединить эпическую память с личным переживанием и символистской образностью.
</a:t>
            </a:r>
            <a:endParaRPr lang="en-US" sz="1300" dirty="0"/>
          </a:p>
        </p:txBody>
      </p:sp>
      <p:sp>
        <p:nvSpPr>
          <p:cNvPr id="5" name="Text 1"/>
          <p:cNvSpPr txBox="1"/>
          <p:nvPr/>
        </p:nvSpPr>
        <p:spPr>
          <a:xfrm>
            <a:off x="4814750" y="1604075"/>
            <a:ext cx="3701100" cy="96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2) Поэма расширила представление о Родине: это не абстрактное понятие, а живая духовная реальность, связанная с болью, ответственностью и надеждой.
</a:t>
            </a:r>
            <a:endParaRPr lang="en-US" sz="1300" dirty="0"/>
          </a:p>
        </p:txBody>
      </p:sp>
      <p:sp>
        <p:nvSpPr>
          <p:cNvPr id="6" name="Text 2"/>
          <p:cNvSpPr txBox="1"/>
          <p:nvPr/>
        </p:nvSpPr>
        <p:spPr>
          <a:xfrm>
            <a:off x="544300" y="3580025"/>
            <a:ext cx="3701100" cy="96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3) Образ реки закрепил принцип медленного исторического движения, где внешняя тишина скрывает приближение испытания и нравственного выбора.
</a:t>
            </a:r>
            <a:endParaRPr lang="en-US" sz="1300" dirty="0"/>
          </a:p>
        </p:txBody>
      </p:sp>
      <p:sp>
        <p:nvSpPr>
          <p:cNvPr id="7" name="Text 3"/>
          <p:cNvSpPr txBox="1"/>
          <p:nvPr/>
        </p:nvSpPr>
        <p:spPr>
          <a:xfrm>
            <a:off x="4814750" y="3580025"/>
            <a:ext cx="3701100" cy="96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4) «На поле Куликовом» стало важным текстом о России как судьбе, которую нужно не только переживать, но и осмыслять.
</a:t>
            </a:r>
            <a:endParaRPr lang="en-US" sz="1300" dirty="0"/>
          </a:p>
        </p:txBody>
      </p:sp>
      <p:sp>
        <p:nvSpPr>
          <p:cNvPr id="8" name="Text 4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  <p:sp>
        <p:nvSpPr>
          <p:cNvPr id="9" name="Text 5"/>
          <p:cNvSpPr txBox="1"/>
          <p:nvPr/>
        </p:nvSpPr>
        <p:spPr>
          <a:xfrm>
            <a:off x="700575" y="528625"/>
            <a:ext cx="8031900" cy="4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поэмы для русской литературы
</a:t>
            </a:r>
            <a:endParaRPr lang="en-US" sz="14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8A877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06925" y="1935675"/>
            <a:ext cx="4063200" cy="195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 реки открывает в поэме Блока не просто пейзаж, а движение времени, памяти и предчувствия. Через него природа, история и судьба России сливаются в единый смысл.
</a:t>
            </a:r>
            <a:endParaRPr lang="en-US" sz="1800" dirty="0"/>
          </a:p>
        </p:txBody>
      </p:sp>
      <p:sp>
        <p:nvSpPr>
          <p:cNvPr id="5" name="Text 1"/>
          <p:cNvSpPr txBox="1"/>
          <p:nvPr/>
        </p:nvSpPr>
        <p:spPr>
          <a:xfrm>
            <a:off x="700575" y="528625"/>
            <a:ext cx="8031900" cy="4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Река как ключ к историческому смыслу поэмы
</a:t>
            </a:r>
            <a:endParaRPr lang="en-US" sz="1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2026-05-23T16:20:34Z</dcterms:created>
  <dcterms:modified xsi:type="dcterms:W3CDTF">2026-05-23T16:20:34Z</dcterms:modified>
</cp:coreProperties>
</file>