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jpe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png"/><Relationship Id="rId12" Type="http://schemas.openxmlformats.org/officeDocument/2006/relationships/image" Target="../media/image-7-12.png"/><Relationship Id="rId13" Type="http://schemas.openxmlformats.org/officeDocument/2006/relationships/image" Target="../media/image-7-13.png"/><Relationship Id="rId14" Type="http://schemas.openxmlformats.org/officeDocument/2006/relationships/image" Target="../media/image-7-14.png"/><Relationship Id="rId15" Type="http://schemas.openxmlformats.org/officeDocument/2006/relationships/image" Target="../media/image-7-15.png"/><Relationship Id="rId16" Type="http://schemas.openxmlformats.org/officeDocument/2006/relationships/image" Target="../media/image-7-16.png"/><Relationship Id="rId17" Type="http://schemas.openxmlformats.org/officeDocument/2006/relationships/slideLayout" Target="../slideLayouts/slideLayout1.xml"/><Relationship Id="rId1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jpe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image" Target="../media/image-13-10.jpe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image" Target="../media/image-20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97000" y="1342873"/>
            <a:ext cx="73500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факторы: обзор ключевых тем и значимости
</a:t>
            </a:r>
            <a:endParaRPr lang="en-US" sz="3600" dirty="0"/>
          </a:p>
        </p:txBody>
      </p:sp>
      <p:sp>
        <p:nvSpPr>
          <p:cNvPr id="4" name="Text 1"/>
          <p:cNvSpPr txBox="1"/>
          <p:nvPr/>
        </p:nvSpPr>
        <p:spPr>
          <a:xfrm>
            <a:off x="1479600" y="2569373"/>
            <a:ext cx="6184800" cy="6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влияния среды на живые организмы и экосистемы, важность и виды факторов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2773250" y="3519921"/>
            <a:ext cx="3597600" cy="6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80430"/>
            <a:ext cx="5571000" cy="330234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809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и значение понятия экологических факторов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6267825" y="1584950"/>
            <a:ext cx="2426100" cy="30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экологических факторов сформировалось в XIX веке благодаря трудам Мебиуса, Геккеля и Сукачёва. Оно лежит в основе рационального природопользования и предотвращения экологических кризисов в современной биологии.
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Абиотические факторы: определение и основные характеристики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24224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Абиотические факторы представляют собой неживые компоненты окружающей среды, определяющие жизненные условия организмов, включая температуру и влажность.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524224" y="3860515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Химический состав почвы и наличие кислорода влияют на рост растений и дыхание животных, обеспечивая питание и обмен веществ.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794849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и атмосферное давление влияют на биоритмы и поведение живых существ, задавая циклы их активности и отдыха.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4794849" y="3860515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и уровень радиации определяют распространение видов благодаря созданию специфических условий обитания и воздействию на генетический материал.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000" y="1310725"/>
            <a:ext cx="4147200" cy="220725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636807" y="1310725"/>
            <a:ext cx="4147200" cy="220725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как ведущий абиотический фактор
</a:t>
            </a:r>
            <a:endParaRPr lang="en-US" sz="3000" dirty="0"/>
          </a:p>
        </p:txBody>
      </p:sp>
      <p:sp>
        <p:nvSpPr>
          <p:cNvPr id="12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454300" y="3631200"/>
            <a:ext cx="35433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и ареал обитания видов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454300" y="4114500"/>
            <a:ext cx="40023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ограничивает географию обитания: полярные совы живут в холодных районах, тогда как верблюды приспособлены к жарким пустыням. Такой фактор формирует биогеографию видов.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4725475" y="3633500"/>
            <a:ext cx="35433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и сезонные биоритмы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4725475" y="4116800"/>
            <a:ext cx="40023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температуры запускают зимний сон и миграции у животных, а также регулируют скорость обмена веществ, влияя на жизненные циклы и адаптации к условиям среды.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6300" y="1298876"/>
            <a:ext cx="4157700" cy="348369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света в жизни организмов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71450" y="1384325"/>
            <a:ext cx="3934800" cy="3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 и биоритмы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471450" y="1875500"/>
            <a:ext cx="3934800" cy="99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обеспечивает фотосинтез у растений, что является основой питания экосистем. Он также регулирует суточные и сезонные биоритмы животных, влияя на их поведение и активность.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71450" y="3193100"/>
            <a:ext cx="3934800" cy="3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видов и миграции
</a:t>
            </a:r>
            <a:endParaRPr lang="en-US" sz="1500" dirty="0"/>
          </a:p>
        </p:txBody>
      </p:sp>
      <p:sp>
        <p:nvSpPr>
          <p:cNvPr id="11" name="Text 5"/>
          <p:cNvSpPr txBox="1"/>
          <p:nvPr/>
        </p:nvSpPr>
        <p:spPr>
          <a:xfrm>
            <a:off x="471450" y="3684275"/>
            <a:ext cx="3934800" cy="99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Освещённость определяет распространение видов по широтам и способствует миграции живых организмов в зависимости от сезонных изменений света и температуры.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6028" y="1175216"/>
            <a:ext cx="2947844" cy="2002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основных абиотических факторов на организмы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17700" y="3770975"/>
            <a:ext cx="3646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роль ключевых абиотических факторов и их влияние на жизнедеятельность разных организмов.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901500" y="3770975"/>
            <a:ext cx="3646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абиотический фактор ограничивает жизнедеятельность и влияет на ареал организмов по-своему.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508000" y="3275225"/>
            <a:ext cx="8276100" cy="2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«Основы экологии», С. А. Олейников, 2020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86974" y="3280738"/>
            <a:ext cx="440100" cy="391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92974" y="3256288"/>
            <a:ext cx="440100" cy="440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358161" y="3245638"/>
            <a:ext cx="403725" cy="4614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766474" y="1453655"/>
            <a:ext cx="440100" cy="4401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3913474" y="1497665"/>
            <a:ext cx="440100" cy="352080"/>
          </a:xfrm>
          <a:prstGeom prst="rect">
            <a:avLst/>
          </a:prstGeom>
        </p:spPr>
      </p:pic>
      <p:sp>
        <p:nvSpPr>
          <p:cNvPr id="18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биотических взаимодействий
</a:t>
            </a:r>
            <a:endParaRPr lang="en-US" sz="3000" dirty="0"/>
          </a:p>
        </p:txBody>
      </p:sp>
      <p:sp>
        <p:nvSpPr>
          <p:cNvPr id="1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20" name="Text 2"/>
          <p:cNvSpPr txBox="1"/>
          <p:nvPr/>
        </p:nvSpPr>
        <p:spPr>
          <a:xfrm>
            <a:off x="461650" y="3200450"/>
            <a:ext cx="18828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Хищничество
</a:t>
            </a:r>
            <a:endParaRPr lang="en-US" sz="1200" dirty="0"/>
          </a:p>
        </p:txBody>
      </p:sp>
      <p:sp>
        <p:nvSpPr>
          <p:cNvPr id="21" name="Text 3"/>
          <p:cNvSpPr txBox="1"/>
          <p:nvPr/>
        </p:nvSpPr>
        <p:spPr>
          <a:xfrm>
            <a:off x="461650" y="3867875"/>
            <a:ext cx="2508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животное поедает другое, регулируя численность популяций и структурируя экосистемы.
</a:t>
            </a:r>
            <a:endParaRPr lang="en-US" sz="1000" dirty="0"/>
          </a:p>
        </p:txBody>
      </p:sp>
      <p:sp>
        <p:nvSpPr>
          <p:cNvPr id="22" name="Text 4"/>
          <p:cNvSpPr txBox="1"/>
          <p:nvPr/>
        </p:nvSpPr>
        <p:spPr>
          <a:xfrm>
            <a:off x="6167650" y="3200450"/>
            <a:ext cx="18828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Комменсализм
</a:t>
            </a:r>
            <a:endParaRPr lang="en-US" sz="1200" dirty="0"/>
          </a:p>
        </p:txBody>
      </p:sp>
      <p:sp>
        <p:nvSpPr>
          <p:cNvPr id="23" name="Text 5"/>
          <p:cNvSpPr txBox="1"/>
          <p:nvPr/>
        </p:nvSpPr>
        <p:spPr>
          <a:xfrm>
            <a:off x="6167650" y="3867875"/>
            <a:ext cx="2508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Выгода одного партнёра без ущерба или пользы для другого, поддерживающая биоразнообразие.
</a:t>
            </a:r>
            <a:endParaRPr lang="en-US" sz="1000" dirty="0"/>
          </a:p>
        </p:txBody>
      </p:sp>
      <p:sp>
        <p:nvSpPr>
          <p:cNvPr id="24" name="Text 6"/>
          <p:cNvSpPr txBox="1"/>
          <p:nvPr/>
        </p:nvSpPr>
        <p:spPr>
          <a:xfrm>
            <a:off x="3314650" y="3200450"/>
            <a:ext cx="18828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Конкуренция
</a:t>
            </a:r>
            <a:endParaRPr lang="en-US" sz="1200" dirty="0"/>
          </a:p>
        </p:txBody>
      </p:sp>
      <p:sp>
        <p:nvSpPr>
          <p:cNvPr id="25" name="Text 7"/>
          <p:cNvSpPr txBox="1"/>
          <p:nvPr/>
        </p:nvSpPr>
        <p:spPr>
          <a:xfrm>
            <a:off x="3314650" y="3867875"/>
            <a:ext cx="2508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Борьба за ограниченные ресурсы, влияющая на распределение видов и их адаптации.
</a:t>
            </a:r>
            <a:endParaRPr lang="en-US" sz="1000" dirty="0"/>
          </a:p>
        </p:txBody>
      </p:sp>
      <p:sp>
        <p:nvSpPr>
          <p:cNvPr id="26" name="Text 8"/>
          <p:cNvSpPr txBox="1"/>
          <p:nvPr/>
        </p:nvSpPr>
        <p:spPr>
          <a:xfrm>
            <a:off x="4741150" y="1397817"/>
            <a:ext cx="18828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Паразитизм
</a:t>
            </a:r>
            <a:endParaRPr lang="en-US" sz="1200" dirty="0"/>
          </a:p>
        </p:txBody>
      </p:sp>
      <p:sp>
        <p:nvSpPr>
          <p:cNvPr id="27" name="Text 9"/>
          <p:cNvSpPr txBox="1"/>
          <p:nvPr/>
        </p:nvSpPr>
        <p:spPr>
          <a:xfrm>
            <a:off x="4741150" y="2065242"/>
            <a:ext cx="2508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организм использует другого в ущерб ему, нарушая здоровье и поведение хозяина.
</a:t>
            </a:r>
            <a:endParaRPr lang="en-US" sz="1000" dirty="0"/>
          </a:p>
        </p:txBody>
      </p:sp>
      <p:sp>
        <p:nvSpPr>
          <p:cNvPr id="28" name="Text 10"/>
          <p:cNvSpPr txBox="1"/>
          <p:nvPr/>
        </p:nvSpPr>
        <p:spPr>
          <a:xfrm>
            <a:off x="1888150" y="1397817"/>
            <a:ext cx="18828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Симбиоз
</a:t>
            </a:r>
            <a:endParaRPr lang="en-US" sz="1200" dirty="0"/>
          </a:p>
        </p:txBody>
      </p:sp>
      <p:sp>
        <p:nvSpPr>
          <p:cNvPr id="29" name="Text 11"/>
          <p:cNvSpPr txBox="1"/>
          <p:nvPr/>
        </p:nvSpPr>
        <p:spPr>
          <a:xfrm>
            <a:off x="1888150" y="2065242"/>
            <a:ext cx="2508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Взаимовыгодное сосуществование организмов, повышающее их шансы на выживание и развитие.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213"/>
            <a:ext cx="8424000" cy="334482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60000"/>
            <a:ext cx="77313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Трофическая структура экосистемы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74125"/>
            <a:ext cx="8424000" cy="34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основе принципов экологии и биогеоценологии
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биотических взаимодействий в природе
</a:t>
            </a:r>
            <a:endParaRPr lang="en-US" sz="31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360000" y="1789371"/>
            <a:ext cx="19536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Опыление цветковых растений насекомыми способствует размножению и поддерживает устойчивость экосистем.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830400" y="1789371"/>
            <a:ext cx="19536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Деятельность роющих животных улучшает аэрацию почвы и способствует улучшению её структуры, что положительно влияет на экосистему.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673600" y="1789371"/>
            <a:ext cx="19536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Конкуренция деревьев за свет вызывает распределение иерархии видов в смешанном лесу, влияя на структуру сообщества.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2516800" y="1789371"/>
            <a:ext cx="19536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Паразитизм иксодовых клещей на млекопитающих негативно сказывается на здоровье и может приводить к болезням.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3658" y="1479650"/>
            <a:ext cx="2716683" cy="3303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809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Биотические факторы: разнообразие взаимодействий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35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Хищничество, как в случае с волком и зайцем, обеспечивает естественный отбор и регуляцию популяций. Это взаимодействие влияет на численность и динамику видов.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6241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Паразитизм и конкуренция, например у гельминтов или синиц, формируют биологические ограничения, влияя на выживаемость и поведение организмов.
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Антропогенные факторы: виды и последствия для биосферы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299575" y="1584950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атмосферы промышленными и транспортными выбросами способствует ухудшению качества воздуха и изменению химического баланса экосистем.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610275" y="2700475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Массовая вырубка лесов снижает биоразнообразие, приводит к эрозии почв и нарушению круговорота веществ в природных сообществах.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1299575" y="3816000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Интенсивное сельское хозяйство с применением удобрений и пестицидов негативно влияет на состояние почвы и водных ресурсов, разрушая природные местообитания.
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494"/>
            <a:ext cx="4197000" cy="33442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антропогенных факторов: данные и мировые тенденции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782550" y="197628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промышленного производства способствует непрерывному росту выбросов углекислого газа и масштабному сокращению лесных массивов.
</a:t>
            </a:r>
            <a:endParaRPr lang="en-US" sz="1569" dirty="0"/>
          </a:p>
        </p:txBody>
      </p:sp>
      <p:sp>
        <p:nvSpPr>
          <p:cNvPr id="9" name="Text 3"/>
          <p:cNvSpPr txBox="1"/>
          <p:nvPr/>
        </p:nvSpPr>
        <p:spPr>
          <a:xfrm>
            <a:off x="4782550" y="321813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Соблюдение баланса в использовании ресурсов необходимо для предотвращения потери биоразнообразия и дальнейшего ухудшения экологического состояния планеты.
</a:t>
            </a:r>
            <a:endParaRPr lang="en-US" sz="1508" dirty="0"/>
          </a:p>
        </p:txBody>
      </p:sp>
      <p:sp>
        <p:nvSpPr>
          <p:cNvPr id="10" name="Text 4"/>
          <p:cNvSpPr txBox="1"/>
          <p:nvPr/>
        </p:nvSpPr>
        <p:spPr>
          <a:xfrm>
            <a:off x="4782550" y="4459981"/>
            <a:ext cx="4001400" cy="3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Международное энергетическое агентство (IEA), ООН, WWF, 2019–2021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4789" y="2680411"/>
            <a:ext cx="2548800" cy="207587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49365" y="2680411"/>
            <a:ext cx="2548800" cy="207587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297078" y="2680411"/>
            <a:ext cx="2548800" cy="2075878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Практические примеры антропогенного влияния на природу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14" name="Text 2"/>
          <p:cNvSpPr txBox="1"/>
          <p:nvPr/>
        </p:nvSpPr>
        <p:spPr>
          <a:xfrm>
            <a:off x="444789" y="1475425"/>
            <a:ext cx="25488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Цветение водоемов из-за сброса сточных вод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444789" y="1958720"/>
            <a:ext cx="2548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результате попадания в реки и озера бытовых и промышленных сточных вод происходит чрезмерный рост водорослей, что приводит к кислородному голоданию и массовой гибели рыб.
</a:t>
            </a:r>
            <a:endParaRPr lang="en-US" sz="900" dirty="0"/>
          </a:p>
        </p:txBody>
      </p:sp>
      <p:sp>
        <p:nvSpPr>
          <p:cNvPr id="16" name="Text 4"/>
          <p:cNvSpPr txBox="1"/>
          <p:nvPr/>
        </p:nvSpPr>
        <p:spPr>
          <a:xfrm>
            <a:off x="6149365" y="1475425"/>
            <a:ext cx="25488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Обеднение ресурсов и браконьерство в Каспийском регионе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6149365" y="1958720"/>
            <a:ext cx="2548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Браконьерство и загрязнение вод ведут к значительному сокращению популяций осетровых — ценных промысловых рыб, что негативно отражается на экосистеме моря и экономике.
</a:t>
            </a:r>
            <a:endParaRPr lang="en-US" sz="900" dirty="0"/>
          </a:p>
        </p:txBody>
      </p:sp>
      <p:sp>
        <p:nvSpPr>
          <p:cNvPr id="18" name="Text 6"/>
          <p:cNvSpPr txBox="1"/>
          <p:nvPr/>
        </p:nvSpPr>
        <p:spPr>
          <a:xfrm>
            <a:off x="3297078" y="1475425"/>
            <a:ext cx="25488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Эрозия почв в зоне интенсивного земледелия
</a:t>
            </a:r>
            <a:endParaRPr lang="en-US" sz="1100" dirty="0"/>
          </a:p>
        </p:txBody>
      </p:sp>
      <p:sp>
        <p:nvSpPr>
          <p:cNvPr id="19" name="Text 7"/>
          <p:cNvSpPr txBox="1"/>
          <p:nvPr/>
        </p:nvSpPr>
        <p:spPr>
          <a:xfrm>
            <a:off x="3297078" y="1958720"/>
            <a:ext cx="2548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Нерациональная обработка земель усиливает вымывание плодородного слоя почвы, снижая её плодородие и вызывая долговременное ухудшение условий для сельскохозяйственного производства.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Механизмы влияния факторов на организмы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5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факторы изменяют физиологию организмов, например, понижение температуры замедляет обмен веществ, что влияет на выживаемость и активность.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6241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Высокий уровень радиации вызывает генетические мутации, способствующие появлению аномалий, что отражается на здоровье и воспроизводстве видов.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3388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Организмы развивают устойчивые адаптации: толстый подкожный жир у северных животных помогает сохранять тепло в условиях холода.
</a:t>
            </a:r>
            <a:endParaRPr lang="en-US" sz="1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3658" y="1479650"/>
            <a:ext cx="2716683" cy="3303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адаптаций к экологическим условиям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5900" y="1584975"/>
            <a:ext cx="2366100" cy="6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Адаптация к засушливым и жарким условиям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35900" y="2290250"/>
            <a:ext cx="2366100" cy="169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Верблюды успешно сохраняют воду, уменьшая потери через пот и мочу. Кактусы имеют толстые листья с восковым покрытием, предотвращающим испарение влаги.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241900" y="1584975"/>
            <a:ext cx="2366100" cy="6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Адаптация к суровому климату и водной среде
</a:t>
            </a:r>
            <a:endParaRPr lang="en-US" sz="1500" dirty="0"/>
          </a:p>
        </p:txBody>
      </p:sp>
      <p:sp>
        <p:nvSpPr>
          <p:cNvPr id="12" name="Text 5"/>
          <p:cNvSpPr txBox="1"/>
          <p:nvPr/>
        </p:nvSpPr>
        <p:spPr>
          <a:xfrm>
            <a:off x="6241900" y="2290250"/>
            <a:ext cx="2366100" cy="169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Бурый медведь накапливает жировые запасы для зимней спячки. Водные птицы обладают гидрофобными перьями, обеспечивающими легкое плавание и теплоизоляцию.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11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демонстрируют широкий диапазон температурной толерантности, что отражает их адаптивные возможности в различных климатических зонах.
</a:t>
            </a:r>
            <a:endParaRPr lang="en-US" sz="2570" dirty="0"/>
          </a:p>
        </p:txBody>
      </p:sp>
      <p:sp>
        <p:nvSpPr>
          <p:cNvPr id="5" name="Text 1"/>
          <p:cNvSpPr txBox="1"/>
          <p:nvPr/>
        </p:nvSpPr>
        <p:spPr>
          <a:xfrm>
            <a:off x="3197475" y="1816012"/>
            <a:ext cx="4467000" cy="109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8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−40°C до +45°C
</a:t>
            </a:r>
            <a:endParaRPr lang="en-US" sz="4807" dirty="0"/>
          </a:p>
        </p:txBody>
      </p:sp>
      <p:sp>
        <p:nvSpPr>
          <p:cNvPr id="6" name="Text 2"/>
          <p:cNvSpPr txBox="1"/>
          <p:nvPr/>
        </p:nvSpPr>
        <p:spPr>
          <a:xfrm>
            <a:off x="3197475" y="3195212"/>
            <a:ext cx="4467000" cy="51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температурный диапазон, в пределах которого млекопитающие могут сохранять жизнедеятельность.
</a:t>
            </a:r>
            <a:endParaRPr lang="en-US" sz="1499" dirty="0"/>
          </a:p>
        </p:txBody>
      </p:sp>
      <p:sp>
        <p:nvSpPr>
          <p:cNvPr id="7" name="Text 3"/>
          <p:cNvSpPr txBox="1"/>
          <p:nvPr/>
        </p:nvSpPr>
        <p:spPr>
          <a:xfrm>
            <a:off x="3197475" y="3836237"/>
            <a:ext cx="4467000" cy="45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климатических адаптаций животных, Институт зоологии, 2022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экологических факторов на динамику популяций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24224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Неблагоприятные условия вызывают сокращение численности и могут привести к локальному вымиранию видов из-за отсутствия ресурсов и стрессов.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524224" y="3860515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Сезонные миграции птиц связаны с изменением температуры и доступности пищи, обеспечивая оптимальные условия для размножения и выживания.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794849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Благоприятные экологические условия стимулируют рост популяций и расширение ареалов, обеспечивая лучшие возможности для выживания и размножения.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4794849" y="3860515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водоемов приводит к массовой гибели водных организмов, что нарушает пищевые цепи и уменьшает биологическое разнообразие.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3013500" cy="271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Адаптация экосистем к изменяющимся экологическим условиям
</a:t>
            </a:r>
            <a:endParaRPr lang="en-US" sz="31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4447825" y="458900"/>
            <a:ext cx="3759300" cy="33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лесных пожаров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447825" y="836213"/>
            <a:ext cx="3759300" cy="50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Происходит первичное заселение территории пионерными растениями, которые способствуют восстановлению почвы и созданию условий для последующих видов.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4017850" y="1575313"/>
            <a:ext cx="3759300" cy="33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климата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017850" y="1952625"/>
            <a:ext cx="3759300" cy="50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Возрастают температуры и меняются осадки, что приводит к смене доминирующих видов и перестройке экосистемных связей.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4017850" y="3802388"/>
            <a:ext cx="3759300" cy="33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Устойчивые экосистемы на обеднённых почвах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4017850" y="4179700"/>
            <a:ext cx="3759300" cy="50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Формируются сообщества, приспособленные к бедной почве, что обеспечивает сохранение биоты и биоразнообразия в сложных условиях.
</a:t>
            </a:r>
            <a:endParaRPr lang="en-US" sz="1000" dirty="0"/>
          </a:p>
        </p:txBody>
      </p:sp>
      <p:sp>
        <p:nvSpPr>
          <p:cNvPr id="16" name="Text 8"/>
          <p:cNvSpPr txBox="1"/>
          <p:nvPr/>
        </p:nvSpPr>
        <p:spPr>
          <a:xfrm>
            <a:off x="4447825" y="2685975"/>
            <a:ext cx="3759300" cy="33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новых пищевых цепей
</a:t>
            </a:r>
            <a:endParaRPr lang="en-US" sz="1200" dirty="0"/>
          </a:p>
        </p:txBody>
      </p:sp>
      <p:sp>
        <p:nvSpPr>
          <p:cNvPr id="17" name="Text 9"/>
          <p:cNvSpPr txBox="1"/>
          <p:nvPr/>
        </p:nvSpPr>
        <p:spPr>
          <a:xfrm>
            <a:off x="4447825" y="3063288"/>
            <a:ext cx="3759300" cy="50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Экосистемы адаптируются через появление новых видов и изменение роли существующих, восстанавливая энергетические потоки.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2584604"/>
            <a:ext cx="8424000" cy="2196492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факторы и устойчивость природных сообществ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96550" y="1409800"/>
            <a:ext cx="38760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Высокое биоразнообразие способствует снижению риска коллапса экосистем при изменении условий, позволяя видам выполнять разнообразные экологические функции.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767150" y="1409800"/>
            <a:ext cx="38760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Буферные связи и сложные взаимодействия внутри экосистем повышают её способность противостоять антропогенным воздействиям и сохранять жизнеспособность.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382524"/>
            <a:ext cx="3982500" cy="234905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2838025"/>
            <a:ext cx="3982500" cy="194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3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значение экологических факторов в сохранении природы и развитии общества
</a:t>
            </a:r>
            <a:endParaRPr lang="en-US" sz="2834" dirty="0"/>
          </a:p>
        </p:txBody>
      </p:sp>
      <p:sp>
        <p:nvSpPr>
          <p:cNvPr id="7" name="Text 1"/>
          <p:cNvSpPr txBox="1"/>
          <p:nvPr/>
        </p:nvSpPr>
        <p:spPr>
          <a:xfrm>
            <a:off x="4711950" y="825750"/>
            <a:ext cx="3867600" cy="16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воздействия экологических факторов позволяет эффективно управлять природными ресурсами и создавать устойчивые стратегии сохранения экосистем на благо общества и будущих поколений.
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2026-05-10T04:07:07Z</dcterms:created>
  <dcterms:modified xsi:type="dcterms:W3CDTF">2026-05-10T04:07:07Z</dcterms:modified>
</cp:coreProperties>
</file>