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image" Target="../media/image-4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jpeg"/><Relationship Id="rId6" Type="http://schemas.openxmlformats.org/officeDocument/2006/relationships/image" Target="../media/image-15-6.png"/><Relationship Id="rId7" Type="http://schemas.openxmlformats.org/officeDocument/2006/relationships/image" Target="../media/image-15-7.jpeg"/><Relationship Id="rId8" Type="http://schemas.openxmlformats.org/officeDocument/2006/relationships/image" Target="../media/image-1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image" Target="../media/image-17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73706" y="0"/>
            <a:ext cx="5470010" cy="515456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86697" y="1275736"/>
            <a:ext cx="3502742" cy="22786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Ядро клетки, прокариоты и эукариоты: что определяет сложность живых организмов
</a:t>
            </a:r>
            <a:pPr algn="l" indent="0" marL="0">
              <a:lnSpc>
                <a:spcPct val="100000"/>
              </a:lnSpc>
              <a:buNone/>
            </a:pPr>
            <a:r>
              <a:rPr lang="en-US" sz="5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Ядро, ДНК и уровень организации клетки определяют возможности жизни.
</a:t>
            </a:r>
            <a:endParaRPr lang="en-US" sz="2502" dirty="0"/>
          </a:p>
        </p:txBody>
      </p:sp>
      <p:sp>
        <p:nvSpPr>
          <p:cNvPr id="5" name="Text 1"/>
          <p:cNvSpPr txBox="1"/>
          <p:nvPr/>
        </p:nvSpPr>
        <p:spPr>
          <a:xfrm>
            <a:off x="486697" y="4011560"/>
            <a:ext cx="3038168" cy="5235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2008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1" y="0"/>
            <a:ext cx="4666288" cy="515456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67300" y="728250"/>
            <a:ext cx="3624749" cy="368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различия клеток важны для биологии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Прокариоты возникли раньше и долго оставались главной формой жизни. Появление ядра у эукариот изменило управление генами, деление клеток и путь к многоклеточности, поэтому сравнение этих типов помогает понять основы наследственности и эволюции жизни.
</a:t>
            </a:r>
            <a:endParaRPr lang="en-US" sz="2700" dirty="0"/>
          </a:p>
        </p:txBody>
      </p:sp>
      <p:sp>
        <p:nvSpPr>
          <p:cNvPr id="5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143063" y="3109167"/>
            <a:ext cx="2612316" cy="143116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Прокариотическая клетка: основные признаки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495301" y="1799260"/>
            <a:ext cx="2503487" cy="1073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Древняя форма жизни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прокариотам относят бактерии и археи. Это одни из самых древних клеточных организмов, приспособленных к самым разным условиям среды и отличающихся простым, но очень эффективным устройством.
</a:t>
            </a:r>
            <a:endParaRPr lang="en-US" sz="1050" dirty="0"/>
          </a:p>
        </p:txBody>
      </p:sp>
      <p:sp>
        <p:nvSpPr>
          <p:cNvPr id="12" name="Text 3"/>
          <p:cNvSpPr txBox="1"/>
          <p:nvPr/>
        </p:nvSpPr>
        <p:spPr>
          <a:xfrm>
            <a:off x="3352801" y="1799260"/>
            <a:ext cx="2503487" cy="1073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Нет оформленного ядра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Наследственный материал лежит прямо в цитоплазме в области нуклеоида. Ядерной оболочки и мембранных органоидов нет, поэтому ДНК доступна для считывания и копирования почти сразу.
</a:t>
            </a:r>
            <a:endParaRPr lang="en-US" sz="1050" dirty="0"/>
          </a:p>
        </p:txBody>
      </p:sp>
      <p:sp>
        <p:nvSpPr>
          <p:cNvPr id="13" name="Text 4"/>
          <p:cNvSpPr txBox="1"/>
          <p:nvPr/>
        </p:nvSpPr>
        <p:spPr>
          <a:xfrm>
            <a:off x="6191251" y="1799260"/>
            <a:ext cx="2503487" cy="1073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Компактный геном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большинства прокариот ДНК кольцевая и обычно представлена одной основной хромосомой. Дополнительно могут встречаться плазмиды, несущие полезные гены, например связанные с устойчивостью к антибиотикам.
</a:t>
            </a:r>
            <a:endParaRPr lang="en-US" sz="1050" dirty="0"/>
          </a:p>
        </p:txBody>
      </p:sp>
      <p:sp>
        <p:nvSpPr>
          <p:cNvPr id="14" name="Text 5"/>
          <p:cNvSpPr txBox="1"/>
          <p:nvPr/>
        </p:nvSpPr>
        <p:spPr>
          <a:xfrm>
            <a:off x="497452" y="3396572"/>
            <a:ext cx="2503487" cy="1073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Быстрое деление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Прокариоты размножаются надвое: сначала удваивается ДНК, затем клетка делится на две дочерние. Такой способ позволяет быстро увеличивать численность при благоприятных условиях.
</a:t>
            </a:r>
            <a:endParaRPr lang="en-US" sz="1050" dirty="0"/>
          </a:p>
        </p:txBody>
      </p:sp>
      <p:sp>
        <p:nvSpPr>
          <p:cNvPr id="15" name="Text 6"/>
          <p:cNvSpPr txBox="1"/>
          <p:nvPr/>
        </p:nvSpPr>
        <p:spPr>
          <a:xfrm>
            <a:off x="3335902" y="3396572"/>
            <a:ext cx="2503487" cy="1073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Малые рибосомы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Рибосомы прокариот относятся к типу 70S и меньше по размеру, чем у эукариот. Они обеспечивают синтез белка без сложной внутренней компартментализации, характерной для более крупных клеток.
</a:t>
            </a:r>
            <a:endParaRPr lang="en-US" sz="10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143063" y="3109167"/>
            <a:ext cx="2612316" cy="143116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Эукариотическая клетка и строение ядра
</a:t>
            </a:r>
            <a:endParaRPr lang="en-US" sz="2400" dirty="0"/>
          </a:p>
        </p:txBody>
      </p:sp>
      <p:sp>
        <p:nvSpPr>
          <p:cNvPr id="12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13" name="Text 2"/>
          <p:cNvSpPr txBox="1"/>
          <p:nvPr/>
        </p:nvSpPr>
        <p:spPr>
          <a:xfrm>
            <a:off x="667063" y="1872543"/>
            <a:ext cx="2358174" cy="9531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Крупнее и сложнее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эукариотам относятся животные, растения, грибы и простейшие. Их клетки обычно значительно крупнее прокариотических, что связано с развитой внутренней организацией и разделением функций между структурами.
</a:t>
            </a:r>
            <a:endParaRPr lang="en-US" sz="1050" dirty="0"/>
          </a:p>
        </p:txBody>
      </p:sp>
      <p:sp>
        <p:nvSpPr>
          <p:cNvPr id="14" name="Text 3"/>
          <p:cNvSpPr txBox="1"/>
          <p:nvPr/>
        </p:nvSpPr>
        <p:spPr>
          <a:xfrm>
            <a:off x="3435870" y="1872543"/>
            <a:ext cx="2358174" cy="9531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Двойная оболочка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Ядро отделено от цитоплазмы двойной ядерной оболочкой с порами. Через них избирательно проходят РНК, белки и другие молекулы, необходимые для работы генетического аппарата.
</a:t>
            </a:r>
            <a:endParaRPr lang="en-US" sz="1050" dirty="0"/>
          </a:p>
        </p:txBody>
      </p:sp>
      <p:sp>
        <p:nvSpPr>
          <p:cNvPr id="15" name="Text 4"/>
          <p:cNvSpPr txBox="1"/>
          <p:nvPr/>
        </p:nvSpPr>
        <p:spPr>
          <a:xfrm>
            <a:off x="6186219" y="1872543"/>
            <a:ext cx="2358174" cy="9531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Содержимое ядра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Внутри находятся хроматин, ядрышко и ядерный сок. Хроматин содержит ДНК, связанную с белками-гистонами, а ядрышко связано с образованием рРНК и сборкой рибосомных субъединиц.
</a:t>
            </a:r>
            <a:endParaRPr lang="en-US" sz="1050" dirty="0"/>
          </a:p>
        </p:txBody>
      </p:sp>
      <p:sp>
        <p:nvSpPr>
          <p:cNvPr id="16" name="Text 5"/>
          <p:cNvSpPr txBox="1"/>
          <p:nvPr/>
        </p:nvSpPr>
        <p:spPr>
          <a:xfrm>
            <a:off x="669147" y="3348040"/>
            <a:ext cx="2358174" cy="95310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Хранение и считывание ДНК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Ядро не только хранит наследственную информацию, но и участвует в синтезе РНК. Благодаря этому у эукариот точнее регулируется работа генов и усложняется контроль клеточных процессов.
</a:t>
            </a:r>
            <a:endParaRPr lang="en-US" sz="1050" dirty="0"/>
          </a:p>
        </p:txBody>
      </p:sp>
      <p:sp>
        <p:nvSpPr>
          <p:cNvPr id="17" name="Text 6"/>
          <p:cNvSpPr txBox="1"/>
          <p:nvPr/>
        </p:nvSpPr>
        <p:spPr>
          <a:xfrm>
            <a:off x="3419496" y="3348040"/>
            <a:ext cx="2358174" cy="95310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ростом организма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Наличие ядра помогает клеткам выполнять разные функции в составе тканей и органов. Именно эта организация делает возможными специализацию, сложное развитие и многоклеточность.
</a:t>
            </a:r>
            <a:endParaRPr lang="en-US" sz="10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548" y="1959903"/>
            <a:ext cx="4750071" cy="189304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прокариот и эукариот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737167" y="1508050"/>
            <a:ext cx="2758200" cy="16407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главные различия двух типов клеточной организации.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737167" y="3334837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Ядро, линейные хромосомы и мембранные органоиды связаны с более высокой сложностью и большей функциональной специализацией клетки.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биологии; обобщение типичных признаков клеток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548" y="1572402"/>
            <a:ext cx="4750071" cy="266804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типичных размеров клеток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737167" y="1508050"/>
            <a:ext cx="2758200" cy="16407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Размеры приведены как типичные значения для наглядного сравнения разных групп клеток, а не как строгие пределы.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737167" y="3334837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среднем эукариотические клетки крупнее прокариотических, что связано с развитием внутренних мембран и возможностью разделения функций.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диапазоны из школьного курса биологии; для диаграммы использованы средние значения интервалов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5300" y="2038309"/>
            <a:ext cx="603375" cy="5363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81525" y="2038309"/>
            <a:ext cx="603375" cy="53633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9762" y="3718345"/>
            <a:ext cx="514451" cy="58794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89241" y="3718345"/>
            <a:ext cx="587944" cy="587944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ядра: ключевые элементы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1225077" y="1835606"/>
            <a:ext cx="2742279" cy="941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Ядерная оболочка
</a:t>
            </a:r>
            <a:pPr algn="l" indent="0" marL="0">
              <a:lnSpc>
                <a:spcPct val="100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мембраны отделяют ядро от цитоплазмы и создают защищённую среду для хранения ДНК, а также для точной регуляции обмена между ядром и остальной клеткой.
</a:t>
            </a:r>
            <a:endParaRPr lang="en-US" sz="1277" dirty="0"/>
          </a:p>
        </p:txBody>
      </p:sp>
      <p:sp>
        <p:nvSpPr>
          <p:cNvPr id="11" name="Text 3"/>
          <p:cNvSpPr txBox="1"/>
          <p:nvPr/>
        </p:nvSpPr>
        <p:spPr>
          <a:xfrm>
            <a:off x="5311302" y="1835606"/>
            <a:ext cx="2742279" cy="941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Ядерные поры
</a:t>
            </a:r>
            <a:pPr algn="l" indent="0" marL="0">
              <a:lnSpc>
                <a:spcPct val="100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Поры работают как селективные каналы: через них выходят молекулы РНК, а внутрь поступают белки и другие вещества, необходимые для репликации, транскрипции и сборки рибосом.
</a:t>
            </a:r>
            <a:endParaRPr lang="en-US" sz="1277" dirty="0"/>
          </a:p>
        </p:txBody>
      </p:sp>
      <p:sp>
        <p:nvSpPr>
          <p:cNvPr id="12" name="Text 4"/>
          <p:cNvSpPr txBox="1"/>
          <p:nvPr/>
        </p:nvSpPr>
        <p:spPr>
          <a:xfrm>
            <a:off x="1225077" y="3541448"/>
            <a:ext cx="2742279" cy="941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Хроматин
</a:t>
            </a:r>
            <a:pPr algn="l" indent="0" marL="0">
              <a:lnSpc>
                <a:spcPct val="100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Хроматин — это ДНК, связанная с белками-гистонами. Более рыхлый эухроматин активнее участвует в транскрипции, а плотный гетерохроматин обычно менее доступен для считывания.
</a:t>
            </a:r>
            <a:endParaRPr lang="en-US" sz="1277" dirty="0"/>
          </a:p>
        </p:txBody>
      </p:sp>
      <p:sp>
        <p:nvSpPr>
          <p:cNvPr id="13" name="Text 5"/>
          <p:cNvSpPr txBox="1"/>
          <p:nvPr/>
        </p:nvSpPr>
        <p:spPr>
          <a:xfrm>
            <a:off x="5309456" y="3541448"/>
            <a:ext cx="2742279" cy="941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Ядрышко
</a:t>
            </a:r>
            <a:pPr algn="l" indent="0" marL="0">
              <a:lnSpc>
                <a:spcPct val="100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Ядрышко — участок ядра, где синтезируется рРНК и собираются субъединицы рибосом. Это показывает, что ядро не только хранит информацию, но и организует её использование.
</a:t>
            </a:r>
            <a:endParaRPr lang="en-US" sz="1277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3491" y="1890150"/>
            <a:ext cx="7550407" cy="2548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491561" y="265584"/>
            <a:ext cx="8092800" cy="110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генетической информации в эукариотической клетке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отражает, как наследственная информация считывается, обрабатывается и используется для синтеза белка.
</a:t>
            </a:r>
            <a:endParaRPr lang="en-US" sz="2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143416" y="1496961"/>
            <a:ext cx="2611609" cy="304357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у прокариот нет оформленного ядра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495301" y="1799260"/>
            <a:ext cx="2503487" cy="1073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Прямой доступ к ДНК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прокариот наследственный материал находится в цитоплазме, поэтому ферменты быстро получают к нему доступ. Это ускоряет считывание генов и позволяет клетке быстро реагировать на изменения среды.
</a:t>
            </a:r>
            <a:endParaRPr lang="en-US" sz="1050" dirty="0"/>
          </a:p>
        </p:txBody>
      </p:sp>
      <p:sp>
        <p:nvSpPr>
          <p:cNvPr id="11" name="Text 3"/>
          <p:cNvSpPr txBox="1"/>
          <p:nvPr/>
        </p:nvSpPr>
        <p:spPr>
          <a:xfrm>
            <a:off x="3352801" y="1799260"/>
            <a:ext cx="2503487" cy="1073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Малые размеры клетки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Небольшой объём клетки делает ядро менее необходимым: расстояния внутри клетки короткие, а обмен веществ идёт быстро. Поэтому простая организация оказывается для прокариот особенно выгодной.
</a:t>
            </a:r>
            <a:endParaRPr lang="en-US" sz="1050" dirty="0"/>
          </a:p>
        </p:txBody>
      </p:sp>
      <p:sp>
        <p:nvSpPr>
          <p:cNvPr id="12" name="Text 4"/>
          <p:cNvSpPr txBox="1"/>
          <p:nvPr/>
        </p:nvSpPr>
        <p:spPr>
          <a:xfrm>
            <a:off x="497452" y="3396572"/>
            <a:ext cx="2503487" cy="1073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Быстрое размножение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Отсутствие ядра согласуется с бинарным делением и краткими циклами роста. Генетическая информация копируется без сложных промежуточных этапов, что помогает быстро увеличивать численность популяции.
</a:t>
            </a:r>
            <a:endParaRPr lang="en-US" sz="1050" dirty="0"/>
          </a:p>
        </p:txBody>
      </p:sp>
      <p:sp>
        <p:nvSpPr>
          <p:cNvPr id="13" name="Text 5"/>
          <p:cNvSpPr txBox="1"/>
          <p:nvPr/>
        </p:nvSpPr>
        <p:spPr>
          <a:xfrm>
            <a:off x="3335902" y="3396572"/>
            <a:ext cx="2503487" cy="1073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уровней организации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Нуклеоид прокариот и ядро эукариот наглядно показывают разницу между двумя планами строения клетки. Первый обеспечивает скорость, второй — более тонкую регуляцию и усложнение функций.
</a:t>
            </a:r>
            <a:endParaRPr lang="en-US" sz="10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51968" y="1424067"/>
            <a:ext cx="2793791" cy="319290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Генетический материал: хромосомы и плазмиды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495301" y="1935896"/>
            <a:ext cx="2276475" cy="8433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Кольцевая хромосома прокариот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большинства прокариот генетический материал сосредоточен в одной основной кольцевой хромосоме. Такая организация компактна и удобна для быстрого копирования при делении клетки.
</a:t>
            </a:r>
            <a:endParaRPr lang="en-US" sz="1050" dirty="0"/>
          </a:p>
        </p:txBody>
      </p:sp>
      <p:sp>
        <p:nvSpPr>
          <p:cNvPr id="12" name="Text 3"/>
          <p:cNvSpPr txBox="1"/>
          <p:nvPr/>
        </p:nvSpPr>
        <p:spPr>
          <a:xfrm>
            <a:off x="3352801" y="1935896"/>
            <a:ext cx="2276475" cy="8433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2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Плазмиды как дополнительный ресурс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Помимо основной хромосомы у многих бактерий есть плазмиды — небольшие кольцевые молекулы ДНК. Они часто несут полезные гены, например повышающие устойчивость к антибиотикам.
</a:t>
            </a:r>
            <a:endParaRPr lang="en-US" sz="1029" dirty="0"/>
          </a:p>
        </p:txBody>
      </p:sp>
      <p:sp>
        <p:nvSpPr>
          <p:cNvPr id="13" name="Text 4"/>
          <p:cNvSpPr txBox="1"/>
          <p:nvPr/>
        </p:nvSpPr>
        <p:spPr>
          <a:xfrm>
            <a:off x="497452" y="3533208"/>
            <a:ext cx="2276475" cy="8433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Линейные хромосомы эукариот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эукариот ДНК распределена по нескольким линейным хромосомам, находящимся в ядре. Это позволяет хранить большой объём наследственной информации и гибко управлять активностью генов.
</a:t>
            </a:r>
            <a:endParaRPr lang="en-US" sz="1050" dirty="0"/>
          </a:p>
        </p:txBody>
      </p:sp>
      <p:sp>
        <p:nvSpPr>
          <p:cNvPr id="14" name="Text 5"/>
          <p:cNvSpPr txBox="1"/>
          <p:nvPr/>
        </p:nvSpPr>
        <p:spPr>
          <a:xfrm>
            <a:off x="3335902" y="3533208"/>
            <a:ext cx="2276475" cy="8433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Упаковка и регуляция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Связывание ДНК с белками и образование хроматина делают геном компактным и одновременно регулируемым. Благодаря этому разные гены могут включаться в нужное время и в нужных клетках.
</a:t>
            </a:r>
            <a:endParaRPr lang="en-US" sz="10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548" y="1572402"/>
            <a:ext cx="4750071" cy="266804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функции ядра в клетке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737167" y="1508050"/>
            <a:ext cx="2758200" cy="16407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Ядро не только хранит генетический материал, но и задаёт порядок его использования, связывая наследственность с работой клетки.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737167" y="3334837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Наибольшую роль ядро играет в хранении и реализации генетической информации, а также в координации синтеза белка.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сведений школьной биологии и клеточной биологии; дата не требуется.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6901" y="1426907"/>
            <a:ext cx="5469022" cy="217956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Органоиды прокариот и эукариот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495300" y="3878826"/>
            <a:ext cx="3780171" cy="107860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что ключевое различие связано не только с ядром, но и с набором мембранных структур и способом организации клетки.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485205" y="3878826"/>
            <a:ext cx="3105863" cy="107860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эукариот больше специализированных структур, поэтому функции клетки распределены между отдельными органоидами.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сведений школьной биологии и клеточной биологии; дата не требуется.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Деление клеток и передача наследственной информации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632059" y="2545107"/>
            <a:ext cx="2132057" cy="16739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Бинарное деление прокариот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удваивается кольцевая ДНК, затем клетка перетягивается и делится на две дочерние. Процесс быстрый и требует минимум внутренних перестроек.
</a:t>
            </a:r>
            <a:endParaRPr lang="en-US" sz="1500" dirty="0"/>
          </a:p>
        </p:txBody>
      </p:sp>
      <p:sp>
        <p:nvSpPr>
          <p:cNvPr id="9" name="Text 3"/>
          <p:cNvSpPr txBox="1"/>
          <p:nvPr/>
        </p:nvSpPr>
        <p:spPr>
          <a:xfrm>
            <a:off x="3168712" y="2545107"/>
            <a:ext cx="2132056" cy="16739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Митоз у эукариот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делением хромосомы удваиваются, выстраиваются и равномерно расходятся к полюсам. Это обеспечивает рост организма и восстановление тканей.
</a:t>
            </a:r>
            <a:endParaRPr lang="en-US" sz="1500" dirty="0"/>
          </a:p>
        </p:txBody>
      </p:sp>
      <p:sp>
        <p:nvSpPr>
          <p:cNvPr id="10" name="Text 4"/>
          <p:cNvSpPr txBox="1"/>
          <p:nvPr/>
        </p:nvSpPr>
        <p:spPr>
          <a:xfrm>
            <a:off x="5685802" y="2545107"/>
            <a:ext cx="2132057" cy="16739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Мейоз и наследование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образовании гамет число хромосом уменьшается вдвое, что сохраняет постоянство вида и увеличивает генетическое разнообразие потомства.
</a:t>
            </a:r>
            <a:endParaRPr lang="en-US" sz="15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548" y="1572402"/>
            <a:ext cx="4750071" cy="266804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организации ДНК с уровнем сложности клетки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737167" y="1508050"/>
            <a:ext cx="2758200" cy="16407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сложнее упаковка и управление ДНК, тем точнее клетка может включать нужные гены в нужный момент.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737167" y="3334837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сложности генетической организации связан с более гибкой регуляцией, специализацией клеток и развитием многоклеточности.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сведений школьной биологии и клеточной биологии; дата не требуется.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8941" y="2327342"/>
            <a:ext cx="2644996" cy="282722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57825" y="2327342"/>
            <a:ext cx="2643156" cy="282722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04509" y="2327342"/>
            <a:ext cx="2643156" cy="282722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643727" y="1544166"/>
            <a:ext cx="2355425" cy="6278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внутри клетки появились мембраны
</a:t>
            </a:r>
            <a:pPr algn="l" indent="0" marL="0">
              <a:lnSpc>
                <a:spcPct val="100000"/>
              </a:lnSpc>
              <a:buNone/>
            </a:pPr>
            <a:r>
              <a:rPr lang="en-US" sz="6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Древняя клетка постепенно усложняла внутреннее строение, и её содержимое стало разделяться на отдельные зоны. Так возникли предпосылки для формирования ядра и других внутренних мембран, которые упорядочили обмен веществ.
</a:t>
            </a:r>
            <a:endParaRPr lang="en-US" sz="864" dirty="0"/>
          </a:p>
        </p:txBody>
      </p:sp>
      <p:sp>
        <p:nvSpPr>
          <p:cNvPr id="11" name="Text 1"/>
          <p:cNvSpPr txBox="1"/>
          <p:nvPr/>
        </p:nvSpPr>
        <p:spPr>
          <a:xfrm>
            <a:off x="3401691" y="1544166"/>
            <a:ext cx="2355425" cy="6278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Симбиоз, изменивший энергетику
</a:t>
            </a:r>
            <a:pPr algn="l" indent="0" marL="0">
              <a:lnSpc>
                <a:spcPct val="100000"/>
              </a:lnSpc>
              <a:buNone/>
            </a:pPr>
            <a:r>
              <a:rPr lang="en-US" sz="6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эндосимбиотической гипотезе, предок митохондрий был поглощён другой клеткой, но не переварен. Став постоянным симбионтом, он усилил энергетические возможности хозяина и сделал возможным дальнейшее усложнение клетки.
</a:t>
            </a:r>
            <a:endParaRPr lang="en-US" sz="864" dirty="0"/>
          </a:p>
        </p:txBody>
      </p:sp>
      <p:sp>
        <p:nvSpPr>
          <p:cNvPr id="12" name="Text 2"/>
          <p:cNvSpPr txBox="1"/>
          <p:nvPr/>
        </p:nvSpPr>
        <p:spPr>
          <a:xfrm>
            <a:off x="6148374" y="1544166"/>
            <a:ext cx="2355425" cy="6278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Ядро как шаг к точной регуляции
</a:t>
            </a:r>
            <a:pPr algn="l" indent="0" marL="0">
              <a:lnSpc>
                <a:spcPct val="100000"/>
              </a:lnSpc>
              <a:buNone/>
            </a:pPr>
            <a:r>
              <a:rPr lang="en-US" sz="6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ядерной оболочки отделило хранение ДНК от её использования в цитоплазме. Это повысило контроль над генами, позволило тоньше регулировать синтез белков и подготовило почву для появления сложных организмов.
</a:t>
            </a:r>
            <a:endParaRPr lang="en-US" sz="864" dirty="0"/>
          </a:p>
        </p:txBody>
      </p:sp>
      <p:sp>
        <p:nvSpPr>
          <p:cNvPr id="13" name="Text 3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могла возникнуть эукариотическая клетка
</a:t>
            </a:r>
            <a:endParaRPr lang="en-US" sz="2400" dirty="0"/>
          </a:p>
        </p:txBody>
      </p:sp>
      <p:sp>
        <p:nvSpPr>
          <p:cNvPr id="14" name="Text 4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3491" y="1890150"/>
            <a:ext cx="7550407" cy="2548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491561" y="265584"/>
            <a:ext cx="8092800" cy="110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от прокариот к эукариотам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составлена по общепринятым представлениям о длительной эволюции клеточной организации.
</a:t>
            </a:r>
            <a:endParaRPr lang="en-US" sz="2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44126" y="533762"/>
            <a:ext cx="386371" cy="34344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63667" y="517238"/>
            <a:ext cx="376490" cy="37649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172598" y="2679413"/>
            <a:ext cx="329428" cy="37649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687198" y="2679413"/>
            <a:ext cx="329428" cy="37649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493549" y="412954"/>
            <a:ext cx="3287692" cy="422283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знание о клетках применяется на практике
</a:t>
            </a:r>
            <a:endParaRPr lang="en-US" sz="2400" dirty="0"/>
          </a:p>
        </p:txBody>
      </p:sp>
      <p:sp>
        <p:nvSpPr>
          <p:cNvPr id="12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13" name="Text 2"/>
          <p:cNvSpPr txBox="1"/>
          <p:nvPr/>
        </p:nvSpPr>
        <p:spPr>
          <a:xfrm>
            <a:off x="4144127" y="972814"/>
            <a:ext cx="2123323" cy="13608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4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Антибиотики
</a:t>
            </a:r>
            <a:pPr algn="l" indent="0" marL="0">
              <a:lnSpc>
                <a:spcPct val="100000"/>
              </a:lnSpc>
              <a:buNone/>
            </a:pPr>
            <a:r>
              <a:rPr lang="en-US" sz="11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препараты действуют на бактериальные рибосомы или клеточную стенку. Поэтому они подавляют бактерии, но обычно не повреждают клетки человека, относящиеся к эукариотам.
</a:t>
            </a:r>
            <a:endParaRPr lang="en-US" sz="1447" dirty="0"/>
          </a:p>
        </p:txBody>
      </p:sp>
      <p:sp>
        <p:nvSpPr>
          <p:cNvPr id="14" name="Text 3"/>
          <p:cNvSpPr txBox="1"/>
          <p:nvPr/>
        </p:nvSpPr>
        <p:spPr>
          <a:xfrm>
            <a:off x="6658727" y="972814"/>
            <a:ext cx="2123323" cy="13608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4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Диагностика
</a:t>
            </a:r>
            <a:pPr algn="l" indent="0" marL="0">
              <a:lnSpc>
                <a:spcPct val="100000"/>
              </a:lnSpc>
              <a:buNone/>
            </a:pPr>
            <a:r>
              <a:rPr lang="en-US" sz="11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Различие между ядром и нуклеоидом помогает быстро определить, к какой группе относится организм. Это важно при анализе инфекций, микробных культур и биологических образцов.
</a:t>
            </a:r>
            <a:endParaRPr lang="en-US" sz="1447" dirty="0"/>
          </a:p>
        </p:txBody>
      </p:sp>
      <p:sp>
        <p:nvSpPr>
          <p:cNvPr id="15" name="Text 4"/>
          <p:cNvSpPr txBox="1"/>
          <p:nvPr/>
        </p:nvSpPr>
        <p:spPr>
          <a:xfrm>
            <a:off x="4144127" y="3134990"/>
            <a:ext cx="2123323" cy="13608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4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Биотехнология
</a:t>
            </a:r>
            <a:pPr algn="l" indent="0" marL="0">
              <a:lnSpc>
                <a:spcPct val="100000"/>
              </a:lnSpc>
              <a:buNone/>
            </a:pPr>
            <a:r>
              <a:rPr lang="en-US" sz="11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строения клеток используют при ферментации, выращивании культур микроорганизмов и получении полезных веществ, где важно управлять обменом и скоростью размножения.
</a:t>
            </a:r>
            <a:endParaRPr lang="en-US" sz="1447" dirty="0"/>
          </a:p>
        </p:txBody>
      </p:sp>
      <p:sp>
        <p:nvSpPr>
          <p:cNvPr id="16" name="Text 5"/>
          <p:cNvSpPr txBox="1"/>
          <p:nvPr/>
        </p:nvSpPr>
        <p:spPr>
          <a:xfrm>
            <a:off x="6658727" y="3134990"/>
            <a:ext cx="2123323" cy="13608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4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Генная инженерия
</a:t>
            </a:r>
            <a:pPr algn="l" indent="0" marL="0">
              <a:lnSpc>
                <a:spcPct val="100000"/>
              </a:lnSpc>
              <a:buNone/>
            </a:pPr>
            <a:r>
              <a:rPr lang="en-US" sz="11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Знание работы ядра, ДНК и рибосом необходимо для конструирования генов, переноса наследственной информации и создания организмов с заданными свойствами.
</a:t>
            </a:r>
            <a:endParaRPr lang="en-US" sz="1447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548" y="1959903"/>
            <a:ext cx="4750071" cy="189304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Прокариоты и эукариоты в природе и жизни человека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737167" y="1508050"/>
            <a:ext cx="2758200" cy="16407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показывают, что обе группы клеток широко распространены и по-разному участвуют в экосистемах, хозяйстве и жизни человека.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737167" y="3334837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Прокариоты особенно важны для круговорота веществ, а эукариоты — для построения тканей, брожения и разнообразных форм взаимодействия с человеком.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сведений школьной биологии и клеточной биологии; дата не требуется.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02484" y="1396599"/>
            <a:ext cx="2685732" cy="328970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выводы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661084" y="1956217"/>
            <a:ext cx="1872588" cy="8055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Ядро — признак эукариот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ядро отделяет ДНК от цитоплазмы и создаёт условия для более точной регуляции работы генов. Это один из главных признаков сложной клеточной организации.
</a:t>
            </a:r>
            <a:endParaRPr lang="en-US" sz="969" dirty="0"/>
          </a:p>
        </p:txBody>
      </p:sp>
      <p:sp>
        <p:nvSpPr>
          <p:cNvPr id="12" name="Text 3"/>
          <p:cNvSpPr txBox="1"/>
          <p:nvPr/>
        </p:nvSpPr>
        <p:spPr>
          <a:xfrm>
            <a:off x="3390900" y="1956217"/>
            <a:ext cx="1872588" cy="8055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8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Прокариоты просты, но успешны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Отсутствие ядра и мембранных органоидов делает прокариотические клетки компактными и быстрыми. Такая организация особенно выгодна при стремительном размножении и освоении разных сред.
</a:t>
            </a:r>
            <a:endParaRPr lang="en-US" sz="880" dirty="0"/>
          </a:p>
        </p:txBody>
      </p:sp>
      <p:sp>
        <p:nvSpPr>
          <p:cNvPr id="13" name="Text 4"/>
          <p:cNvSpPr txBox="1"/>
          <p:nvPr/>
        </p:nvSpPr>
        <p:spPr>
          <a:xfrm>
            <a:off x="661084" y="3642610"/>
            <a:ext cx="1872588" cy="8055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Эукариоты выигрывают в гибкости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Линейные хромосомы, хроматин и органоиды позволяют разделять функции внутри клетки. Благодаря этому возникают специализация, ткани, органы и сложные организмы.
</a:t>
            </a:r>
            <a:endParaRPr lang="en-US" sz="940" dirty="0"/>
          </a:p>
        </p:txBody>
      </p:sp>
      <p:sp>
        <p:nvSpPr>
          <p:cNvPr id="14" name="Text 5"/>
          <p:cNvSpPr txBox="1"/>
          <p:nvPr/>
        </p:nvSpPr>
        <p:spPr>
          <a:xfrm>
            <a:off x="3390900" y="3642610"/>
            <a:ext cx="1872588" cy="8055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7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определяет возможности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в упаковке ДНК, делении клетки и внутренней компартментализации напрямую связаны с эволюционным потенциалом и ролью организмов в природе.
</a:t>
            </a:r>
            <a:endParaRPr lang="en-US" sz="878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73647" y="0"/>
            <a:ext cx="5470051" cy="5154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86700" y="892150"/>
            <a:ext cx="3502800" cy="325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Ядро и тип клетки: что делает жизнь сложнее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Ядро открыло путь к точной регуляции генов, а вместе с мембранными органоидами сделало клетку более гибкой и специализированной. Сравнение с прокариотами показывает, как строение определяет эволюционные возможности.
</a:t>
            </a:r>
            <a:endParaRPr lang="en-US" sz="3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2026-06-01T14:08:20Z</dcterms:created>
  <dcterms:modified xsi:type="dcterms:W3CDTF">2026-06-01T14:08:20Z</dcterms:modified>
</cp:coreProperties>
</file>