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image" Target="../media/image-13-7.png"/><Relationship Id="rId8" Type="http://schemas.openxmlformats.org/officeDocument/2006/relationships/image" Target="../media/image-13-8.png"/><Relationship Id="rId9" Type="http://schemas.openxmlformats.org/officeDocument/2006/relationships/image" Target="../media/image-1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77992" y="1"/>
            <a:ext cx="4364942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86953" y="1209976"/>
            <a:ext cx="4185046" cy="252109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вокруг нас
</a:t>
            </a:r>
            <a:pPr algn="l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рядом: в камне, стекле, соли и телефоне.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315207" y="4123021"/>
            <a:ext cx="2755899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3537" y="787281"/>
            <a:ext cx="3665589" cy="356893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72825" y="678426"/>
            <a:ext cx="3267300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геологу нужны минералы
</a:t>
            </a:r>
            <a:pPr algn="ctr" indent="0" marL="0">
              <a:lnSpc>
                <a:spcPct val="100000"/>
              </a:lnSpc>
              <a:buNone/>
            </a:pPr>
            <a:r>
              <a:rPr lang="en-US" sz="3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помогают понять, из чего состоят породы, как формируются месторождения и какие материалы человек использует каждый день.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 и порода: в чём разница
</a:t>
            </a:r>
            <a:endParaRPr lang="en-US" sz="2700" dirty="0"/>
          </a:p>
        </p:txBody>
      </p:sp>
      <p:sp>
        <p:nvSpPr>
          <p:cNvPr id="9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8735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минерал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 — это природное твёрдое вещество с определённым составом и внутренним строением. Его признаки можно наблюдать и сравнивать с образцами.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64475" y="1549350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порода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Порода состоит из нескольких минералов, соединённых вместе. Поэтому один и тот же минерал может встречаться в разных породах и сочетаниях.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73575" y="3188446"/>
            <a:ext cx="3528300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Гранит показывает разницу особенно ясно: в нём часто есть кварц, полевой шпат и слюда. Это смесь, а не один минерал.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73053" y="1516558"/>
            <a:ext cx="2975722" cy="309354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минералы в природе
</a:t>
            </a:r>
            <a:endParaRPr lang="en-US" sz="2700" dirty="0"/>
          </a:p>
        </p:txBody>
      </p:sp>
      <p:sp>
        <p:nvSpPr>
          <p:cNvPr id="11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12" name="Text 2"/>
          <p:cNvSpPr txBox="1"/>
          <p:nvPr/>
        </p:nvSpPr>
        <p:spPr>
          <a:xfrm>
            <a:off x="842397" y="1730223"/>
            <a:ext cx="2034838" cy="125922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Горные области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встречаются в горах, где входят в состав твёрдых пород и хорошо заметны на свежих обломках и сколах.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842397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Дно морей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морском дне минералы накапливаются вместе с частицами пород, а затем могут входить в новые слои осадков.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3296211" y="1730224"/>
            <a:ext cx="2037790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Песок и глина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песке и глине они встречаются в виде мелких зёрен, невидимых без увеличения, но очень важных для состава осадков.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3295855" y="3248175"/>
            <a:ext cx="2034838" cy="127035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Жилы и кристаллы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трещинах и пустотах пород минералы вырастают в жилах и кристаллах, когда туда проникают растворы или расплавы.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25800" y="1462200"/>
            <a:ext cx="432900" cy="3848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47018" y="1443550"/>
            <a:ext cx="369337" cy="4221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34037" y="1443550"/>
            <a:ext cx="422100" cy="4221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253990" y="3061560"/>
            <a:ext cx="422100" cy="4221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61212" y="3058458"/>
            <a:ext cx="422100" cy="422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1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знать о строении
</a:t>
            </a:r>
            <a:endParaRPr lang="en-US" sz="2700" dirty="0"/>
          </a:p>
        </p:txBody>
      </p:sp>
      <p:sp>
        <p:nvSpPr>
          <p:cNvPr id="12" name="Text 2"/>
          <p:cNvSpPr txBox="1"/>
          <p:nvPr/>
        </p:nvSpPr>
        <p:spPr>
          <a:xfrm>
            <a:off x="112580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Кристаллический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Атомы в минерале соединены в кристаллическую решётку, поэтому внутри повторяется строгий порядок, а снаружи появляется форма кристаллов.
</a:t>
            </a:r>
            <a:endParaRPr lang="en-US" sz="1280" dirty="0"/>
          </a:p>
        </p:txBody>
      </p:sp>
      <p:sp>
        <p:nvSpPr>
          <p:cNvPr id="13" name="Text 3"/>
          <p:cNvSpPr txBox="1"/>
          <p:nvPr/>
        </p:nvSpPr>
        <p:spPr>
          <a:xfrm>
            <a:off x="3515250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вещества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минерал имеет свой химический состав. Даже похожие по виду образцы могут отличаться набором элементов и строением решётки.
</a:t>
            </a:r>
            <a:endParaRPr lang="en-US" sz="1280" dirty="0"/>
          </a:p>
        </p:txBody>
      </p:sp>
      <p:sp>
        <p:nvSpPr>
          <p:cNvPr id="14" name="Text 4"/>
          <p:cNvSpPr txBox="1"/>
          <p:nvPr/>
        </p:nvSpPr>
        <p:spPr>
          <a:xfrm>
            <a:off x="5904675" y="1958376"/>
            <a:ext cx="22497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элементы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основу составляют кислород и кремний, а также алюминий, железо, кальций, натрий и калий.
</a:t>
            </a:r>
            <a:endParaRPr lang="en-US" sz="1465" dirty="0"/>
          </a:p>
        </p:txBody>
      </p:sp>
      <p:sp>
        <p:nvSpPr>
          <p:cNvPr id="15" name="Text 5"/>
          <p:cNvSpPr txBox="1"/>
          <p:nvPr/>
        </p:nvSpPr>
        <p:spPr>
          <a:xfrm>
            <a:off x="2248600" y="3576400"/>
            <a:ext cx="2249700" cy="107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образца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строение определяет твёрдость, спайность, блеск и другие свойства, по которым минералы распознают в классе и в природе.
</a:t>
            </a:r>
            <a:endParaRPr lang="en-US" sz="1336" dirty="0"/>
          </a:p>
        </p:txBody>
      </p:sp>
      <p:sp>
        <p:nvSpPr>
          <p:cNvPr id="16" name="Text 6"/>
          <p:cNvSpPr txBox="1"/>
          <p:nvPr/>
        </p:nvSpPr>
        <p:spPr>
          <a:xfrm>
            <a:off x="4655825" y="3573299"/>
            <a:ext cx="2249700" cy="107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 кристаллов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кристаллов может быть заметная геометрия: пластинки, иглы, кубы или шестигранные формы. Это помогает запомнить разные минералы.
</a:t>
            </a:r>
            <a:endParaRPr lang="en-US" sz="134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различают минералы по свойствам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свойств помогает не путать похожие минералы и выбирать правильный способ определения на уроке.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Цвет полезен как первый ориентир, но черта и блеск дают более надёжные признаки.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Наблюдения и учебные определения минералов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7225" y="1510236"/>
            <a:ext cx="4176900" cy="2705221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Мооса и безопасная проверка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проверки твёрдости используют простые предметы: ноготь, монету, стекло и стальную скрепку.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выше число, тем труднее поцарапать минерал. Кварц уже твёрже стекла, а гипс — намного мягче.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Шкала твёрдости Мооса; учебные правила безопасной проверки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592325"/>
            <a:ext cx="2550322" cy="167613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77552" y="1592325"/>
            <a:ext cx="2550322" cy="167613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1233" y="1592325"/>
            <a:ext cx="2550322" cy="167613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57213" y="3470297"/>
            <a:ext cx="2550322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8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Блестящие листочки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свежем сколе слюда узнаётся сразу: она распадается на тонкие блестящие листочки. Такие ровные поверхности называются спайностью и помогают отличать её от других минералов.
</a:t>
            </a:r>
            <a:endParaRPr lang="en-US" sz="1318" dirty="0"/>
          </a:p>
        </p:txBody>
      </p:sp>
      <p:sp>
        <p:nvSpPr>
          <p:cNvPr id="10" name="Text 1"/>
          <p:cNvSpPr txBox="1"/>
          <p:nvPr/>
        </p:nvSpPr>
        <p:spPr>
          <a:xfrm>
            <a:off x="3285897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3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Неровный излом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ведёт себя иначе. У него нет ровных плоскостей раскалывания, поэтому на изломе часто видна неровная, иногда раковистая поверхность.
</a:t>
            </a:r>
            <a:endParaRPr lang="en-US" sz="1433" dirty="0"/>
          </a:p>
        </p:txBody>
      </p:sp>
      <p:sp>
        <p:nvSpPr>
          <p:cNvPr id="11" name="Text 2"/>
          <p:cNvSpPr txBox="1"/>
          <p:nvPr/>
        </p:nvSpPr>
        <p:spPr>
          <a:xfrm>
            <a:off x="6057394" y="3470297"/>
            <a:ext cx="2592534" cy="1150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1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Лучший момент для наблюдения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взять образец в руки и повернуть его к свету, различие становится заметнее. Спайность и излом особенно хорошо видны у свежих кусков породы.
</a:t>
            </a:r>
            <a:endParaRPr lang="en-US" sz="1351" dirty="0"/>
          </a:p>
        </p:txBody>
      </p:sp>
      <p:sp>
        <p:nvSpPr>
          <p:cNvPr id="12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раскол минерала
</a:t>
            </a:r>
            <a:endParaRPr lang="en-US" sz="2700" dirty="0"/>
          </a:p>
        </p:txBody>
      </p:sp>
      <p:sp>
        <p:nvSpPr>
          <p:cNvPr id="13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образуются минералы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основных пути образования минералов в природе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964866"/>
            <a:ext cx="3604200" cy="121376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группы минералов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Классификация по составу помогает быстро понимать свойства минералов и их связь с месторождениями.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группы подсказывает, где искать минерал и какие свойства ожидать.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классификация минералов по химическому составу
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44750" y="1657235"/>
            <a:ext cx="2379722" cy="15059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12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минералы в быту и природе
</a:t>
            </a:r>
            <a:endParaRPr lang="en-US" sz="2700" dirty="0"/>
          </a:p>
        </p:txBody>
      </p:sp>
      <p:sp>
        <p:nvSpPr>
          <p:cNvPr id="13" name="Text 2"/>
          <p:cNvSpPr txBox="1"/>
          <p:nvPr/>
        </p:nvSpPr>
        <p:spPr>
          <a:xfrm>
            <a:off x="862965" y="1729033"/>
            <a:ext cx="1988398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 — один из самых распространённых минералов. Он твёрдый, часто прозрачный или молочно-белый, имеет стеклянный блеск и встречается в песке, жилах и многих горных породах.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729033"/>
            <a:ext cx="1988397" cy="13607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шпат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шпат легко заметить в граните: он обычно светлый, розоватый, серый или белый. Этот минерал помогает понять, из каких компонентов сложена магматическая порода.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Кальцит узнают по более мягкой поверхности: он царапается легче кварца и может шипеть от капли уксуса. Его часто находят в известняке и мраморе.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Гипс очень мягкий, поэтому его можно поцарапать даже ногтем. Он встречается в осадочных породах и широко используется там, где нужны лёгкие и удобные материалы.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Галит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Галит — это каменная соль. Он выглядит как прозрачные или беловатые кристаллы, легко растворяется в воде и напоминает привычную поваренную соль.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7759" y="1697800"/>
            <a:ext cx="990150" cy="1131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7034" y="3162975"/>
            <a:ext cx="1131600" cy="11316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признаки
</a:t>
            </a:r>
            <a:endParaRPr lang="en-US" sz="2700" dirty="0"/>
          </a:p>
        </p:txBody>
      </p:sp>
      <p:sp>
        <p:nvSpPr>
          <p:cNvPr id="8" name="Text 2"/>
          <p:cNvSpPr txBox="1"/>
          <p:nvPr/>
        </p:nvSpPr>
        <p:spPr>
          <a:xfrm>
            <a:off x="1877258" y="1697750"/>
            <a:ext cx="6772670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Магнитное свойство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Магнетит легко распознать с помощью магнита: он притягивается к нему сильнее многих других минералов. Это свойство делает минерал важным признаком при поиске железных руд.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1877258" y="3144440"/>
            <a:ext cx="6772671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«Золото дураков»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Пирит имеет жёлто-металлический блеск и поэтому часто напоминает золото. Однако он твёрже на вид, более хрупкий и не имеет ценности благородного металла.
</a:t>
            </a:r>
            <a:endParaRPr lang="en-US" sz="15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40469" y="1470644"/>
            <a:ext cx="2413983" cy="158889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и человек
</a:t>
            </a:r>
            <a:endParaRPr lang="en-US" sz="2700" dirty="0"/>
          </a:p>
        </p:txBody>
      </p:sp>
      <p:sp>
        <p:nvSpPr>
          <p:cNvPr id="12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873575" y="1549350"/>
            <a:ext cx="196572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в материалах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Кварц встречается почти везде: в песке, граните, стекле и некоторых электронных деталях. Его ценят за твёрдость и устойчивость к износу.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3610003" y="1549350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Полевой шпат в промышленности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Полевые шпаты нужны в производстве стекла и керамики. Они входят в состав многих природных пород и помогают создавать прочные, аккуратные изделия.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85090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соединения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Кальцит служит сырьём для извести и цемента. Гипс применяют в строительстве и медицине, а галит известен как обычная поваренная соль.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610003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обеспечивают человека сырьём для домов, посуды, лекарств и техники. Без них невозможно представить ни строительство, ни повседневный быт.
</a:t>
            </a:r>
            <a:endParaRPr lang="en-US" sz="1200" dirty="0"/>
          </a:p>
        </p:txBody>
      </p:sp>
      <p:sp>
        <p:nvSpPr>
          <p:cNvPr id="17" name="Text 6"/>
          <p:cNvSpPr txBox="1"/>
          <p:nvPr/>
        </p:nvSpPr>
        <p:spPr>
          <a:xfrm>
            <a:off x="6374171" y="3188446"/>
            <a:ext cx="1988397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лучше мы знаем свойства минералов, тем легче понять, где их используют и почему одни образцы ценятся больше других.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7225" y="2159531"/>
            <a:ext cx="4176900" cy="14066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 и минерал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819799" y="1508050"/>
            <a:ext cx="2758200" cy="137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Руда — это не любой минерал, а природное скопление, из которого металл добывать выгодно. Один и тот же минерал может быть просто породообразующим или входить в состав руды.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819799" y="3012056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Гематит и магнетит считаются железными рудами, потому что из них получают железо, а сам минерал не обязательно является рудой.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геологии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66053" y="1691650"/>
            <a:ext cx="731700" cy="731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66053" y="3141338"/>
            <a:ext cx="731700" cy="731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24703" y="1757128"/>
            <a:ext cx="750900" cy="60072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34303" y="3141350"/>
            <a:ext cx="731700" cy="7317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последствия и решения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2017816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ландшафта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полезных ископаемых меняет рельеф: появляются карьеры, отвалы и участки без растительности. Поэтому важны планирование работ и восстановление нарушенных территорий.
</a:t>
            </a:r>
            <a:endParaRPr lang="en-US" sz="1251" dirty="0"/>
          </a:p>
        </p:txBody>
      </p:sp>
      <p:sp>
        <p:nvSpPr>
          <p:cNvPr id="12" name="Text 3"/>
          <p:cNvSpPr txBox="1"/>
          <p:nvPr/>
        </p:nvSpPr>
        <p:spPr>
          <a:xfrm>
            <a:off x="2017816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Восстановление территорий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Рекультивация возвращает участкам почву, растения и безопасный вид. После завершения работ территории можно снова использовать для природы, отдыха или хозяйства.
</a:t>
            </a:r>
            <a:endParaRPr lang="en-US" sz="1311" dirty="0"/>
          </a:p>
        </p:txBody>
      </p:sp>
      <p:sp>
        <p:nvSpPr>
          <p:cNvPr id="13" name="Text 4"/>
          <p:cNvSpPr txBox="1"/>
          <p:nvPr/>
        </p:nvSpPr>
        <p:spPr>
          <a:xfrm>
            <a:off x="5608741" y="169775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Защита среды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6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добыче и дроблении образуются пыль, шум и отходы. Очистка воды и контроль выбросов помогают уменьшить влияние на воздух, почву и ближайшие водоёмы.
</a:t>
            </a:r>
            <a:endParaRPr lang="en-US" sz="1327" dirty="0"/>
          </a:p>
        </p:txBody>
      </p:sp>
      <p:sp>
        <p:nvSpPr>
          <p:cNvPr id="14" name="Text 5"/>
          <p:cNvSpPr txBox="1"/>
          <p:nvPr/>
        </p:nvSpPr>
        <p:spPr>
          <a:xfrm>
            <a:off x="5608741" y="3144440"/>
            <a:ext cx="2401785" cy="11317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и переработка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Переработка стекла, металла и электроники снижает потребность в новой добыче. Чем больше сырья возвращается в оборот, тем меньше нагрузка на природу.
</a:t>
            </a:r>
            <a:endParaRPr lang="en-US" sz="138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2160" y="1890150"/>
            <a:ext cx="8082929" cy="2548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25" y="471503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Пошаговое изучение минерала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наблюдений и сравнения образца в классе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00" cy="23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5725" y="1514341"/>
            <a:ext cx="3604200" cy="211481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 признакам
</a:t>
            </a:r>
            <a:endParaRPr lang="en-US" sz="2700" dirty="0"/>
          </a:p>
        </p:txBody>
      </p:sp>
      <p:sp>
        <p:nvSpPr>
          <p:cNvPr id="7" name="Text 1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57225" y="1432650"/>
            <a:ext cx="2832000" cy="115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знакомых минералов удобно строить по нескольким простым признакам. Они помогают не путать похожие образцы и быстро выбирать подходящую проверку в классе.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57225" y="2697149"/>
            <a:ext cx="2832000" cy="101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 каждого минерала есть свой набор признаков, поэтому для распознавания важны не один, а несколько наблюдаемых свойств.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Школьная минералогическая таблица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10" name="Text 1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 по признакам
</a:t>
            </a:r>
            <a:endParaRPr lang="en-US" sz="2700" dirty="0"/>
          </a:p>
        </p:txBody>
      </p:sp>
      <p:sp>
        <p:nvSpPr>
          <p:cNvPr id="11" name="Text 2"/>
          <p:cNvSpPr txBox="1"/>
          <p:nvPr/>
        </p:nvSpPr>
        <p:spPr>
          <a:xfrm>
            <a:off x="869950" y="1783996"/>
            <a:ext cx="2966241" cy="6137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Царапает стекло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минерал может поцарапать стекло: кварц, гипс или кальцит? Подумай о твёрдости и выбери образец, который заметно крепче остальных.
</a:t>
            </a:r>
            <a:endParaRPr lang="en-US" sz="956" dirty="0"/>
          </a:p>
        </p:txBody>
      </p:sp>
      <p:sp>
        <p:nvSpPr>
          <p:cNvPr id="12" name="Text 3"/>
          <p:cNvSpPr txBox="1"/>
          <p:nvPr/>
        </p:nvSpPr>
        <p:spPr>
          <a:xfrm>
            <a:off x="869950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магнитом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минерал притягивается магнитом: магнетит, галит или гипс? Вспомни, какие свойства связаны с железом и как это видно на опыте.
</a:t>
            </a:r>
            <a:endParaRPr lang="en-US" sz="964" dirty="0"/>
          </a:p>
        </p:txBody>
      </p:sp>
      <p:sp>
        <p:nvSpPr>
          <p:cNvPr id="13" name="Text 4"/>
          <p:cNvSpPr txBox="1"/>
          <p:nvPr/>
        </p:nvSpPr>
        <p:spPr>
          <a:xfrm>
            <a:off x="875098" y="3990211"/>
            <a:ext cx="2961938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руда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руда отличается от минерала: составом, пользой для добычи или цветом? Ответ подсказывает, что руду оценивают по возможности получить металл.
</a:t>
            </a:r>
            <a:endParaRPr lang="en-US" sz="964" dirty="0"/>
          </a:p>
        </p:txBody>
      </p:sp>
      <p:sp>
        <p:nvSpPr>
          <p:cNvPr id="14" name="Text 5"/>
          <p:cNvSpPr txBox="1"/>
          <p:nvPr/>
        </p:nvSpPr>
        <p:spPr>
          <a:xfrm>
            <a:off x="4847764" y="1783996"/>
            <a:ext cx="2970544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Реакция на уксус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Какой минерал шипит от капли уксуса: кварц, кальцит или пирит? Этот опыт помогает узнать карбонаты и проверить образец без сложных приборов.
</a:t>
            </a:r>
            <a:endParaRPr lang="en-US" sz="964" dirty="0"/>
          </a:p>
        </p:txBody>
      </p:sp>
      <p:sp>
        <p:nvSpPr>
          <p:cNvPr id="15" name="Text 6"/>
          <p:cNvSpPr txBox="1"/>
          <p:nvPr/>
        </p:nvSpPr>
        <p:spPr>
          <a:xfrm>
            <a:off x="4847408" y="2873064"/>
            <a:ext cx="2966241" cy="6192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 или порода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состоит из нескольких минералов: минерал или порода? Здесь важно отличать отдельное вещество от смеси природных компонентов.
</a:t>
            </a:r>
            <a:endParaRPr lang="en-US" sz="96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7213" y="1618303"/>
            <a:ext cx="2550322" cy="192270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00413" y="1618303"/>
            <a:ext cx="2550322" cy="192270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3613" y="1618303"/>
            <a:ext cx="2550322" cy="1922704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57213" y="3703345"/>
            <a:ext cx="2550845" cy="7480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Смотри на форму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фотографии кристаллов легче заметить форму граней, блеск и оттенок. Один яркий снимок помогает запомнить, чем прозрачный кварц отличается от матового гипса или блестящего пирита.
</a:t>
            </a:r>
            <a:endParaRPr lang="en-US" sz="990" dirty="0"/>
          </a:p>
        </p:txBody>
      </p:sp>
      <p:sp>
        <p:nvSpPr>
          <p:cNvPr id="12" name="Text 1"/>
          <p:cNvSpPr txBox="1"/>
          <p:nvPr/>
        </p:nvSpPr>
        <p:spPr>
          <a:xfrm>
            <a:off x="3297371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4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Связывай признаки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превращает хаотичные сведения в удобную опору для памяти. В ней можно связать свойство, способ проверки и пример минерала, не перегружая себя лишними деталями.
</a:t>
            </a:r>
            <a:endParaRPr lang="en-US" sz="1044" dirty="0"/>
          </a:p>
        </p:txBody>
      </p:sp>
      <p:sp>
        <p:nvSpPr>
          <p:cNvPr id="13" name="Text 2"/>
          <p:cNvSpPr txBox="1"/>
          <p:nvPr/>
        </p:nvSpPr>
        <p:spPr>
          <a:xfrm>
            <a:off x="6037529" y="3703343"/>
            <a:ext cx="2550846" cy="7480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62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Понимай происхождение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образования показывает, что минералы появляются по-разному: при остывании магмы, из растворов и при изменении пород. Учебная коллекция помогает сравнивать эти образцы без риска.
</a:t>
            </a:r>
            <a:endParaRPr lang="en-US" sz="962" dirty="0"/>
          </a:p>
        </p:txBody>
      </p:sp>
      <p:sp>
        <p:nvSpPr>
          <p:cNvPr id="14" name="Text 3"/>
          <p:cNvSpPr txBox="1"/>
          <p:nvPr/>
        </p:nvSpPr>
        <p:spPr>
          <a:xfrm>
            <a:off x="557213" y="471488"/>
            <a:ext cx="8092716" cy="892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 через образ, схему и сравнение
</a:t>
            </a:r>
            <a:endParaRPr lang="en-US" sz="2700" dirty="0"/>
          </a:p>
        </p:txBody>
      </p:sp>
      <p:sp>
        <p:nvSpPr>
          <p:cNvPr id="15" name="Text 4"/>
          <p:cNvSpPr txBox="1"/>
          <p:nvPr/>
        </p:nvSpPr>
        <p:spPr>
          <a:xfrm>
            <a:off x="3871451" y="4821851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473309" y="895350"/>
            <a:ext cx="6197400" cy="335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
</a:t>
            </a:r>
            <a:pPr algn="ctr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45612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Минералы узнают по составу, строению и внешним признакам. Если помнить про твёрдость, блеск и спайность, даже знакомый камень становится понятнее и интереснее.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2026-07-26T18:54:50Z</dcterms:created>
  <dcterms:modified xsi:type="dcterms:W3CDTF">2026-07-26T18:54:50Z</dcterms:modified>
</cp:coreProperties>
</file>