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image" Target="../media/image-3-9.png"/><Relationship Id="rId10" Type="http://schemas.openxmlformats.org/officeDocument/2006/relationships/image" Target="../media/image-3-10.png"/><Relationship Id="rId11" Type="http://schemas.openxmlformats.org/officeDocument/2006/relationships/image" Target="../media/image-3-11.png"/><Relationship Id="rId12" Type="http://schemas.openxmlformats.org/officeDocument/2006/relationships/image" Target="../media/image-3-12.png"/><Relationship Id="rId13" Type="http://schemas.openxmlformats.org/officeDocument/2006/relationships/image" Target="../media/image-3-13.png"/><Relationship Id="rId14" Type="http://schemas.openxmlformats.org/officeDocument/2006/relationships/slideLayout" Target="../slideLayouts/slideLayout1.xml"/><Relationship Id="rId1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image" Target="../media/image-7-8.png"/><Relationship Id="rId9" Type="http://schemas.openxmlformats.org/officeDocument/2006/relationships/image" Target="../media/image-7-9.png"/><Relationship Id="rId10" Type="http://schemas.openxmlformats.org/officeDocument/2006/relationships/image" Target="../media/image-7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jpeg"/><Relationship Id="rId3" Type="http://schemas.openxmlformats.org/officeDocument/2006/relationships/image" Target="../media/image-8-3.png"/><Relationship Id="rId4" Type="http://schemas.openxmlformats.org/officeDocument/2006/relationships/image" Target="../media/image-8-4.jpeg"/><Relationship Id="rId5" Type="http://schemas.openxmlformats.org/officeDocument/2006/relationships/image" Target="../media/image-8-5.png"/><Relationship Id="rId6" Type="http://schemas.openxmlformats.org/officeDocument/2006/relationships/image" Target="../media/image-8-6.jpeg"/><Relationship Id="rId7" Type="http://schemas.openxmlformats.org/officeDocument/2006/relationships/image" Target="../media/image-8-7.png"/><Relationship Id="rId8" Type="http://schemas.openxmlformats.org/officeDocument/2006/relationships/image" Target="../media/image-8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image" Target="../media/image-17-8.png"/><Relationship Id="rId9" Type="http://schemas.openxmlformats.org/officeDocument/2006/relationships/image" Target="../media/image-17-9.png"/><Relationship Id="rId10" Type="http://schemas.openxmlformats.org/officeDocument/2006/relationships/image" Target="../media/image-17-10.png"/><Relationship Id="rId11" Type="http://schemas.openxmlformats.org/officeDocument/2006/relationships/image" Target="../media/image-17-11.png"/><Relationship Id="rId12" Type="http://schemas.openxmlformats.org/officeDocument/2006/relationships/image" Target="../media/image-17-12.png"/><Relationship Id="rId13" Type="http://schemas.openxmlformats.org/officeDocument/2006/relationships/image" Target="../media/image-17-13.png"/><Relationship Id="rId14" Type="http://schemas.openxmlformats.org/officeDocument/2006/relationships/slideLayout" Target="../slideLayouts/slideLayout1.xml"/><Relationship Id="rId1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jpeg"/><Relationship Id="rId3" Type="http://schemas.openxmlformats.org/officeDocument/2006/relationships/image" Target="../media/image-19-3.png"/><Relationship Id="rId4" Type="http://schemas.openxmlformats.org/officeDocument/2006/relationships/image" Target="../media/image-19-4.jpeg"/><Relationship Id="rId5" Type="http://schemas.openxmlformats.org/officeDocument/2006/relationships/image" Target="../media/image-19-5.png"/><Relationship Id="rId6" Type="http://schemas.openxmlformats.org/officeDocument/2006/relationships/image" Target="../media/image-19-6.jpeg"/><Relationship Id="rId7" Type="http://schemas.openxmlformats.org/officeDocument/2006/relationships/image" Target="../media/image-19-7.png"/><Relationship Id="rId8" Type="http://schemas.openxmlformats.org/officeDocument/2006/relationships/image" Target="../media/image-19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57977" y="253644"/>
            <a:ext cx="3690736" cy="243646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88729" y="651641"/>
            <a:ext cx="3582261" cy="355838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050" dirty="0"/>
          </a:p>
        </p:txBody>
      </p:sp>
      <p:sp>
        <p:nvSpPr>
          <p:cNvPr id="5" name="Text 1"/>
          <p:cNvSpPr txBox="1"/>
          <p:nvPr/>
        </p:nvSpPr>
        <p:spPr>
          <a:xfrm>
            <a:off x="1085985" y="1196341"/>
            <a:ext cx="3585005" cy="203808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Книги — мои друзья
</a:t>
            </a:r>
            <a:endParaRPr lang="en-US" sz="3600" dirty="0"/>
          </a:p>
        </p:txBody>
      </p:sp>
      <p:sp>
        <p:nvSpPr>
          <p:cNvPr id="6" name="Text 2"/>
          <p:cNvSpPr txBox="1"/>
          <p:nvPr/>
        </p:nvSpPr>
        <p:spPr>
          <a:xfrm>
            <a:off x="5327650" y="2837051"/>
            <a:ext cx="3421063" cy="1529771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Книги учат, радуют и открывают целый мир приключений.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D8D8D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31743" y="1245327"/>
            <a:ext cx="3101907" cy="3205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98525" y="399850"/>
            <a:ext cx="66216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рукописей к книге в рюкзаке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3851275" y="2009067"/>
            <a:ext cx="4678128" cy="157974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Когда-то книги переписывали вручную, и каждая была настоящей редкостью. Потом появился печатный станок, а сегодня рядом с бумажными книгами живут электронные и аудиоверсии для любого читателя.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3718" y="1175595"/>
            <a:ext cx="481895" cy="42835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857413" y="1160879"/>
            <a:ext cx="457715" cy="457715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955753" y="1175618"/>
            <a:ext cx="481766" cy="428237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7069869" y="1160879"/>
            <a:ext cx="457715" cy="457715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5" name="Text 0"/>
          <p:cNvSpPr txBox="1"/>
          <p:nvPr/>
        </p:nvSpPr>
        <p:spPr>
          <a:xfrm>
            <a:off x="390650" y="397625"/>
            <a:ext cx="66294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книга может стать другом
</a:t>
            </a:r>
            <a:endParaRPr lang="en-US" sz="2800" dirty="0"/>
          </a:p>
        </p:txBody>
      </p:sp>
      <p:sp>
        <p:nvSpPr>
          <p:cNvPr id="16" name="Text 1"/>
          <p:cNvSpPr txBox="1"/>
          <p:nvPr/>
        </p:nvSpPr>
        <p:spPr>
          <a:xfrm>
            <a:off x="630334" y="1848168"/>
            <a:ext cx="1574059" cy="23504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Всегда готова к встрече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Книга не спешит и не обижается. Она терпеливо ждёт, когда читатель откроет её страницы, и каждый раз готова подарить новую историю или открытие.
</a:t>
            </a:r>
            <a:endParaRPr lang="en-US" sz="1500" dirty="0"/>
          </a:p>
        </p:txBody>
      </p:sp>
      <p:sp>
        <p:nvSpPr>
          <p:cNvPr id="17" name="Text 2"/>
          <p:cNvSpPr txBox="1"/>
          <p:nvPr/>
        </p:nvSpPr>
        <p:spPr>
          <a:xfrm>
            <a:off x="2755444" y="1848168"/>
            <a:ext cx="1574059" cy="23504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Дарит радость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книге можно найти смешной эпизод, добрую шутку или весёлого героя. Чтение часто вызывает улыбку и делает обычный день немного светлее.
</a:t>
            </a:r>
            <a:endParaRPr lang="en-US" sz="1500" dirty="0"/>
          </a:p>
        </p:txBody>
      </p:sp>
      <p:sp>
        <p:nvSpPr>
          <p:cNvPr id="18" name="Text 3"/>
          <p:cNvSpPr txBox="1"/>
          <p:nvPr/>
        </p:nvSpPr>
        <p:spPr>
          <a:xfrm>
            <a:off x="4880554" y="1848168"/>
            <a:ext cx="1574059" cy="23504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Увлекает в чудо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Страницы легко переносят в сказочный лес, на далёкий остров или в страну загадок. Книга помогает представить то, чего нет рядом, но хочется увидеть.
</a:t>
            </a:r>
            <a:endParaRPr lang="en-US" sz="1500" dirty="0"/>
          </a:p>
        </p:txBody>
      </p:sp>
      <p:sp>
        <p:nvSpPr>
          <p:cNvPr id="19" name="Text 4"/>
          <p:cNvSpPr txBox="1"/>
          <p:nvPr/>
        </p:nvSpPr>
        <p:spPr>
          <a:xfrm>
            <a:off x="6989644" y="1848168"/>
            <a:ext cx="1574059" cy="23504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Становится близкой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каждой книги свой характер: добрый, мудрый, таинственный или озорной. Поэтому читатель нередко запоминает героев так, будто это настоящие знакомые.
</a:t>
            </a:r>
            <a:endParaRPr lang="en-US" sz="1500" dirty="0"/>
          </a:p>
        </p:txBody>
      </p:sp>
      <p:sp>
        <p:nvSpPr>
          <p:cNvPr id="20" name="Text 5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8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D8D8D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30883" y="1171575"/>
            <a:ext cx="3678909" cy="375219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073320" y="1290277"/>
            <a:ext cx="2957109" cy="10891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бумажной книги есть обложка, название и имя автора. Внутри её ждут страницы, буквы, рисунки и истории, которые удобно листать и рассматривать.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5073320" y="2684737"/>
            <a:ext cx="2957109" cy="10891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детских книгах буквы часто крупные, а абзацы короткие, чтобы читать было легче. Яркие иллюстрации помогают быстрее понять сюжет и подружиться с героями.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395550" y="399850"/>
            <a:ext cx="66246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книга выглядит и что в ней есть
</a:t>
            </a:r>
            <a:endParaRPr lang="en-US" sz="2800" dirty="0"/>
          </a:p>
        </p:txBody>
      </p:sp>
      <p:sp>
        <p:nvSpPr>
          <p:cNvPr id="9" name="Text 3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91275" y="397625"/>
            <a:ext cx="66288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Чему учат книги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587335" y="1972579"/>
            <a:ext cx="2019600" cy="250958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Чтение пополняет словарный запас: новые слова встречаются в сказках, рассказах и стихах. Чем чаще читаешь, тем легче понимать текст и пересказывать его.
</a:t>
            </a:r>
            <a:endParaRPr lang="en-US" sz="200" dirty="0"/>
          </a:p>
        </p:txBody>
      </p:sp>
      <p:sp>
        <p:nvSpPr>
          <p:cNvPr id="9" name="Text 2"/>
          <p:cNvSpPr txBox="1"/>
          <p:nvPr/>
        </p:nvSpPr>
        <p:spPr>
          <a:xfrm>
            <a:off x="3231992" y="1972583"/>
            <a:ext cx="2019639" cy="25094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Книги тренируют внимание и память. Нужно следить, кто что сказал, куда пошёл герой и чем закончилась история. Это похоже на увлекательную игру в наблюдательность.
</a:t>
            </a:r>
            <a:endParaRPr lang="en-US" sz="200" dirty="0"/>
          </a:p>
        </p:txBody>
      </p:sp>
      <p:sp>
        <p:nvSpPr>
          <p:cNvPr id="10" name="Text 3"/>
          <p:cNvSpPr txBox="1"/>
          <p:nvPr/>
        </p:nvSpPr>
        <p:spPr>
          <a:xfrm>
            <a:off x="5877982" y="1972583"/>
            <a:ext cx="2019639" cy="25094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Сказки и рассказы показывают, как отличать добрые поступки от плохих. Они напоминают, что дружба, честность и помощь другим делают мир лучше.
</a:t>
            </a:r>
            <a:endParaRPr lang="en-US" sz="200" dirty="0"/>
          </a:p>
        </p:txBody>
      </p:sp>
      <p:sp>
        <p:nvSpPr>
          <p:cNvPr id="11" name="Text 4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8856" y="1754181"/>
            <a:ext cx="7954527" cy="233396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8425" y="397625"/>
            <a:ext cx="6621600" cy="941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книги от идеи до читателя
</a:t>
            </a:r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 история превращается в готовую книгу для магазина или библиотеки.
</a:t>
            </a:r>
            <a:endParaRPr lang="en-US" sz="2800" dirty="0"/>
          </a:p>
        </p:txBody>
      </p:sp>
      <p:sp>
        <p:nvSpPr>
          <p:cNvPr id="6" name="Text 1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4730" y="1410754"/>
            <a:ext cx="421500" cy="421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700264" y="1410754"/>
            <a:ext cx="368813" cy="421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66523" y="1424304"/>
            <a:ext cx="443700" cy="3944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933918" y="1410754"/>
            <a:ext cx="316125" cy="421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390650" y="397625"/>
            <a:ext cx="66294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Библиотека — дом для книг
</a:t>
            </a:r>
            <a:endParaRPr lang="en-US" sz="2800" dirty="0"/>
          </a:p>
        </p:txBody>
      </p:sp>
      <p:sp>
        <p:nvSpPr>
          <p:cNvPr id="13" name="Text 1"/>
          <p:cNvSpPr txBox="1"/>
          <p:nvPr/>
        </p:nvSpPr>
        <p:spPr>
          <a:xfrm>
            <a:off x="583625" y="1935900"/>
            <a:ext cx="1619100" cy="179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Полки с историями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библиотеке книги стоят на полках и ждут своих читателей. Каждая из них готова отправиться домой ненадолго или подарить тихий час чтения прямо на месте.
</a:t>
            </a:r>
            <a:endParaRPr lang="en-US" sz="1500" dirty="0"/>
          </a:p>
        </p:txBody>
      </p:sp>
      <p:sp>
        <p:nvSpPr>
          <p:cNvPr id="14" name="Text 2"/>
          <p:cNvSpPr txBox="1"/>
          <p:nvPr/>
        </p:nvSpPr>
        <p:spPr>
          <a:xfrm>
            <a:off x="2662815" y="1935900"/>
            <a:ext cx="1619100" cy="179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Помощь библиотекаря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Библиотекарь подскажет, где найти сказку, стихотворение или книгу о животных. Он умеет выбрать книгу по возрасту, интересу и настроению читателя.
</a:t>
            </a:r>
            <a:endParaRPr lang="en-US" sz="1500" dirty="0"/>
          </a:p>
        </p:txBody>
      </p:sp>
      <p:sp>
        <p:nvSpPr>
          <p:cNvPr id="15" name="Text 3"/>
          <p:cNvSpPr txBox="1"/>
          <p:nvPr/>
        </p:nvSpPr>
        <p:spPr>
          <a:xfrm>
            <a:off x="4766518" y="1935900"/>
            <a:ext cx="1619100" cy="179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Тихое место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библиотеке обычно спокойно, потому что книги любят тишину. В такой обстановке легче сосредоточиться, рассматривать страницы и не пропустить ни одного важного слова.
</a:t>
            </a:r>
            <a:endParaRPr lang="en-US" sz="1500" dirty="0"/>
          </a:p>
        </p:txBody>
      </p:sp>
      <p:sp>
        <p:nvSpPr>
          <p:cNvPr id="16" name="Text 4"/>
          <p:cNvSpPr txBox="1"/>
          <p:nvPr/>
        </p:nvSpPr>
        <p:spPr>
          <a:xfrm>
            <a:off x="6870125" y="1935900"/>
            <a:ext cx="1619100" cy="179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Новая книга каждый раз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Сюда можно приходить снова и снова, чтобы открывать новые произведения. Сегодня это рассказ, завтра — стихотворение, а послезавтра — целый мир приключений.
</a:t>
            </a:r>
            <a:endParaRPr lang="en-US" sz="1500" dirty="0"/>
          </a:p>
        </p:txBody>
      </p:sp>
      <p:sp>
        <p:nvSpPr>
          <p:cNvPr id="17" name="Text 5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8225" y="1355252"/>
            <a:ext cx="2592300" cy="211383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91523" y="1355252"/>
            <a:ext cx="2592300" cy="2113838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964703" y="1355252"/>
            <a:ext cx="2592300" cy="2113838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90650" y="397625"/>
            <a:ext cx="66294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Герои, которых хочется помнить
</a:t>
            </a:r>
            <a:endParaRPr lang="en-US" sz="2800" dirty="0"/>
          </a:p>
        </p:txBody>
      </p:sp>
      <p:sp>
        <p:nvSpPr>
          <p:cNvPr id="11" name="Text 1"/>
          <p:cNvSpPr txBox="1"/>
          <p:nvPr/>
        </p:nvSpPr>
        <p:spPr>
          <a:xfrm>
            <a:off x="611750" y="3242474"/>
            <a:ext cx="2158200" cy="87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69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Буратино — нос, который знает дорогу
</a:t>
            </a:r>
            <a:pPr algn="l" indent="0" marL="0">
              <a:lnSpc>
                <a:spcPct val="90000"/>
              </a:lnSpc>
              <a:buNone/>
            </a:pPr>
            <a:r>
              <a:rPr lang="en-US" sz="356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855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Буратино часто попадает в смешные и непростые истории, но не теряет бодрости. Его легко представить рядом с открытой книгой и яркой закладкой, потому что он всегда готов к приключению и новому повороту сюжета.
</a:t>
            </a:r>
            <a:endParaRPr lang="en-US" sz="1069" dirty="0"/>
          </a:p>
        </p:txBody>
      </p:sp>
      <p:sp>
        <p:nvSpPr>
          <p:cNvPr id="12" name="Text 2"/>
          <p:cNvSpPr txBox="1"/>
          <p:nvPr/>
        </p:nvSpPr>
        <p:spPr>
          <a:xfrm>
            <a:off x="3432325" y="3242474"/>
            <a:ext cx="2158200" cy="87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69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Незнайка — мастер весёлых ошибок
</a:t>
            </a:r>
            <a:pPr algn="l" indent="0" marL="0">
              <a:lnSpc>
                <a:spcPct val="90000"/>
              </a:lnSpc>
              <a:buNone/>
            </a:pPr>
            <a:r>
              <a:rPr lang="en-US" sz="356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855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Незнайка любит удивляться, спорить и иногда ошибаться, как настоящий живой герой. На картинке он хорошо смотрится среди нескольких книг, ведь рядом с ним история всегда кажется шумной и забавной.
</a:t>
            </a:r>
            <a:endParaRPr lang="en-US" sz="1069" dirty="0"/>
          </a:p>
        </p:txBody>
      </p:sp>
      <p:sp>
        <p:nvSpPr>
          <p:cNvPr id="13" name="Text 3"/>
          <p:cNvSpPr txBox="1"/>
          <p:nvPr/>
        </p:nvSpPr>
        <p:spPr>
          <a:xfrm>
            <a:off x="6186450" y="3242474"/>
            <a:ext cx="2158200" cy="87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69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Кот в сапогах — хитрый помощник
</a:t>
            </a:r>
            <a:pPr algn="l" indent="0" marL="0">
              <a:lnSpc>
                <a:spcPct val="90000"/>
              </a:lnSpc>
              <a:buNone/>
            </a:pPr>
            <a:r>
              <a:rPr lang="en-US" sz="356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855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Кот в сапогах умеет быть смелым, находчивым и очень выразительным. Его легко нарисовать возле открытой книги, где страницы будто подсказывают очередную хитрую идею и блестящий план.
</a:t>
            </a:r>
            <a:endParaRPr lang="en-US" sz="1069" dirty="0"/>
          </a:p>
        </p:txBody>
      </p:sp>
      <p:sp>
        <p:nvSpPr>
          <p:cNvPr id="14" name="Text 4"/>
          <p:cNvSpPr txBox="1"/>
          <p:nvPr/>
        </p:nvSpPr>
        <p:spPr>
          <a:xfrm>
            <a:off x="390650" y="397625"/>
            <a:ext cx="66294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Герои, которых хочется помнить
</a:t>
            </a:r>
            <a:endParaRPr lang="en-US" sz="2800" dirty="0"/>
          </a:p>
        </p:txBody>
      </p:sp>
      <p:sp>
        <p:nvSpPr>
          <p:cNvPr id="15" name="Text 5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35600" y="1945520"/>
            <a:ext cx="1664921" cy="23014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стоит посмотреть на название и обложку. Они подсказывают, о чём будет история, и помогают понять, хочется ли открыть книгу прямо сейчас.
</a:t>
            </a:r>
            <a:endParaRPr lang="en-US" sz="300" dirty="0"/>
          </a:p>
        </p:txBody>
      </p:sp>
      <p:sp>
        <p:nvSpPr>
          <p:cNvPr id="8" name="Text 1"/>
          <p:cNvSpPr txBox="1"/>
          <p:nvPr/>
        </p:nvSpPr>
        <p:spPr>
          <a:xfrm>
            <a:off x="2681930" y="1945521"/>
            <a:ext cx="1664921" cy="23014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полезно прочитать первые строки. Если начало понятное и живое, значит, книга умеет сразу заинтересовать и зовёт узнать, что будет дальше.
</a:t>
            </a:r>
            <a:endParaRPr lang="en-US" sz="300" dirty="0"/>
          </a:p>
        </p:txBody>
      </p:sp>
      <p:sp>
        <p:nvSpPr>
          <p:cNvPr id="9" name="Text 2"/>
          <p:cNvSpPr txBox="1"/>
          <p:nvPr/>
        </p:nvSpPr>
        <p:spPr>
          <a:xfrm>
            <a:off x="4795180" y="1945520"/>
            <a:ext cx="1664921" cy="23014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первоклассника особенно важны крупный шрифт, короткие предложения и яркие иллюстрации. Так читать легче, а глаза не устают слишком быстро.
</a:t>
            </a:r>
            <a:endParaRPr lang="en-US" sz="300" dirty="0"/>
          </a:p>
        </p:txBody>
      </p:sp>
      <p:sp>
        <p:nvSpPr>
          <p:cNvPr id="10" name="Text 3"/>
          <p:cNvSpPr txBox="1"/>
          <p:nvPr/>
        </p:nvSpPr>
        <p:spPr>
          <a:xfrm>
            <a:off x="6923360" y="1945520"/>
            <a:ext cx="1664921" cy="23014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Хорошая книга обещает приключение, шутку или добрую историю. После нескольких страниц хочется читать дальше, потому что герои уже становятся почти знакомыми.
</a:t>
            </a:r>
            <a:endParaRPr lang="en-US" sz="300" dirty="0"/>
          </a:p>
        </p:txBody>
      </p:sp>
      <p:sp>
        <p:nvSpPr>
          <p:cNvPr id="11" name="Text 4"/>
          <p:cNvSpPr txBox="1"/>
          <p:nvPr/>
        </p:nvSpPr>
        <p:spPr>
          <a:xfrm>
            <a:off x="395300" y="399850"/>
            <a:ext cx="66186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выбрать хорошую книгу
</a:t>
            </a:r>
            <a:endParaRPr lang="en-US" sz="2800" dirty="0"/>
          </a:p>
        </p:txBody>
      </p:sp>
      <p:sp>
        <p:nvSpPr>
          <p:cNvPr id="12" name="Text 5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99200" y="397625"/>
            <a:ext cx="66207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читать с удовольствием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578005" y="1646575"/>
            <a:ext cx="1589700" cy="22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Выбрать место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Найдите удобный стул, хорошее освещение и спокойный уголок. Когда ничего не отвлекает, читать легче и приятнее.
</a:t>
            </a:r>
            <a:endParaRPr lang="en-US" sz="1500" dirty="0"/>
          </a:p>
        </p:txBody>
      </p:sp>
      <p:sp>
        <p:nvSpPr>
          <p:cNvPr id="8" name="Text 2"/>
          <p:cNvSpPr txBox="1"/>
          <p:nvPr/>
        </p:nvSpPr>
        <p:spPr>
          <a:xfrm>
            <a:off x="2532265" y="1646575"/>
            <a:ext cx="1589700" cy="22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Читать понемногу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Лучше читать каждый день по 10–15 минут. Небольшие, но регулярные шаги помогают не устать и привыкнуть к книге.
</a:t>
            </a:r>
            <a:endParaRPr lang="en-US" sz="1500" dirty="0"/>
          </a:p>
        </p:txBody>
      </p:sp>
      <p:sp>
        <p:nvSpPr>
          <p:cNvPr id="9" name="Text 3"/>
          <p:cNvSpPr txBox="1"/>
          <p:nvPr/>
        </p:nvSpPr>
        <p:spPr>
          <a:xfrm>
            <a:off x="4481565" y="1646575"/>
            <a:ext cx="1589700" cy="22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Разобраться в трудных словах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встречается незнакомое слово, его можно спросить у взрослого или посмотреть в словаре. Так смысл текста становится яснее.
</a:t>
            </a:r>
            <a:endParaRPr lang="en-US" sz="1500" dirty="0"/>
          </a:p>
        </p:txBody>
      </p:sp>
      <p:sp>
        <p:nvSpPr>
          <p:cNvPr id="10" name="Text 4"/>
          <p:cNvSpPr txBox="1"/>
          <p:nvPr/>
        </p:nvSpPr>
        <p:spPr>
          <a:xfrm>
            <a:off x="6453015" y="1646575"/>
            <a:ext cx="1589700" cy="22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Запомнить главное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чтения полезно вспомнить героев и самую интересную часть. Тогда история дольше остаётся в памяти и хочется взять новую книгу.
</a:t>
            </a:r>
            <a:endParaRPr lang="en-US" sz="1500" dirty="0"/>
          </a:p>
        </p:txBody>
      </p:sp>
      <p:sp>
        <p:nvSpPr>
          <p:cNvPr id="11" name="Text 5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8856" y="1754181"/>
            <a:ext cx="7954527" cy="233396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8425" y="397625"/>
            <a:ext cx="6621600" cy="941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7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читатель знакомится с новой книгой
</a:t>
            </a:r>
            <a:pPr algn="l" indent="0" marL="0">
              <a:lnSpc>
                <a:spcPct val="90000"/>
              </a:lnSpc>
              <a:buNone/>
            </a:pPr>
            <a:r>
              <a:rPr lang="en-US" sz="257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Пошаговый путь от первого взгляда на обложку до разговора о прочитанном
</a:t>
            </a:r>
            <a:endParaRPr lang="en-US" sz="2570" dirty="0"/>
          </a:p>
        </p:txBody>
      </p:sp>
      <p:sp>
        <p:nvSpPr>
          <p:cNvPr id="6" name="Text 1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8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D8D8D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1300" y="1075209"/>
            <a:ext cx="8400600" cy="150948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98803" y="3057213"/>
            <a:ext cx="3649180" cy="116426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Волшебные истории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Сказка переносит в мир чудес, где звери говорят, а обычный предмет может стать волшебным. Такие истории особенно легко запоминаются и вызывают улыбку.
</a:t>
            </a:r>
            <a:endParaRPr lang="en-US" sz="1500" dirty="0"/>
          </a:p>
        </p:txBody>
      </p:sp>
      <p:sp>
        <p:nvSpPr>
          <p:cNvPr id="7" name="Text 1"/>
          <p:cNvSpPr txBox="1"/>
          <p:nvPr/>
        </p:nvSpPr>
        <p:spPr>
          <a:xfrm>
            <a:off x="4896052" y="3057213"/>
            <a:ext cx="3649180" cy="116426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Книги о мире вокруг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Книга о природе, животных или обычной жизни показывает, как устроен мир. Она помогает узнавать новые факты и замечать интересное в привычных вещах.
</a:t>
            </a:r>
            <a:endParaRPr lang="en-US" sz="1500" dirty="0"/>
          </a:p>
        </p:txBody>
      </p:sp>
      <p:sp>
        <p:nvSpPr>
          <p:cNvPr id="8" name="Text 2"/>
          <p:cNvSpPr txBox="1"/>
          <p:nvPr/>
        </p:nvSpPr>
        <p:spPr>
          <a:xfrm>
            <a:off x="395400" y="399850"/>
            <a:ext cx="66183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Сказка и не только
</a:t>
            </a:r>
            <a:endParaRPr lang="en-US" sz="2800" dirty="0"/>
          </a:p>
        </p:txBody>
      </p:sp>
      <p:sp>
        <p:nvSpPr>
          <p:cNvPr id="9" name="Text 3"/>
          <p:cNvSpPr txBox="1"/>
          <p:nvPr/>
        </p:nvSpPr>
        <p:spPr>
          <a:xfrm>
            <a:off x="7968815" y="4482077"/>
            <a:ext cx="792956" cy="55399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8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91275" y="397625"/>
            <a:ext cx="66288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7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Книга и экран: что у них общего и что разного
</a:t>
            </a:r>
            <a:endParaRPr lang="en-US" sz="2278" dirty="0"/>
          </a:p>
        </p:txBody>
      </p:sp>
      <p:sp>
        <p:nvSpPr>
          <p:cNvPr id="8" name="Text 1"/>
          <p:cNvSpPr txBox="1"/>
          <p:nvPr/>
        </p:nvSpPr>
        <p:spPr>
          <a:xfrm>
            <a:off x="587335" y="1580063"/>
            <a:ext cx="2019600" cy="29020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 книга, и экран умеют рассказывать истории, знакомить с героями и открывать новые знания. Но книга читаетcя медленнее и даёт больше времени подумать.
</a:t>
            </a:r>
            <a:endParaRPr lang="en-US" sz="200" dirty="0"/>
          </a:p>
        </p:txBody>
      </p:sp>
      <p:sp>
        <p:nvSpPr>
          <p:cNvPr id="9" name="Text 2"/>
          <p:cNvSpPr txBox="1"/>
          <p:nvPr/>
        </p:nvSpPr>
        <p:spPr>
          <a:xfrm>
            <a:off x="3170515" y="1580063"/>
            <a:ext cx="2019600" cy="29020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экране картинки меняются быстро, а в книге их дорисовывает воображение. Читатель сам представляет голоса, лица и место действия — почти как маленький режиссёр.
</a:t>
            </a:r>
            <a:endParaRPr lang="en-US" sz="200" dirty="0"/>
          </a:p>
        </p:txBody>
      </p:sp>
      <p:sp>
        <p:nvSpPr>
          <p:cNvPr id="10" name="Text 3"/>
          <p:cNvSpPr txBox="1"/>
          <p:nvPr/>
        </p:nvSpPr>
        <p:spPr>
          <a:xfrm>
            <a:off x="5730835" y="1580063"/>
            <a:ext cx="2019600" cy="29020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Книга помогает дольше удерживать внимание и спокойно вникать в текст. Она подходит для тихого чтения, когда хочется не спешить и по-настоящему прожить историю.
</a:t>
            </a:r>
            <a:endParaRPr lang="en-US" sz="200" dirty="0"/>
          </a:p>
        </p:txBody>
      </p:sp>
      <p:sp>
        <p:nvSpPr>
          <p:cNvPr id="11" name="Text 4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8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8856" y="1754181"/>
            <a:ext cx="7954527" cy="233396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8425" y="397625"/>
            <a:ext cx="6621600" cy="941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8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Правила бережного обращения с книгой
</a:t>
            </a:r>
            <a:pPr algn="l" indent="0" marL="0">
              <a:lnSpc>
                <a:spcPct val="90000"/>
              </a:lnSpc>
              <a:buNone/>
            </a:pPr>
            <a:r>
              <a:rPr lang="en-US" sz="258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Простые шаги, которые помогают книге дольше оставаться красивой и аккуратной
</a:t>
            </a:r>
            <a:endParaRPr lang="en-US" sz="2581" dirty="0"/>
          </a:p>
        </p:txBody>
      </p:sp>
      <p:sp>
        <p:nvSpPr>
          <p:cNvPr id="6" name="Text 1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8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03662" y="409922"/>
            <a:ext cx="66246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происходит, когда читают вслух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8435340" y="4482077"/>
            <a:ext cx="326400" cy="166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800" dirty="0"/>
          </a:p>
        </p:txBody>
      </p:sp>
      <p:sp>
        <p:nvSpPr>
          <p:cNvPr id="8" name="Text 2"/>
          <p:cNvSpPr txBox="1"/>
          <p:nvPr/>
        </p:nvSpPr>
        <p:spPr>
          <a:xfrm>
            <a:off x="611204" y="1280387"/>
            <a:ext cx="2301600" cy="269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взрослый или ребёнок читает вслух, история становится понятнее. Слушателю легче следить за событиями и запоминать имена героев, потому что слова звучат по-настоящему.
</a:t>
            </a:r>
            <a:endParaRPr lang="en-US" sz="400" dirty="0"/>
          </a:p>
        </p:txBody>
      </p:sp>
      <p:sp>
        <p:nvSpPr>
          <p:cNvPr id="9" name="Text 3"/>
          <p:cNvSpPr txBox="1"/>
          <p:nvPr/>
        </p:nvSpPr>
        <p:spPr>
          <a:xfrm>
            <a:off x="3229377" y="1280387"/>
            <a:ext cx="2301600" cy="269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Сказки, стихи и короткие рассказы особенно хорошо звучат вслух. Интонация делает смешные места смешнее, а добрые слова — теплее и заметнее.
</a:t>
            </a:r>
            <a:endParaRPr lang="en-US" sz="400" dirty="0"/>
          </a:p>
        </p:txBody>
      </p:sp>
      <p:sp>
        <p:nvSpPr>
          <p:cNvPr id="10" name="Text 4"/>
          <p:cNvSpPr txBox="1"/>
          <p:nvPr/>
        </p:nvSpPr>
        <p:spPr>
          <a:xfrm>
            <a:off x="5847550" y="1280387"/>
            <a:ext cx="2301600" cy="269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Такое чтение помогает всем заметить красивые выражения и хорошие поступки. А ещё оно собирает рядом тех, кто слушает, словно маленький книжный кружок.
</a:t>
            </a:r>
            <a:endParaRPr lang="en-US" sz="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D8D8D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905384" y="1245327"/>
            <a:ext cx="2676501" cy="356402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98525" y="399850"/>
            <a:ext cx="66216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на моей книжной полке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535600" y="1943435"/>
            <a:ext cx="2094273" cy="25386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удобной полке книги стоят так, чтобы их легко было взять и аккуратно вернуть. Рядом можно положить закладку, чтобы не терять нужную страницу и не мять уголки.
</a:t>
            </a:r>
            <a:endParaRPr lang="en-US" sz="1050" dirty="0"/>
          </a:p>
        </p:txBody>
      </p:sp>
      <p:sp>
        <p:nvSpPr>
          <p:cNvPr id="9" name="Text 2"/>
          <p:cNvSpPr txBox="1"/>
          <p:nvPr/>
        </p:nvSpPr>
        <p:spPr>
          <a:xfrm>
            <a:off x="5839518" y="1943435"/>
            <a:ext cx="2094300" cy="253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такой полке особенно приятно видеть сказки, стихи и первые энциклопедии. Цветные корешки сразу зовут к чтению, а любимые книги будто тихо говорят: «Выбирай меня!»
</a:t>
            </a:r>
            <a:endParaRPr lang="en-US" sz="1050" dirty="0"/>
          </a:p>
        </p:txBody>
      </p:sp>
      <p:sp>
        <p:nvSpPr>
          <p:cNvPr id="10" name="Text 3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8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3718" y="1197013"/>
            <a:ext cx="481895" cy="38551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886020" y="1160879"/>
            <a:ext cx="400501" cy="457715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967779" y="1160879"/>
            <a:ext cx="457715" cy="457715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7069869" y="1160879"/>
            <a:ext cx="457715" cy="457715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5" name="Text 0"/>
          <p:cNvSpPr txBox="1"/>
          <p:nvPr/>
        </p:nvSpPr>
        <p:spPr>
          <a:xfrm>
            <a:off x="390650" y="397625"/>
            <a:ext cx="66294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Книга учит дружбе
</a:t>
            </a:r>
            <a:endParaRPr lang="en-US" sz="2800" dirty="0"/>
          </a:p>
        </p:txBody>
      </p:sp>
      <p:sp>
        <p:nvSpPr>
          <p:cNvPr id="16" name="Text 1"/>
          <p:cNvSpPr txBox="1"/>
          <p:nvPr/>
        </p:nvSpPr>
        <p:spPr>
          <a:xfrm>
            <a:off x="630334" y="1848168"/>
            <a:ext cx="1574059" cy="23504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Умение мириться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многих историях герои сначала спорят, а потом находят слова для примирения. Книга показывает, что из ссоры можно выйти спокойно и по-доброму.
</a:t>
            </a:r>
            <a:endParaRPr lang="en-US" sz="1500" dirty="0"/>
          </a:p>
        </p:txBody>
      </p:sp>
      <p:sp>
        <p:nvSpPr>
          <p:cNvPr id="17" name="Text 2"/>
          <p:cNvSpPr txBox="1"/>
          <p:nvPr/>
        </p:nvSpPr>
        <p:spPr>
          <a:xfrm>
            <a:off x="2755444" y="1848168"/>
            <a:ext cx="1574059" cy="23504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Делиться и помогать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Сюжеты о дружбе учат делиться игрушками, книгами и хорошим настроением. Когда герои помогают друг другу, читателю легче понять, как это делать в жизни.
</a:t>
            </a:r>
            <a:endParaRPr lang="en-US" sz="1500" dirty="0"/>
          </a:p>
        </p:txBody>
      </p:sp>
      <p:sp>
        <p:nvSpPr>
          <p:cNvPr id="18" name="Text 3"/>
          <p:cNvSpPr txBox="1"/>
          <p:nvPr/>
        </p:nvSpPr>
        <p:spPr>
          <a:xfrm>
            <a:off x="4880554" y="1848168"/>
            <a:ext cx="1574059" cy="23504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Замечать чувства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герой грустит, радуется или волнуется, внимательный читатель учится замечать такие чувства и у людей рядом. Это делает общение добрее и внимательнее.
</a:t>
            </a:r>
            <a:endParaRPr lang="en-US" sz="1500" dirty="0"/>
          </a:p>
        </p:txBody>
      </p:sp>
      <p:sp>
        <p:nvSpPr>
          <p:cNvPr id="19" name="Text 4"/>
          <p:cNvSpPr txBox="1"/>
          <p:nvPr/>
        </p:nvSpPr>
        <p:spPr>
          <a:xfrm>
            <a:off x="6989644" y="1848168"/>
            <a:ext cx="1574059" cy="23504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Добрый финал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добрых книг часто счастливый конец: герои снова разговаривают, улыбаются и становятся ближе. После такой истории самому хочется быть дружелюбнее.
</a:t>
            </a:r>
            <a:endParaRPr lang="en-US" sz="1500" dirty="0"/>
          </a:p>
        </p:txBody>
      </p:sp>
      <p:sp>
        <p:nvSpPr>
          <p:cNvPr id="20" name="Text 5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8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91275" y="397625"/>
            <a:ext cx="66288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книги остаются нужными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587335" y="1972579"/>
            <a:ext cx="2019600" cy="250958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Книга не требует батареек и не может «выключиться» в самый интересный момент. Её можно открыть в любое время, даже когда хочется тихого отдыха.
</a:t>
            </a:r>
            <a:endParaRPr lang="en-US" sz="200" dirty="0"/>
          </a:p>
        </p:txBody>
      </p:sp>
      <p:sp>
        <p:nvSpPr>
          <p:cNvPr id="9" name="Text 2"/>
          <p:cNvSpPr txBox="1"/>
          <p:nvPr/>
        </p:nvSpPr>
        <p:spPr>
          <a:xfrm>
            <a:off x="3231992" y="1972583"/>
            <a:ext cx="2019639" cy="25094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Хорошую книгу приятно перечитывать. При каждом новом чтении замечаешь другую деталь, смешную фразу или умную мысль, которую раньше не увидел.
</a:t>
            </a:r>
            <a:endParaRPr lang="en-US" sz="200" dirty="0"/>
          </a:p>
        </p:txBody>
      </p:sp>
      <p:sp>
        <p:nvSpPr>
          <p:cNvPr id="10" name="Text 3"/>
          <p:cNvSpPr txBox="1"/>
          <p:nvPr/>
        </p:nvSpPr>
        <p:spPr>
          <a:xfrm>
            <a:off x="5877982" y="1972583"/>
            <a:ext cx="2019639" cy="25094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Книга долго живёт на полке и может переходить от одного читателя к другому. Так она продолжает учить, радовать и собирать вокруг себя новых друзей.
</a:t>
            </a:r>
            <a:endParaRPr lang="en-US" sz="200" dirty="0"/>
          </a:p>
        </p:txBody>
      </p:sp>
      <p:sp>
        <p:nvSpPr>
          <p:cNvPr id="11" name="Text 4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8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3900" y="1331574"/>
            <a:ext cx="2698200" cy="216330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16300" y="1331999"/>
            <a:ext cx="2698200" cy="216330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35375" y="1332609"/>
            <a:ext cx="2713200" cy="2162081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499119" y="3701543"/>
            <a:ext cx="2465363" cy="48183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Книга месяца у Светы
</a:t>
            </a:r>
            <a:pPr algn="l" indent="0" marL="0">
              <a:lnSpc>
                <a:spcPct val="90000"/>
              </a:lnSpc>
              <a:buNone/>
            </a:pPr>
            <a:r>
              <a:rPr lang="en-US" sz="30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72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Света долго смотрела на обложки и выбрала книгу со смешными картинками и добрым названием. Она прижала её к себе, будто нашла маленькое сокровище, а рядом положила ещё две интересные книги «на потом».
</a:t>
            </a:r>
            <a:endParaRPr lang="en-US" sz="904" dirty="0"/>
          </a:p>
        </p:txBody>
      </p:sp>
      <p:sp>
        <p:nvSpPr>
          <p:cNvPr id="11" name="Text 1"/>
          <p:cNvSpPr txBox="1"/>
          <p:nvPr/>
        </p:nvSpPr>
        <p:spPr>
          <a:xfrm>
            <a:off x="3347224" y="3701543"/>
            <a:ext cx="2436788" cy="48183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2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Приключение на домашней полке
</a:t>
            </a:r>
            <a:pPr algn="l" indent="0" marL="0">
              <a:lnSpc>
                <a:spcPct val="90000"/>
              </a:lnSpc>
              <a:buNone/>
            </a:pPr>
            <a:r>
              <a:rPr lang="en-US" sz="31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74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Артёма на столе лежали три книги, и каждая будто шептала по-своему. Он улыбнулся, открыл самую яркую и решил начать с неё, потому что там обещались герои, шутки и немного волшебства.
</a:t>
            </a:r>
            <a:endParaRPr lang="en-US" sz="929" dirty="0"/>
          </a:p>
        </p:txBody>
      </p:sp>
      <p:sp>
        <p:nvSpPr>
          <p:cNvPr id="12" name="Text 2"/>
          <p:cNvSpPr txBox="1"/>
          <p:nvPr/>
        </p:nvSpPr>
        <p:spPr>
          <a:xfrm>
            <a:off x="6179810" y="3701543"/>
            <a:ext cx="2436788" cy="48183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2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Выбор перед сном
</a:t>
            </a:r>
            <a:pPr algn="l" indent="0" marL="0">
              <a:lnSpc>
                <a:spcPct val="90000"/>
              </a:lnSpc>
              <a:buNone/>
            </a:pPr>
            <a:r>
              <a:rPr lang="en-US" sz="30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73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сном Маша выбрала тонкую книгу о животных и оставила рядом сказку и весёлый рассказ. Она сказала, что сегодня хочет читать про тигрёнка, а завтра обязательно вернётся к двум другим любимцам.
</a:t>
            </a:r>
            <a:endParaRPr lang="en-US" sz="920" dirty="0"/>
          </a:p>
        </p:txBody>
      </p:sp>
      <p:sp>
        <p:nvSpPr>
          <p:cNvPr id="13" name="Text 3"/>
          <p:cNvSpPr txBox="1"/>
          <p:nvPr/>
        </p:nvSpPr>
        <p:spPr>
          <a:xfrm>
            <a:off x="7968815" y="4482077"/>
            <a:ext cx="792900" cy="55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800" dirty="0"/>
          </a:p>
        </p:txBody>
      </p:sp>
      <p:sp>
        <p:nvSpPr>
          <p:cNvPr id="14" name="Text 4"/>
          <p:cNvSpPr txBox="1"/>
          <p:nvPr/>
        </p:nvSpPr>
        <p:spPr>
          <a:xfrm>
            <a:off x="425668" y="397625"/>
            <a:ext cx="66177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истории о любимом выборе
</a:t>
            </a:r>
            <a:endParaRPr lang="en-US" sz="28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242536" y="1903505"/>
            <a:ext cx="3565955" cy="2038082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Книги делают каждый день богаче
</a:t>
            </a:r>
            <a:endParaRPr lang="en-US" sz="3600" dirty="0"/>
          </a:p>
        </p:txBody>
      </p:sp>
      <p:sp>
        <p:nvSpPr>
          <p:cNvPr id="5" name="Text 1"/>
          <p:cNvSpPr txBox="1"/>
          <p:nvPr/>
        </p:nvSpPr>
        <p:spPr>
          <a:xfrm>
            <a:off x="5327650" y="2411816"/>
            <a:ext cx="3456349" cy="1529771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Книга умеет учить, смешить, успокаивать и удивлять. С ней легко мечтать, думать и узнавать новое. А если дружить с книгами часто, они отвечают тебе долгой и доброй дружбой.
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2026-05-24T02:32:02Z</dcterms:created>
  <dcterms:modified xsi:type="dcterms:W3CDTF">2026-05-24T02:32:02Z</dcterms:modified>
</cp:coreProperties>
</file>