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просьбах: mustn’t, can’t, needn’t, can, could, may
</a:t>
            </a:r>
            <a:endParaRPr lang="en-US" sz="1315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форм для просьб, правил и вежливого общения в школе.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эти формы встречаются каждый день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модальные глаголы помогают говорить коротко и ясно в школьных диалогах, правилах и просьбах. Они показывают запрет, разрешение, вежливость, невозможность и отсутствие необходимости в понятных повседневных ситуациях.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Mustn’t и can’t: строгий запрет и невозможность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456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Mustn’t используют, когда правило нарушать нельзя, особенно ради безопасности. Эта форма звучит как сильное предупреждение и сразу показывает, что действие недопустимо.
</a:t>
            </a:r>
            <a:endParaRPr lang="en-US" sz="101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Mustn’t — строгий запрет
</a:t>
            </a:r>
            <a:endParaRPr lang="en-US" sz="12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351399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Can’t означает, что действие невозможно или не разрешено. Здесь важен факт: дверь не открывается, урок уже начался, или правила не позволяют что-то сделать.
</a:t>
            </a:r>
            <a:endParaRPr lang="en-US" sz="1113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086463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Can’t — нет возможности
</a:t>
            </a:r>
            <a:endParaRPr lang="en-US" sz="1231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248225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могут звучать как ограничение, но mustn’t подчёркивает запрет, а can’t — отсутствие возможности или разрешения. Поэтому смысл зависит от ситуации, а не только от перевода.
</a:t>
            </a:r>
            <a:endParaRPr lang="en-US" sz="961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2983289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
</a:t>
            </a:r>
            <a:endParaRPr lang="en-US" sz="1231" dirty="0"/>
          </a:p>
        </p:txBody>
      </p:sp>
      <p:sp>
        <p:nvSpPr>
          <p:cNvPr id="14" name="Text 8"/>
          <p:cNvSpPr txBox="1"/>
          <p:nvPr/>
        </p:nvSpPr>
        <p:spPr>
          <a:xfrm>
            <a:off x="360000" y="414505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коридоре и библиотеке такие формы особенно полезны: You mustn’t run in the corridor. I can’t stay after school. Они помогают быстро понять правило или ограничение.
</a:t>
            </a:r>
            <a:endParaRPr lang="en-US" sz="1117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88011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
</a:t>
            </a:r>
            <a:endParaRPr lang="en-US" sz="12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Can: простая просьба и разрешение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помогает быстро и естественно попросить о чём-то простом: Can I borrow your pen? Can I open the window? Такая форма звучит дружелюбно и понятно.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3210344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от собеседника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также показывает, что действие разрешено: You can use my ruler. В ответе это звучит спокойно и обычно, особенно среди одноклассников или в знакомой обстановке.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060689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добавления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can часто сочетается со словами please, thank you и excuse me. Они делают фразу мягче и помогают сохранить уважительный тон без лишней сложности.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Could: более вежливая просьба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722850" y="1311375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тон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делает просьбу заметно мягче, чем can. Фраза Could you help me? звучит спокойнее и вежливее, поэтому её удобно использовать с учителем или взрослым.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722850" y="2484168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официального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хорошо подходит, когда ученик обращается к библиотекарю, учителю или незнакомому человеку. Она помогает показать уважение и не звучать слишком прямолинейно.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722850" y="3656963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просьбах важно не значение прошедшего времени, а вежливый оттенок формы could. В школе она звучит осторожнее и культурнее, чем can.
</a:t>
            </a:r>
            <a:endParaRPr lang="en-US" sz="13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May: формальное разрешение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352550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come in? и May I use your dictionary? — типичные формулы, когда ученик обращается к взрослому. Они звучат аккуратно и подчёркивают уважение.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320775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официальный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обычно звучит формальнее, чем can. Поэтому эта форма уместна на уроке, в кабинете учителя или в другой ситуации, где нужен особенно вежливый стиль.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605550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may помогает не только попросить разрешение, но и показать такт. Это хороший выбор, если важно быть очень корректным и внимательным к собеседнику.
</a:t>
            </a:r>
            <a:endParaRPr lang="en-US" sz="13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вежливости: can, could, may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увидеть, как меняется тон: from simple to formal.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вежливее и официальнее звучит просьба.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примерам: can, could, may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1831508"/>
            <a:ext cx="4491900" cy="21402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и примеров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увидеть значение, пример и тон каждой формы.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школьный контекст требует разных форм в зависимости от значения и степени вежливости.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модальных глаголов
</a:t>
            </a:r>
            <a:endParaRPr lang="en-US" sz="8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3737" y="1501464"/>
            <a:ext cx="437063" cy="49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7068" y="2710439"/>
            <a:ext cx="470400" cy="47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27068" y="3957124"/>
            <a:ext cx="470400" cy="376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Needn’t: действие не обязательно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1218125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 приносить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Needn’t показывает, что предмет брать не обязательно: You needn’t bring a textbook today. Задача уже решена, поэтому дополнительное действие не требуется.
</a:t>
            </a:r>
            <a:endParaRPr lang="en-US" sz="1202" dirty="0"/>
          </a:p>
        </p:txBody>
      </p:sp>
      <p:sp>
        <p:nvSpPr>
          <p:cNvPr id="15" name="Text 3"/>
          <p:cNvSpPr txBox="1"/>
          <p:nvPr/>
        </p:nvSpPr>
        <p:spPr>
          <a:xfrm>
            <a:off x="360000" y="2412553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лишней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не запрещает действие и не приказывает его выполнить. Она только снимает лишнюю обязанность, когда что-то уже есть или не нужно делать.
</a:t>
            </a:r>
            <a:endParaRPr lang="en-US" sz="1202" dirty="0"/>
          </a:p>
        </p:txBody>
      </p:sp>
      <p:sp>
        <p:nvSpPr>
          <p:cNvPr id="16" name="Text 4"/>
          <p:cNvSpPr txBox="1"/>
          <p:nvPr/>
        </p:nvSpPr>
        <p:spPr>
          <a:xfrm>
            <a:off x="360000" y="3612201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о домашнем задании и подготовке к уроку needn’t встречается часто. Она помогает сказать коротко и спокойно, что дополнительная работа не требуется.
</a:t>
            </a:r>
            <a:endParaRPr lang="en-US" sz="12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модальный глагол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выбора: сначала значение, затем тон и адресат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и разрешение в школьных диалогах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456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ученики часто спрашивают, можно ли выйти к доске, открыть окно или взять предмет у соседа. Такие короткие фразы помогают быстро договориться и не нарушать ход урока.
</a:t>
            </a:r>
            <a:endParaRPr lang="en-US" sz="102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endParaRPr lang="en-US" sz="12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351399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обращается к взрослому, особенно важны вежливость и спокойный тон. Поэтому в разговоре с учителем чаще звучат could и may, а не более прямое can.
</a:t>
            </a:r>
            <a:endParaRPr lang="en-US" sz="1116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086463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учителем
</a:t>
            </a:r>
            <a:endParaRPr lang="en-US" sz="1231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248225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тихих и официальных местах модальные формы помогают говорить корректно: попросить книгу, задать вопрос или уточнить правило. Здесь особенно заметно различие между дружелюбной и формальной речью.
</a:t>
            </a:r>
            <a:endParaRPr lang="en-US" sz="961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2983289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и столовой
</a:t>
            </a:r>
            <a:endParaRPr lang="en-US" sz="1231" dirty="0"/>
          </a:p>
        </p:txBody>
      </p:sp>
      <p:sp>
        <p:nvSpPr>
          <p:cNvPr id="14" name="Text 8"/>
          <p:cNvSpPr txBox="1"/>
          <p:nvPr/>
        </p:nvSpPr>
        <p:spPr>
          <a:xfrm>
            <a:off x="360000" y="414505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одноклассниками обычно говорят проще и короче. Can подходит для обычной просьбы, а лишние длинные объяснения не нужны: смысл понятен сразу, и разговор остаётся естественным.
</a:t>
            </a:r>
            <a:endParaRPr lang="en-US" sz="978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88011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 на перемене
</a:t>
            </a:r>
            <a:endParaRPr lang="en-US" sz="12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6 класса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Can’t и mustn’t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путают, хотя их смысл разный. Can’t означает, что что-то невозможно или не разрешено, а mustn’t подчёркивает строгий запрет по правилу или безопасности.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3210344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в любой просьбе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используют may во всех ситуациях, но эта форма звучит более официально. Она уместна при обращении к учителю или взрослому, а не в каждом обычном диалоге.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060689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Needn’t как запрет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Needn’t не запрещает действие. Оно сообщает, что делать что-то не нужно, потому что это лишнее, уже есть или не требуется. Это значение важно помнить отдельно.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высказывания и сила значения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показывает, как форма меняет впечатление от одной и той же ситуации: от простой просьбы до строгого запрета или сообщения об отсутствии необходимости.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значение, тем сильнее ограничение или официальность. Просьбы тяготеют к мягкости, а mustn’t заметно выделяется как самый жёсткий вариант.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материалу для 6 класса
</a:t>
            </a:r>
            <a:endParaRPr lang="en-US" sz="8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28630" y="1311375"/>
            <a:ext cx="448674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подлежащим и глаголом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модального глагола остаётся одинаковой, а смысл выражается через подлежащее и общий контекст. После модального глагола инфинитив употребляется без to.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что модальные глаголы не меняются по лицам и числам, а после них используется смысловой глагол без частицы to.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модальных глаголов
</a:t>
            </a:r>
            <a:endParaRPr lang="en-US" sz="8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в разговоре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разрешение дано, ответ звучит кратко и естественно: Yes, you can. Yes, you may. Такие ответы подтверждают согласие без лишних повторов и делают диалог живым.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нельзя выполнять, подходит короткий отказ: No, you mustn’t. Эта форма звучит ясно и сразу показывает, что правило нарушать нельзя, особенно в школьной ситуации.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3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необходимости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делать не требуется, говорят: No, you needn’t. Такой ответ помогает спокойно сообщить, что задание уже выполнено или дополнительное действие не нужно.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4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экономят время и делают речь похожей на настоящую беседу. Они особенно полезны на уроке, когда важно отвечать быстро, вежливо и по существу.
</a:t>
            </a:r>
            <a:endParaRPr lang="en-US" sz="12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83" y="1784202"/>
            <a:ext cx="3276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6483" y="1784202"/>
            <a:ext cx="3276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63283" y="1784202"/>
            <a:ext cx="327600" cy="37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правилами класса и дома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Mustn’t подходит там, где нарушение может быть опасным: You mustn’t touch the wires. Такая форма звучит серьёзно и ясно показывает, что правило нельзя игнорировать.
</a:t>
            </a:r>
            <a:endParaRPr lang="en-US" sz="1385" dirty="0"/>
          </a:p>
        </p:txBody>
      </p:sp>
      <p:sp>
        <p:nvSpPr>
          <p:cNvPr id="15" name="Text 3"/>
          <p:cNvSpPr txBox="1"/>
          <p:nvPr/>
        </p:nvSpPr>
        <p:spPr>
          <a:xfrm>
            <a:off x="31968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2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показывает, что действие разрешено или возможно: You can use the computer after homework. Это удобно для описания привычных школьных и домашних дел без лишней строгости.
</a:t>
            </a:r>
            <a:endParaRPr lang="en-US" sz="1347" dirty="0"/>
          </a:p>
        </p:txBody>
      </p:sp>
      <p:sp>
        <p:nvSpPr>
          <p:cNvPr id="16" name="Text 4"/>
          <p:cNvSpPr txBox="1"/>
          <p:nvPr/>
        </p:nvSpPr>
        <p:spPr>
          <a:xfrm>
            <a:off x="60336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Needn’t помогает убрать ненужное задание: You needn’t write it twice. В таких фразах важно не запретить, а спокойно сообщить, что дополнительное действие не требуется.
</a:t>
            </a:r>
            <a:endParaRPr lang="en-US" sz="13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Семантические группы модальных глаголов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помогают увидеть, что одни формы связаны с ограничениями, а другие — с просьбой и разрешением. Это ускоряет запоминание значений.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смысловая зона — просьбы и разрешение. Запрет и отсутствие необходимости образуют отдельную группу, поэтому их легче различать по контексту.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классификация по значениям модальных глаголов
</a:t>
            </a:r>
            <a:endParaRPr lang="en-US" sz="8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3973" y="418575"/>
            <a:ext cx="4447655" cy="434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 запоминания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60447"/>
            <a:ext cx="3353700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Can I use your pencil? B: Yes, you can. Этот диалог показывает самую обычную школьную просьбу: коротко, понятно и без лишней формальности.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8725"/>
            <a:ext cx="3353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просьба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865442"/>
            <a:ext cx="3353700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Could you help me? B: Of course. Здесь просьба звучит мягче, поэтому ответ воспринимается особенно дружелюбно. Такая форма хорошо подходит при разговоре с учителем.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623721"/>
            <a:ext cx="3353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970428"/>
            <a:ext cx="3353700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May I leave now? B: Yes, you may. Этот пример показывает более официальный тон и помогает запомнить, что may часто выбирают для уважительного обращения к взрослому.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728707"/>
            <a:ext cx="3353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уйти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выбора перед ответом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модальный глагол по смыслу ситуации, уровню вежливости и адресату фразы.
</a:t>
            </a:r>
            <a:endParaRPr lang="en-US" sz="10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помнить: смысл, ситуация и вежливость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выбирают не по переводу, а по ситуации. Can, could и may помогают просить и разрешать, а mustn’t, can’t и needn’t точно передают запрет, невозможность и отсутствие необходимости.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2026-05-30T15:46:49Z</dcterms:created>
  <dcterms:modified xsi:type="dcterms:W3CDTF">2026-05-30T15:46:49Z</dcterms:modified>
</cp:coreProperties>
</file>