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 меняет своё место в мире после 1991 года.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в мировом сообществе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 региона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регион, важно увидеть, как внешняя политика, экономика и безопасность связаны с международными институтами и повседневной жизнью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понимают под регионом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региону относят постсоциалистические страны Балкан, Причерноморья и части Восточной Европы, а также ряд государств, возникших после распада СССР.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состав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региона требует учитывать и границы, и пересечения: торговые маршруты, миграцию, культурные контакты и последствия прежних союзов.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связи и различия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стран есть общая историческая память, но различаются темпы реформ, внешнеполитические ориентиры и степень включённости в европейские структуры.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развития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государств важны связи с ЕС, ООН и ОБСЕ, потому что именно там формируются правила сотрудничества и механизмы диалога.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 глобальные связи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«мировое сообщество»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сообщество задаёт общие правила взаимодействия: от дипломатических протоколов до международного права, торговых соглашений и механизмов урегулирования споров.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Институциональная рамка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международные организации государства получают площадки для переговоров, координации действий и участия в решении вопросов безопасности и развития.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взаимосвязь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инвестиции связывают страны через рынки, транспортные коридоры и поставки ресурсов, делая взаимозависимость частью внешней политики.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Гуманитарное измерение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обмены, образование и контакты диаспор укрепляют доверие между обществами и формируют долгосрочные связи, не сводимые к политике.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участие в мире означает не только возможности, но и обязательства: соблюдать нормы, вести переговоры и отвечать на кризисы.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после холодной войны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новый политический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и Югославии открыл новый этап: границы изменились, а молодые государства получили задачу международного признания и выстраивания самостоятельной внешней политики.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признание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1990-е годы приоритетом стали вступление в международные организации, установление дипломатических отношений и поиск гарантий безопасности в условиях нестабильности.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выбор траекторий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2000-е годы усилился выбор между разными моделями интеграции: одни страны сближались с евроатлантическими структурами, другие делали ставку на баланс и многовекторность.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 интеграции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стран главным ориентиром стало сближение с ЕС и НАТО, что требовало реформ, согласования законов и перестройки институтов по общим стандартам.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Евроатлантический курс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траекториях объясняется не одним фактором, а сочетанием исторического опыта, внутренних реформ, конфликтов и внешнего давления.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различий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государства предпочли гибкую многовекторность, стараясь не связывать себя только одним центром силы и сохраняя пространство для манёвра в переговорах.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Многовекторная политика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страны усилили участие в региональных инициативах, где удобнее решать приграничные, транспортные и энергетические вопросы без длительных формальных процедур.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форматы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организации: базовая рамка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предоставляет универсальную площадку для переговоров, гуманитарной помощи и международной легитимации решений, особенно когда речь идёт о конфликтах и восстановлении.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 концентрируется на безопасности, выборах и наблюдении за кризисами, помогая странам региона поддерживать диалог даже в напряжённой обстановке.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закрепляет стандарты прав человека, демократии и верховенства права, задавая ориентиры для правовых и политических реформ.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сотрудничество: от проблемы к результату
</a:t>
            </a:r>
            <a:endParaRPr lang="en-US" sz="249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страны переходят от общей проблемы к согласованному решению.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экономической связанности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Связанность региона усиливают не только соседство и границы, но и транспортные коридоры, порты, энергетические сети и доступ к крупным рынкам.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обычно имеют торговля, транзит и энергия: именно они сильнее всего связывают регион с внешними центрами.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темы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926174"/>
            <a:ext cx="4598400" cy="164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Торговля: экспорт и импорт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 зависят не только от товаров, но и от качества связей между странами.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чаще концентрируется на капиталоёмких и энергетических товарах, а экспорт — на более доступной продукции и услугах.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таблица по материалам темы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задают единые правила для тех, кто выбирает более тесное сближение с Европой.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Union, official website
</a:t>
            </a:r>
            <a:endParaRPr lang="en-US" sz="5964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правовой интеграции определяет, насколько предсказуемы правила для страны и её партнёров.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конфликты меняют внешние связи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8400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Срочная повестка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28400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конфликт сразу меняет повестку внешней политики: на первый план выходят прекращение огня, переговоры и доступ гуманитарных организаций к пострадавшим районам.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796150" y="4219582"/>
            <a:ext cx="3597000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Долгий эффект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96150" y="4389121"/>
            <a:ext cx="3597000" cy="3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локальный конфликт надолго меняет репутацию страны: партнёры осторожнее заключают соглашения, инвесторы ждут стабилизации, а внешняя политика становится более зависимой от безопасности.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2719425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Внешнее посредничество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19425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растут риски для граждан и инфраструктуры, усиливается роль миротворческих миссий, наблюдателей и международных посредников, которые помогают сдерживать эскалацию.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28400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Давление через экономику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28400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ограничения перестраивают торговлю, финансовые потоки и транспортные маршруты, а значит, влияют не только на экономику, но и на позиции страны на переговорах.
</a:t>
            </a:r>
            <a:endParaRPr lang="en-US" sz="800" dirty="0"/>
          </a:p>
        </p:txBody>
      </p:sp>
      <p:sp>
        <p:nvSpPr>
          <p:cNvPr id="19" name="Text 10"/>
          <p:cNvSpPr txBox="1"/>
          <p:nvPr/>
        </p:nvSpPr>
        <p:spPr>
          <a:xfrm>
            <a:off x="2719425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Человеческое измерение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719425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помощь, обмен пленными и работа с беженцами становятся частью дипломатии, потому что показывают способность государства соблюдать международные обязательства.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232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каналы мягкой силы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академические обмены формируют долгосрочные связи, где студенты и преподаватели становятся носителями языка, опыта и профессиональных контактов между странами.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культурные маршруты делают страны узнаваемыми, поддерживают локальный бизнес и помогают показывать регион не только через политические новости, но и через наследие.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кино и музыка работают как понятный всем язык: они создают позитивный образ страны и привлекают внимание широкой международной аудитории.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Диаспоры сохраняют семейные, деловые и языковые связи, поэтому культурное влияние продолжается даже за пределами границ государства и поддерживает контакты на расстоянии.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трудовая мобильность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старт мобильности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зарплатах, качестве образования и уровне безопасности заставляют людей искать работу и учёбу за границей, особенно в более развитых экономиках региона.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устойчивые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рынков труда миграция становится регулярной: часть людей уезжает временно, другие закрепляются за рубежом, поддерживая семьи денежными переводами.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2010-е–настоящее время: новый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миграция одновременно восполняет нехватку работников в странах приёма и усиливает отток кадров в странах происхождения, поэтому её всё чаще связывают с политикой интеграции.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кризиса
</a:t>
            </a:r>
            <a:pPr algn="l" indent="0" marL="0">
              <a:lnSpc>
                <a:spcPct val="90000"/>
              </a:lnSpc>
              <a:buNone/>
            </a:pPr>
            <a:r>
              <a:rPr lang="en-US" sz="16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1990-х Балканы стали пространством сложного восстановления: сначала шли переговоры и миротворческие миссии, затем — ремонт дорог, мостов и энергетических сетей. Постепенно регион возвращался к сотрудничеству через общие правила и международные институты.
</a:t>
            </a:r>
            <a:endParaRPr lang="en-US" sz="1622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архитектура сотрудничества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17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ЕС и ОБСЕ помогло усилить реформы, повысить доверие между соседями и сделать границы менее конфликтными. Для многих стран это стало переходом от военной нестабильности к более предсказуемой региональной политике.
</a:t>
            </a:r>
            <a:endParaRPr lang="en-US" sz="1731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сюжета балканского восстановления
</a:t>
            </a:r>
            <a:endParaRPr lang="en-US" sz="31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Восточная Европа и экономическая интеграция
</a:t>
            </a:r>
            <a:endParaRPr lang="en-US" sz="2529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Экспортная опора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многих стран Восточной Европы связана с европейскими рынками через экспорт промышленной продукции, сельского хозяйства и услуг, что повышает зависимость от правил торговли и качества инфраструктуры.
</a:t>
            </a:r>
            <a:endParaRPr lang="en-US" sz="1021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География как ресурс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Транзитные маршруты и логистические коридоры делают регион важным звеном между ЕС, Чёрным морем и соседними государствами, а значит, усиливают значение дорог, портов и железных дорог.
</a:t>
            </a:r>
            <a:endParaRPr lang="en-US" sz="1166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Институциональное сближение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с ЕС, участие в программах ООН и взаимодействие с финансовыми институтами помогают странам модернизировать управление, финансы и стандарты регулирования.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Роль реформ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реформы и прозрачнее правила, тем легче привлекать инвестиции и включаться в общие рынки. Именно поэтому экономическая интеграция здесь всегда связана с внутренними преобразованиями.
</a:t>
            </a:r>
            <a:endParaRPr lang="en-US" sz="10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3: Южный Кавказ и транзитные связи
</a:t>
            </a:r>
            <a:endParaRPr lang="en-US" sz="2966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Южном Кавказе безопасность часто обсуждается вместе с транспортом и энергетикой: устойчивые коридоры и договорённости по поставкам повышают значимость региона в международных отношениях.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коридоры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контакты через международные организации, образование и помощь населению поддерживают связь обществ, даже когда политический диалог остаётся сложным.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контакты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проекты связывают страны с внешними рынками и создают взаимную зависимость, где важны не только ресурсы, но и надёжность маршрутов, договоров и инфраструктуры.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связи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маршруты и логистика помогают развивать торговлю, но одновременно требуют согласования интересов соседей, потому что любой сбой быстро отражается на экономике и дипломатии.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 и интересы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Молдавии формируют денежные переводы из-за рубежа.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Personal remittances received (% of GDP), Moldova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составляют заметную часть доходов Молдавии, поэтому внешние связи напрямую влияют на устойчивость экономики и на чувствительность страны к кризисам.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50" y="1740875"/>
            <a:ext cx="8203800" cy="1966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участие стран региона в мире проявляется не в одной сфере, а сразу в нескольких взаимосвязанных направлениях.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институты и реформы, тем шире и стабильнее международная включённость.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по материалам презентации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участие в мире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мире многослойно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включены в мировое сообщество по-разному, но везде важны сочетание институтов, реформ и географии. Именно эти факторы определяют, будет ли участие широким или ограниченным.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2026-07-26T07:50:47Z</dcterms:created>
  <dcterms:modified xsi:type="dcterms:W3CDTF">2026-07-26T07:50:47Z</dcterms:modified>
</cp:coreProperties>
</file>