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image" Target="../media/image-3-18.png"/><Relationship Id="rId19" Type="http://schemas.openxmlformats.org/officeDocument/2006/relationships/slideLayout" Target="../slideLayouts/slideLayout1.xml"/><Relationship Id="rId2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jpeg"/><Relationship Id="rId6" Type="http://schemas.openxmlformats.org/officeDocument/2006/relationships/image" Target="../media/image-15-6.jpe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4425" y="161"/>
            <a:ext cx="8549700" cy="514317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13"/>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7" name="Text 1"/>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Wonders of Nature: an English lesson for Grade 6
</a:t>
            </a:r>
            <a:endParaRPr lang="en-US" sz="2223" dirty="0"/>
          </a:p>
        </p:txBody>
      </p:sp>
      <p:sp>
        <p:nvSpPr>
          <p:cNvPr id="8" name="Text 2"/>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Природные чудеса, английские слова и короткие фразы для описания мира.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670" y="0"/>
            <a:ext cx="5732859"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Почему природа — удобная тема для английского
</a:t>
            </a:r>
            <a:endParaRPr lang="en-US" sz="2223" dirty="0"/>
          </a:p>
        </p:txBody>
      </p:sp>
      <p:sp>
        <p:nvSpPr>
          <p:cNvPr id="8" name="Text 2"/>
          <p:cNvSpPr txBox="1"/>
          <p:nvPr/>
        </p:nvSpPr>
        <p:spPr>
          <a:xfrm>
            <a:off x="180000" y="4080300"/>
            <a:ext cx="3363000" cy="8832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Тема природы опирается на знакомую лексику о погоде, животных и местах. Она помогает расширять словарь, тренировать Present Simple, there is / there are, can и сравнения без лишней сложности.
</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12701" y="2362487"/>
            <a:ext cx="200400" cy="20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1966063" y="2371621"/>
            <a:ext cx="204900" cy="182133"/>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729113" y="2362487"/>
            <a:ext cx="200400" cy="200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5489926" y="2362487"/>
            <a:ext cx="200400" cy="2004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7258076" y="2362487"/>
            <a:ext cx="175350" cy="200400"/>
          </a:xfrm>
          <a:prstGeom prst="rect">
            <a:avLst/>
          </a:prstGeom>
        </p:spPr>
      </p:pic>
      <p:pic>
        <p:nvPicPr>
          <p:cNvPr id="19" name="Image 17" descr="preencoded.png">    </p:cNvPr>
          <p:cNvPicPr>
            <a:picLocks noChangeAspect="1"/>
          </p:cNvPicPr>
          <p:nvPr/>
        </p:nvPicPr>
        <p:blipFill>
          <a:blip r:embed="rId18"/>
          <a:stretch>
            <a:fillRect/>
          </a:stretch>
        </p:blipFill>
        <p:spPr>
          <a:xfrm>
            <a:off x="0" y="0"/>
            <a:ext cx="9144000" cy="5143500"/>
          </a:xfrm>
          <a:prstGeom prst="rect">
            <a:avLst/>
          </a:prstGeom>
        </p:spPr>
      </p:pic>
      <p:sp>
        <p:nvSpPr>
          <p:cNvPr id="20"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Основная лексика по теме Nature
</a:t>
            </a:r>
            <a:endParaRPr lang="en-US" sz="1823" dirty="0"/>
          </a:p>
        </p:txBody>
      </p:sp>
      <p:sp>
        <p:nvSpPr>
          <p:cNvPr id="2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22" name="Text 2"/>
          <p:cNvSpPr txBox="1"/>
          <p:nvPr/>
        </p:nvSpPr>
        <p:spPr>
          <a:xfrm>
            <a:off x="507697" y="2692775"/>
            <a:ext cx="1360800" cy="9486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Природные места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Слова mountain, river, forest, ocean, lake и desert помогают называть объекты вокруг нас. Они часто встречаются в описаниях картинок, маршрутов и простых текстов на уроке.
</a:t>
            </a:r>
            <a:endParaRPr lang="en-US" sz="800" dirty="0"/>
          </a:p>
        </p:txBody>
      </p:sp>
      <p:sp>
        <p:nvSpPr>
          <p:cNvPr id="23" name="Text 3"/>
          <p:cNvSpPr txBox="1"/>
          <p:nvPr/>
        </p:nvSpPr>
        <p:spPr>
          <a:xfrm>
            <a:off x="2263330" y="2692775"/>
            <a:ext cx="1360800" cy="948600"/>
          </a:xfrm>
          <a:prstGeom prst="rect">
            <a:avLst/>
          </a:prstGeom>
          <a:noFill/>
          <a:ln/>
        </p:spPr>
        <p:txBody>
          <a:bodyPr wrap="square" lIns="0" tIns="0" rIns="0" bIns="0" rtlCol="0" anchor="t"/>
          <a:lstStyle/>
          <a:p>
            <a:pPr algn="l" indent="0" marL="0">
              <a:lnSpc>
                <a:spcPct val="115000"/>
              </a:lnSpc>
              <a:buNone/>
            </a:pPr>
            <a:r>
              <a:rPr lang="en-US" sz="835" b="1" dirty="0">
                <a:solidFill>
                  <a:srgbClr val="FFFFFF"/>
                </a:solidFill>
                <a:latin typeface="Arial" pitchFamily="34" charset="0"/>
                <a:ea typeface="Arial" pitchFamily="34" charset="-122"/>
                <a:cs typeface="Arial" pitchFamily="34" charset="-120"/>
              </a:rPr>
              <a:t>Вода и движение
</a:t>
            </a:r>
            <a:pPr algn="l" indent="0" marL="0">
              <a:lnSpc>
                <a:spcPct val="115000"/>
              </a:lnSpc>
              <a:buNone/>
            </a:pPr>
            <a:r>
              <a:rPr lang="en-US" sz="4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2" dirty="0">
                <a:solidFill>
                  <a:srgbClr val="FFFFFF"/>
                </a:solidFill>
                <a:latin typeface="Arial" pitchFamily="34" charset="0"/>
                <a:ea typeface="Arial" pitchFamily="34" charset="-122"/>
                <a:cs typeface="Arial" pitchFamily="34" charset="-120"/>
              </a:rPr>
              <a:t>Слова waterfall, river, lake и ocean связаны с водой и её движением. С ними легко строить короткие предложения: a deep river, a large ocean, a beautiful waterfall.
</a:t>
            </a:r>
            <a:endParaRPr lang="en-US" sz="835" dirty="0"/>
          </a:p>
        </p:txBody>
      </p:sp>
      <p:sp>
        <p:nvSpPr>
          <p:cNvPr id="24" name="Text 4"/>
          <p:cNvSpPr txBox="1"/>
          <p:nvPr/>
        </p:nvSpPr>
        <p:spPr>
          <a:xfrm>
            <a:off x="4024116" y="2692775"/>
            <a:ext cx="1360800" cy="948600"/>
          </a:xfrm>
          <a:prstGeom prst="rect">
            <a:avLst/>
          </a:prstGeom>
          <a:noFill/>
          <a:ln/>
        </p:spPr>
        <p:txBody>
          <a:bodyPr wrap="square" lIns="0" tIns="0" rIns="0" bIns="0" rtlCol="0" anchor="t"/>
          <a:lstStyle/>
          <a:p>
            <a:pPr algn="l" indent="0" marL="0">
              <a:lnSpc>
                <a:spcPct val="115000"/>
              </a:lnSpc>
              <a:buNone/>
            </a:pPr>
            <a:r>
              <a:rPr lang="en-US" sz="853" b="1" dirty="0">
                <a:solidFill>
                  <a:srgbClr val="FFFFFF"/>
                </a:solidFill>
                <a:latin typeface="Arial" pitchFamily="34" charset="0"/>
                <a:ea typeface="Arial" pitchFamily="34" charset="-122"/>
                <a:cs typeface="Arial" pitchFamily="34" charset="-120"/>
              </a:rPr>
              <a:t>Явления в небе
</a:t>
            </a:r>
            <a:pPr algn="l" indent="0" marL="0">
              <a:lnSpc>
                <a:spcPct val="115000"/>
              </a:lnSpc>
              <a:buNone/>
            </a:pPr>
            <a:r>
              <a:rPr lang="en-US" sz="47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59" dirty="0">
                <a:solidFill>
                  <a:srgbClr val="FFFFFF"/>
                </a:solidFill>
                <a:latin typeface="Arial" pitchFamily="34" charset="0"/>
                <a:ea typeface="Arial" pitchFamily="34" charset="-122"/>
                <a:cs typeface="Arial" pitchFamily="34" charset="-120"/>
              </a:rPr>
              <a:t>Rainbow и aurora делают тему яркой и запоминающейся. Эти слова удобно сочетать с прилагательными bright, beautiful и quiet, когда ученики описывают небо и погоду.
</a:t>
            </a:r>
            <a:endParaRPr lang="en-US" sz="853" dirty="0"/>
          </a:p>
        </p:txBody>
      </p:sp>
      <p:sp>
        <p:nvSpPr>
          <p:cNvPr id="25" name="Text 5"/>
          <p:cNvSpPr txBox="1"/>
          <p:nvPr/>
        </p:nvSpPr>
        <p:spPr>
          <a:xfrm>
            <a:off x="5786346" y="2692775"/>
            <a:ext cx="1360800" cy="948600"/>
          </a:xfrm>
          <a:prstGeom prst="rect">
            <a:avLst/>
          </a:prstGeom>
          <a:noFill/>
          <a:ln/>
        </p:spPr>
        <p:txBody>
          <a:bodyPr wrap="square" lIns="0" tIns="0" rIns="0" bIns="0" rtlCol="0" anchor="t"/>
          <a:lstStyle/>
          <a:p>
            <a:pPr algn="l" indent="0" marL="0">
              <a:lnSpc>
                <a:spcPct val="115000"/>
              </a:lnSpc>
              <a:buNone/>
            </a:pPr>
            <a:r>
              <a:rPr lang="en-US" sz="823" b="1" dirty="0">
                <a:solidFill>
                  <a:srgbClr val="FFFFFF"/>
                </a:solidFill>
                <a:latin typeface="Arial" pitchFamily="34" charset="0"/>
                <a:ea typeface="Arial" pitchFamily="34" charset="-122"/>
                <a:cs typeface="Arial" pitchFamily="34" charset="-120"/>
              </a:rPr>
              <a:t>Прилагательные для описания
</a:t>
            </a:r>
            <a:pPr algn="l" indent="0" marL="0">
              <a:lnSpc>
                <a:spcPct val="115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31" dirty="0">
                <a:solidFill>
                  <a:srgbClr val="FFFFFF"/>
                </a:solidFill>
                <a:latin typeface="Arial" pitchFamily="34" charset="0"/>
                <a:ea typeface="Arial" pitchFamily="34" charset="-122"/>
                <a:cs typeface="Arial" pitchFamily="34" charset="-120"/>
              </a:rPr>
              <a:t>Прилагательные beautiful, high, deep, large, bright, quiet и wild помогают делать речь точнее. Они добавляют детали к словам: a high mountain, a wild forest, a bright rainbow.
</a:t>
            </a:r>
            <a:endParaRPr lang="en-US" sz="823" dirty="0"/>
          </a:p>
        </p:txBody>
      </p:sp>
      <p:sp>
        <p:nvSpPr>
          <p:cNvPr id="26" name="Text 6"/>
          <p:cNvSpPr txBox="1"/>
          <p:nvPr/>
        </p:nvSpPr>
        <p:spPr>
          <a:xfrm>
            <a:off x="7541294" y="2692775"/>
            <a:ext cx="1360800" cy="948600"/>
          </a:xfrm>
          <a:prstGeom prst="rect">
            <a:avLst/>
          </a:prstGeom>
          <a:noFill/>
          <a:ln/>
        </p:spPr>
        <p:txBody>
          <a:bodyPr wrap="square" lIns="0" tIns="0" rIns="0" bIns="0" rtlCol="0" anchor="t"/>
          <a:lstStyle/>
          <a:p>
            <a:pPr algn="l" indent="0" marL="0">
              <a:lnSpc>
                <a:spcPct val="115000"/>
              </a:lnSpc>
              <a:buNone/>
            </a:pPr>
            <a:r>
              <a:rPr lang="en-US" sz="835" b="1" dirty="0">
                <a:solidFill>
                  <a:srgbClr val="FFFFFF"/>
                </a:solidFill>
                <a:latin typeface="Arial" pitchFamily="34" charset="0"/>
                <a:ea typeface="Arial" pitchFamily="34" charset="-122"/>
                <a:cs typeface="Arial" pitchFamily="34" charset="-120"/>
              </a:rPr>
              <a:t>Простые словосочетания
</a:t>
            </a:r>
            <a:pPr algn="l" indent="0" marL="0">
              <a:lnSpc>
                <a:spcPct val="115000"/>
              </a:lnSpc>
              <a:buNone/>
            </a:pPr>
            <a:r>
              <a:rPr lang="en-US" sz="4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2" dirty="0">
                <a:solidFill>
                  <a:srgbClr val="FFFFFF"/>
                </a:solidFill>
                <a:latin typeface="Arial" pitchFamily="34" charset="0"/>
                <a:ea typeface="Arial" pitchFamily="34" charset="-122"/>
                <a:cs typeface="Arial" pitchFamily="34" charset="-120"/>
              </a:rPr>
              <a:t>Короткие сочетания слов закрепляют лексику лучше, чем отдельные слова. Ученики могут учиться говорить и писать: a deep river, a large ocean, a bright rainbow, a wild forest.
</a:t>
            </a:r>
            <a:endParaRPr lang="en-US" sz="83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Группы слов по теме природы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Такое деление помогает быстрее находить нужное слово и строить предложения по смыслу.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Все слова удобно распределяются по четырём смысловым группам, поэтому их легче запоминать и использовать в речи.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Список лексики из плана урока
</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0750" y="1251272"/>
            <a:ext cx="5433300" cy="1029356"/>
          </a:xfrm>
          <a:prstGeom prst="rect">
            <a:avLst/>
          </a:prstGeom>
        </p:spPr>
      </p:pic>
      <p:pic>
        <p:nvPicPr>
          <p:cNvPr id="6" name="Image 4" descr="preencoded.png">    </p:cNvPr>
          <p:cNvPicPr>
            <a:picLocks noChangeAspect="1"/>
          </p:cNvPicPr>
          <p:nvPr/>
        </p:nvPicPr>
        <p:blipFill>
          <a:blip r:embed="rId5"/>
          <a:stretch>
            <a:fillRect/>
          </a:stretch>
        </p:blipFill>
        <p:spPr>
          <a:xfrm>
            <a:off x="3530750" y="2396970"/>
            <a:ext cx="5433300" cy="1029356"/>
          </a:xfrm>
          <a:prstGeom prst="rect">
            <a:avLst/>
          </a:prstGeom>
        </p:spPr>
      </p:pic>
      <p:pic>
        <p:nvPicPr>
          <p:cNvPr id="7" name="Image 5" descr="preencoded.png">    </p:cNvPr>
          <p:cNvPicPr>
            <a:picLocks noChangeAspect="1"/>
          </p:cNvPicPr>
          <p:nvPr/>
        </p:nvPicPr>
        <p:blipFill>
          <a:blip r:embed="rId6"/>
          <a:stretch>
            <a:fillRect/>
          </a:stretch>
        </p:blipFill>
        <p:spPr>
          <a:xfrm>
            <a:off x="3530750" y="3558571"/>
            <a:ext cx="5433300" cy="102935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The Rainbow: a famous natural wonder
</a:t>
            </a:r>
            <a:endParaRPr lang="en-US" sz="18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11" name="Text 2"/>
          <p:cNvSpPr txBox="1"/>
          <p:nvPr/>
        </p:nvSpPr>
        <p:spPr>
          <a:xfrm>
            <a:off x="179950" y="1249800"/>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When the sky becomes colorful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 rainbow is one of the most recognizable natural wonders. It appears after rain, when sunlight shines through raindrops. Then the sky looks bright and colorful, and children often notice it first.
</a:t>
            </a:r>
            <a:endParaRPr lang="en-US" sz="1100" dirty="0"/>
          </a:p>
        </p:txBody>
      </p:sp>
      <p:sp>
        <p:nvSpPr>
          <p:cNvPr id="12" name="Text 3"/>
          <p:cNvSpPr txBox="1"/>
          <p:nvPr/>
        </p:nvSpPr>
        <p:spPr>
          <a:xfrm>
            <a:off x="179950" y="2395497"/>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Words that help describe it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To talk about a rainbow, students can use the words colors, sun, rain, and sky. These simple words make it easy to explain what they see and connect weather with beautiful nature.
</a:t>
            </a:r>
            <a:endParaRPr lang="en-US" sz="1100" dirty="0"/>
          </a:p>
        </p:txBody>
      </p:sp>
      <p:sp>
        <p:nvSpPr>
          <p:cNvPr id="13" name="Text 4"/>
          <p:cNvSpPr txBox="1"/>
          <p:nvPr/>
        </p:nvSpPr>
        <p:spPr>
          <a:xfrm>
            <a:off x="179950" y="3557099"/>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A picture for the lesson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 rainbow over a field, forest, or river creates a clear and joyful image. It is a good example of a natural wonder that can be described with short English sentences.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10"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описывать природные места простым английским
</a:t>
            </a:r>
            <a:endParaRPr lang="en-US" sz="2223" dirty="0"/>
          </a:p>
        </p:txBody>
      </p:sp>
      <p:sp>
        <p:nvSpPr>
          <p:cNvPr id="11" name="Text 2"/>
          <p:cNvSpPr txBox="1"/>
          <p:nvPr/>
        </p:nvSpPr>
        <p:spPr>
          <a:xfrm>
            <a:off x="323725" y="17470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1. Начните с There is / There are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модели помогают сразу назвать объект и показать, что он есть на картинке. Например: There is a lake in the picture. There are tall trees near the river.
</a:t>
            </a:r>
            <a:endParaRPr lang="en-US" sz="1000" dirty="0"/>
          </a:p>
        </p:txBody>
      </p:sp>
      <p:sp>
        <p:nvSpPr>
          <p:cNvPr id="12" name="Text 3"/>
          <p:cNvSpPr txBox="1"/>
          <p:nvPr/>
        </p:nvSpPr>
        <p:spPr>
          <a:xfrm>
            <a:off x="323725" y="2573683"/>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2. Добавьте место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Уточняйте, где находится объект, с помощью слов near, behind, between, under и next to. Такие слова делают описание понятным и помогают ориентироваться в рисунке или на карте.
</a:t>
            </a:r>
            <a:endParaRPr lang="en-US" sz="1000" dirty="0"/>
          </a:p>
        </p:txBody>
      </p:sp>
      <p:sp>
        <p:nvSpPr>
          <p:cNvPr id="13" name="Text 4"/>
          <p:cNvSpPr txBox="1"/>
          <p:nvPr/>
        </p:nvSpPr>
        <p:spPr>
          <a:xfrm>
            <a:off x="323725" y="3400316"/>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3. Назовите признаки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места добавьте 1–2 простых признака: big, high, beautiful, deep or quiet. Короткие характеристики делают описание точнее и помогают избежать длинных сложных предложений.
</a:t>
            </a:r>
            <a:endParaRPr lang="en-US" sz="1000" dirty="0"/>
          </a:p>
        </p:txBody>
      </p:sp>
      <p:sp>
        <p:nvSpPr>
          <p:cNvPr id="14" name="Text 5"/>
          <p:cNvSpPr txBox="1"/>
          <p:nvPr/>
        </p:nvSpPr>
        <p:spPr>
          <a:xfrm>
            <a:off x="323725" y="42269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4. Завершите полной мыслью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конце можно сказать, почему это место интересно. Например, It is a natural wonder. Такая концовка превращает набор слов в цельное мини-описание.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2221503"/>
            <a:ext cx="5253300" cy="207814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Nature words and their English meanings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слова подходят для чтения, запоминания и коротких устных ответов.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Таблица показывает базовые природные слова и помогает связывать перевод с коротким примером в одном контексте.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Лексика урока Wonders of Nature
</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5" name="Text 1"/>
          <p:cNvSpPr txBox="1"/>
          <p:nvPr/>
        </p:nvSpPr>
        <p:spPr>
          <a:xfrm>
            <a:off x="5423425" y="2050450"/>
            <a:ext cx="3446700" cy="9867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Этот набор прилагательных помогает сравнивать объекты, уточнять размеры и делать ответы более выразительными без сложных грамматических конструкций.
</a:t>
            </a:r>
            <a:endParaRPr lang="en-US" sz="1022" dirty="0"/>
          </a:p>
        </p:txBody>
      </p:sp>
      <p:sp>
        <p:nvSpPr>
          <p:cNvPr id="6" name="Text 2"/>
          <p:cNvSpPr txBox="1"/>
          <p:nvPr/>
        </p:nvSpPr>
        <p:spPr>
          <a:xfrm>
            <a:off x="4948150" y="3337050"/>
            <a:ext cx="3921900" cy="183600"/>
          </a:xfrm>
          <a:prstGeom prst="rect">
            <a:avLst/>
          </a:prstGeom>
          <a:noFill/>
          <a:ln/>
        </p:spPr>
        <p:txBody>
          <a:bodyPr wrap="square" lIns="0" tIns="0" rIns="0" bIns="0" rtlCol="0" anchor="ctr"/>
          <a:lstStyle/>
          <a:p>
            <a:pPr algn="l" indent="0" marL="0">
              <a:lnSpc>
                <a:spcPct val="115000"/>
              </a:lnSpc>
              <a:buNone/>
            </a:pPr>
            <a:r>
              <a:rPr lang="en-US" sz="722" dirty="0">
                <a:solidFill>
                  <a:srgbClr val="FFFFFF"/>
                </a:solidFill>
                <a:latin typeface="Arial" pitchFamily="34" charset="0"/>
                <a:ea typeface="Arial" pitchFamily="34" charset="-122"/>
                <a:cs typeface="Arial" pitchFamily="34" charset="-120"/>
              </a:rPr>
              <a:t>Список прилагательных из плана урока
</a:t>
            </a:r>
            <a:endParaRPr lang="en-US" sz="722" dirty="0"/>
          </a:p>
        </p:txBody>
      </p:sp>
      <p:sp>
        <p:nvSpPr>
          <p:cNvPr id="7" name="Text 3"/>
          <p:cNvSpPr txBox="1"/>
          <p:nvPr/>
        </p:nvSpPr>
        <p:spPr>
          <a:xfrm>
            <a:off x="180000" y="108017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10
</a:t>
            </a:r>
            <a:endParaRPr lang="en-US" sz="7200" dirty="0"/>
          </a:p>
        </p:txBody>
      </p:sp>
      <p:sp>
        <p:nvSpPr>
          <p:cNvPr id="8" name="Text 4"/>
          <p:cNvSpPr txBox="1"/>
          <p:nvPr/>
        </p:nvSpPr>
        <p:spPr>
          <a:xfrm>
            <a:off x="180000" y="2541425"/>
            <a:ext cx="4372200" cy="1265400"/>
          </a:xfrm>
          <a:prstGeom prst="rect">
            <a:avLst/>
          </a:prstGeom>
          <a:noFill/>
          <a:ln/>
        </p:spPr>
        <p:txBody>
          <a:bodyPr wrap="square" lIns="0" tIns="0" rIns="0" bIns="0" rtlCol="0" anchor="t"/>
          <a:lstStyle/>
          <a:p>
            <a:pPr algn="ctr"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 особенно полезны для описания природы в 6 классе.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написать короткое описание на английском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Логика мини-текста: назвать объект, описать его и завершить коротким выводом.
</a:t>
            </a:r>
            <a:endParaRPr lang="en-US" sz="1123"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 y="2221546"/>
            <a:ext cx="9144000" cy="292000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The Ocean as a natural wonder
</a:t>
            </a:r>
            <a:endParaRPr lang="en-US" sz="22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11" name="Text 2"/>
          <p:cNvSpPr txBox="1"/>
          <p:nvPr/>
        </p:nvSpPr>
        <p:spPr>
          <a:xfrm>
            <a:off x="303107" y="1886921"/>
            <a:ext cx="1821300" cy="14076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Большое пространство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The ocean is one of the largest natural spaces on Earth. It stretches far across the planet, so students can use words like deep, blue and wide to describe its scale.
</a:t>
            </a:r>
            <a:endParaRPr lang="en-US" sz="1003" dirty="0"/>
          </a:p>
        </p:txBody>
      </p:sp>
      <p:sp>
        <p:nvSpPr>
          <p:cNvPr id="12" name="Text 3"/>
          <p:cNvSpPr txBox="1"/>
          <p:nvPr/>
        </p:nvSpPr>
        <p:spPr>
          <a:xfrm>
            <a:off x="2541873" y="1886901"/>
            <a:ext cx="1821300" cy="14076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Слова для описания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Useful words include waves, fish, coral and shore. These nouns help learners build simple sentences and talk about what they can see near the water and under the surface.
</a:t>
            </a:r>
            <a:endParaRPr lang="en-US" sz="1003" dirty="0"/>
          </a:p>
        </p:txBody>
      </p:sp>
      <p:sp>
        <p:nvSpPr>
          <p:cNvPr id="13" name="Text 4"/>
          <p:cNvSpPr txBox="1"/>
          <p:nvPr/>
        </p:nvSpPr>
        <p:spPr>
          <a:xfrm>
            <a:off x="4780629" y="1886901"/>
            <a:ext cx="1821300" cy="14076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Простая модель фразы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A short description can sound like this: The ocean is deep and blue. It has waves and many sea animals. Such sentences are easy to remember and say aloud.
</a:t>
            </a:r>
            <a:endParaRPr lang="en-US" sz="1003" dirty="0"/>
          </a:p>
        </p:txBody>
      </p:sp>
      <p:sp>
        <p:nvSpPr>
          <p:cNvPr id="14" name="Text 5"/>
          <p:cNvSpPr txBox="1"/>
          <p:nvPr/>
        </p:nvSpPr>
        <p:spPr>
          <a:xfrm>
            <a:off x="7019408" y="1887001"/>
            <a:ext cx="1821300" cy="14076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Подходит для изображения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A photo with waves, coral or sea animals makes the topic vivid. It gives students a clear visual support for naming objects and describing the ocean in simple English.
</a:t>
            </a:r>
            <a:endParaRPr lang="en-US" sz="1003"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Which nature words are used most often in class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Общие слова встречаются чаще, потому что они нужны для чтения, описания картинок и коротких ответов на уроке.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Сначала стоит выучить самые широкие слова, а затем переходить к более точным названиям природных объектов.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647" dirty="0">
                <a:solidFill>
                  <a:srgbClr val="FFFFFF"/>
                </a:solidFill>
                <a:latin typeface="Arial" pitchFamily="34" charset="0"/>
                <a:ea typeface="Arial" pitchFamily="34" charset="-122"/>
                <a:cs typeface="Arial" pitchFamily="34" charset="-120"/>
              </a:rPr>
              <a:t>Авторская оценка частотности слов по учебным темам и упражнениям курса, 2025
</a:t>
            </a:r>
            <a:endParaRPr lang="en-US" sz="64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8" name="Text 1"/>
          <p:cNvSpPr txBox="1"/>
          <p:nvPr/>
        </p:nvSpPr>
        <p:spPr>
          <a:xfrm>
            <a:off x="180000" y="180000"/>
            <a:ext cx="5992500" cy="671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Animals as part of nature
</a:t>
            </a:r>
            <a:endParaRPr lang="en-US" sz="2223" dirty="0"/>
          </a:p>
        </p:txBody>
      </p:sp>
      <p:sp>
        <p:nvSpPr>
          <p:cNvPr id="9" name="Text 2"/>
          <p:cNvSpPr txBox="1"/>
          <p:nvPr/>
        </p:nvSpPr>
        <p:spPr>
          <a:xfrm>
            <a:off x="394025" y="1903425"/>
            <a:ext cx="2555400" cy="959400"/>
          </a:xfrm>
          <a:prstGeom prst="rect">
            <a:avLst/>
          </a:prstGeom>
          <a:noFill/>
          <a:ln/>
        </p:spPr>
        <p:txBody>
          <a:bodyPr wrap="square" lIns="0" tIns="0" rIns="0" bIns="0" rtlCol="0" anchor="b"/>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Living in forests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начале ученики называют животных, которые связаны с лесом: bear, fox, bird, butterfly. Такие слова легко соединяются с предложениями о месте обитания и природе вокруг нас.
</a:t>
            </a:r>
            <a:endParaRPr lang="en-US" sz="1000" dirty="0"/>
          </a:p>
        </p:txBody>
      </p:sp>
      <p:sp>
        <p:nvSpPr>
          <p:cNvPr id="10" name="Text 3"/>
          <p:cNvSpPr txBox="1"/>
          <p:nvPr/>
        </p:nvSpPr>
        <p:spPr>
          <a:xfrm>
            <a:off x="3129240" y="1903413"/>
            <a:ext cx="2555400" cy="959400"/>
          </a:xfrm>
          <a:prstGeom prst="rect">
            <a:avLst/>
          </a:prstGeom>
          <a:noFill/>
          <a:ln/>
        </p:spPr>
        <p:txBody>
          <a:bodyPr wrap="square" lIns="0" tIns="0" rIns="0" bIns="0" rtlCol="0" anchor="b"/>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Living in water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Затем тема расширяется до водной среды: fish and whale. Школьники учатся говорить, что некоторые животные живут в океане, озере или реке, используя короткие и понятные фразы.
</a:t>
            </a:r>
            <a:endParaRPr lang="en-US" sz="1000" dirty="0"/>
          </a:p>
        </p:txBody>
      </p:sp>
      <p:sp>
        <p:nvSpPr>
          <p:cNvPr id="11" name="Text 4"/>
          <p:cNvSpPr txBox="1"/>
          <p:nvPr/>
        </p:nvSpPr>
        <p:spPr>
          <a:xfrm>
            <a:off x="5864480" y="1903413"/>
            <a:ext cx="2555400" cy="959400"/>
          </a:xfrm>
          <a:prstGeom prst="rect">
            <a:avLst/>
          </a:prstGeom>
          <a:noFill/>
          <a:ln/>
        </p:spPr>
        <p:txBody>
          <a:bodyPr wrap="square" lIns="0" tIns="0" rIns="0" bIns="0" rtlCol="0" anchor="b"/>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Movement and behaviour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завершающем этапе добавляются факты о возможностях животных: some animals can travel long distances, some can fly, and some can swim. Это помогает соединять лексику о природе и биологии.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265169" y="1318200"/>
            <a:ext cx="6613662" cy="22467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22688" y="297521"/>
            <a:ext cx="6277800" cy="7089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Useful sentence patterns for Grade 6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180000" y="4094100"/>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Эти модели помогают строить короткие устные ответы и мини-тексты о природе.
</a:t>
            </a:r>
            <a:endParaRPr lang="en-US" sz="1000" dirty="0"/>
          </a:p>
        </p:txBody>
      </p:sp>
      <p:sp>
        <p:nvSpPr>
          <p:cNvPr id="10" name="Text 3"/>
          <p:cNvSpPr txBox="1"/>
          <p:nvPr/>
        </p:nvSpPr>
        <p:spPr>
          <a:xfrm>
            <a:off x="3463900" y="4094097"/>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Одни модели называют объект, другие добавляют признаки, местоположение и факты о природе.
</a:t>
            </a:r>
            <a:endParaRPr lang="en-US" sz="1000" dirty="0"/>
          </a:p>
        </p:txBody>
      </p:sp>
      <p:sp>
        <p:nvSpPr>
          <p:cNvPr id="11" name="Text 4"/>
          <p:cNvSpPr txBox="1"/>
          <p:nvPr/>
        </p:nvSpPr>
        <p:spPr>
          <a:xfrm>
            <a:off x="180000" y="363375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Материал урока по теме Wonders of Nature
</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8" name="Text 1"/>
          <p:cNvSpPr txBox="1"/>
          <p:nvPr/>
        </p:nvSpPr>
        <p:spPr>
          <a:xfrm>
            <a:off x="180000" y="180000"/>
            <a:ext cx="8784000" cy="601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Comparing natural wonders
</a:t>
            </a:r>
            <a:endParaRPr lang="en-US" sz="2223" dirty="0"/>
          </a:p>
        </p:txBody>
      </p:sp>
      <p:sp>
        <p:nvSpPr>
          <p:cNvPr id="9" name="Text 2"/>
          <p:cNvSpPr txBox="1"/>
          <p:nvPr/>
        </p:nvSpPr>
        <p:spPr>
          <a:xfrm>
            <a:off x="180000" y="1232400"/>
            <a:ext cx="2779800" cy="11718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Высота и размер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Сравнение помогает описывать природные объекты точно и просто. We can say that the mountain is higher than the hill, or that the river is longer than the small stream.
</a:t>
            </a:r>
            <a:endParaRPr lang="en-US" sz="1000" dirty="0"/>
          </a:p>
        </p:txBody>
      </p:sp>
      <p:sp>
        <p:nvSpPr>
          <p:cNvPr id="10" name="Text 3"/>
          <p:cNvSpPr txBox="1"/>
          <p:nvPr/>
        </p:nvSpPr>
        <p:spPr>
          <a:xfrm>
            <a:off x="3182100" y="1232400"/>
            <a:ext cx="2779800" cy="11718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Звук и впечатление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Некоторые wonders are louder, stronger, or more amazing than others. Такие фразы делают описание живым: The waterfall is louder than the river, and the cave is darker than the forest.
</a:t>
            </a:r>
            <a:endParaRPr lang="en-US" sz="1000" dirty="0"/>
          </a:p>
        </p:txBody>
      </p:sp>
      <p:sp>
        <p:nvSpPr>
          <p:cNvPr id="11" name="Text 4"/>
          <p:cNvSpPr txBox="1"/>
          <p:nvPr/>
        </p:nvSpPr>
        <p:spPr>
          <a:xfrm>
            <a:off x="6184200" y="1232400"/>
            <a:ext cx="2779800" cy="11718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Цвет и состояние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Прилагательные green, dry, blue, and beautiful are useful in comparisons. Например: The forest is greener than the desert, and the lake is more beautiful than the dry land.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79966" y="2896660"/>
            <a:ext cx="2811000" cy="1638835"/>
          </a:xfrm>
          <a:prstGeom prst="rect">
            <a:avLst/>
          </a:prstGeom>
        </p:spPr>
      </p:pic>
      <p:pic>
        <p:nvPicPr>
          <p:cNvPr id="6" name="Image 4" descr="preencoded.png">    </p:cNvPr>
          <p:cNvPicPr>
            <a:picLocks noChangeAspect="1"/>
          </p:cNvPicPr>
          <p:nvPr/>
        </p:nvPicPr>
        <p:blipFill>
          <a:blip r:embed="rId5"/>
          <a:stretch>
            <a:fillRect/>
          </a:stretch>
        </p:blipFill>
        <p:spPr>
          <a:xfrm>
            <a:off x="3166478" y="2896660"/>
            <a:ext cx="2811000" cy="1638835"/>
          </a:xfrm>
          <a:prstGeom prst="rect">
            <a:avLst/>
          </a:prstGeom>
        </p:spPr>
      </p:pic>
      <p:pic>
        <p:nvPicPr>
          <p:cNvPr id="7" name="Image 5" descr="preencoded.png">    </p:cNvPr>
          <p:cNvPicPr>
            <a:picLocks noChangeAspect="1"/>
          </p:cNvPicPr>
          <p:nvPr/>
        </p:nvPicPr>
        <p:blipFill>
          <a:blip r:embed="rId6"/>
          <a:stretch>
            <a:fillRect/>
          </a:stretch>
        </p:blipFill>
        <p:spPr>
          <a:xfrm>
            <a:off x="6152965" y="2896660"/>
            <a:ext cx="2811000" cy="1638835"/>
          </a:xfrm>
          <a:prstGeom prst="rect">
            <a:avLst/>
          </a:prstGeom>
        </p:spPr>
      </p:pic>
      <p:sp>
        <p:nvSpPr>
          <p:cNvPr id="8"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Три природных мира — три набора слов
</a:t>
            </a:r>
            <a:endParaRPr lang="en-US" sz="18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10" name="Text 2"/>
          <p:cNvSpPr txBox="1"/>
          <p:nvPr/>
        </p:nvSpPr>
        <p:spPr>
          <a:xfrm>
            <a:off x="179950" y="1668713"/>
            <a:ext cx="2495100" cy="1108800"/>
          </a:xfrm>
          <a:prstGeom prst="rect">
            <a:avLst/>
          </a:prstGeom>
          <a:noFill/>
          <a:ln/>
        </p:spPr>
        <p:txBody>
          <a:bodyPr wrap="square" lIns="0" tIns="0" rIns="0" bIns="0" rtlCol="0" anchor="b"/>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Rainforest: wet and alive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In a rainforest, the air is warm and wet, and the trees are tall and thick. Animals and plants live everywhere, so the vocabulary often includes rain, leaves, birds, and many colors.
</a:t>
            </a:r>
            <a:endParaRPr lang="en-US" sz="1100" dirty="0"/>
          </a:p>
        </p:txBody>
      </p:sp>
      <p:sp>
        <p:nvSpPr>
          <p:cNvPr id="11" name="Text 3"/>
          <p:cNvSpPr txBox="1"/>
          <p:nvPr/>
        </p:nvSpPr>
        <p:spPr>
          <a:xfrm>
            <a:off x="3166474" y="1668700"/>
            <a:ext cx="2495100" cy="1108800"/>
          </a:xfrm>
          <a:prstGeom prst="rect">
            <a:avLst/>
          </a:prstGeom>
          <a:noFill/>
          <a:ln/>
        </p:spPr>
        <p:txBody>
          <a:bodyPr wrap="square" lIns="0" tIns="0" rIns="0" bIns="0" rtlCol="0" anchor="b"/>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Desert: hot and dry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 desert looks very different. There is sand, strong sun, and very little water. Students can use words like dry, hot, empty, and bright to describe this landscape clearly.
</a:t>
            </a:r>
            <a:endParaRPr lang="en-US" sz="1100" dirty="0"/>
          </a:p>
        </p:txBody>
      </p:sp>
      <p:sp>
        <p:nvSpPr>
          <p:cNvPr id="12" name="Text 4"/>
          <p:cNvSpPr txBox="1"/>
          <p:nvPr/>
        </p:nvSpPr>
        <p:spPr>
          <a:xfrm>
            <a:off x="6152962" y="1668700"/>
            <a:ext cx="2495100" cy="1108800"/>
          </a:xfrm>
          <a:prstGeom prst="rect">
            <a:avLst/>
          </a:prstGeom>
          <a:noFill/>
          <a:ln/>
        </p:spPr>
        <p:txBody>
          <a:bodyPr wrap="square" lIns="0" tIns="0" rIns="0" bIns="0" rtlCol="0" anchor="b"/>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Mountain: cold and steep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Mountains bring another set of words: cold, snow, rocks, and steep slopes. The scenery is powerful and quiet, so pupils can compare mountain life with the rainforest and the desert.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От слова к короткому ответу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Схема показывает, как ученик строит устный ответ из простых шагов: от вопроса до дополнительной детали.
</a:t>
            </a:r>
            <a:endParaRPr lang="en-US" sz="112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Protecting nature: words for environmental care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слова нужны, чтобы говорить не только о красоте природы, но и о том, как люди могут её сохранять.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Лексика темы объединяет проблемы среды и действия, которые помогают сделать природу безопаснее и чище.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Материал урока по теме экологии и лексики Wonders of Nature
</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Simple facts about famous natural wonders
</a:t>
            </a:r>
            <a:endParaRPr lang="en-US" sz="22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0" name="Text 2"/>
          <p:cNvSpPr txBox="1"/>
          <p:nvPr/>
        </p:nvSpPr>
        <p:spPr>
          <a:xfrm>
            <a:off x="261000" y="1629373"/>
            <a:ext cx="4227900" cy="675900"/>
          </a:xfrm>
          <a:prstGeom prst="rect">
            <a:avLst/>
          </a:prstGeom>
          <a:noFill/>
          <a:ln/>
        </p:spPr>
        <p:txBody>
          <a:bodyPr wrap="square" lIns="0" tIns="0" rIns="0" bIns="0" rtlCol="0" anchor="ctr"/>
          <a:lstStyle/>
          <a:p>
            <a:pPr algn="l" indent="0" marL="0">
              <a:lnSpc>
                <a:spcPct val="115000"/>
              </a:lnSpc>
              <a:buNone/>
            </a:pPr>
            <a:r>
              <a:rPr lang="en-US" sz="1090" b="1" dirty="0">
                <a:solidFill>
                  <a:srgbClr val="FFFFFF"/>
                </a:solidFill>
                <a:latin typeface="Arial" pitchFamily="34" charset="0"/>
                <a:ea typeface="Arial" pitchFamily="34" charset="-122"/>
                <a:cs typeface="Arial" pitchFamily="34" charset="-120"/>
              </a:rPr>
              <a:t>Great Barrier Reef
</a:t>
            </a:r>
            <a:pPr algn="l" indent="0" marL="0">
              <a:lnSpc>
                <a:spcPct val="115000"/>
              </a:lnSpc>
              <a:buNone/>
            </a:pPr>
            <a:r>
              <a:rPr lang="en-US" sz="72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9" dirty="0">
                <a:solidFill>
                  <a:srgbClr val="FFFFFF"/>
                </a:solidFill>
                <a:latin typeface="Arial" pitchFamily="34" charset="0"/>
                <a:ea typeface="Arial" pitchFamily="34" charset="-122"/>
                <a:cs typeface="Arial" pitchFamily="34" charset="-120"/>
              </a:rPr>
              <a:t>The Great Barrier Reef is in Australia. It is famous for colorful coral and sea life, so it is useful for short reading tasks about ocean animals and places.
</a:t>
            </a:r>
            <a:endParaRPr lang="en-US" sz="1090" dirty="0"/>
          </a:p>
        </p:txBody>
      </p:sp>
      <p:sp>
        <p:nvSpPr>
          <p:cNvPr id="11" name="Text 3"/>
          <p:cNvSpPr txBox="1"/>
          <p:nvPr/>
        </p:nvSpPr>
        <p:spPr>
          <a:xfrm>
            <a:off x="261000" y="2493996"/>
            <a:ext cx="4227900" cy="675900"/>
          </a:xfrm>
          <a:prstGeom prst="rect">
            <a:avLst/>
          </a:prstGeom>
          <a:noFill/>
          <a:ln/>
        </p:spPr>
        <p:txBody>
          <a:bodyPr wrap="square" lIns="0" tIns="0" rIns="0" bIns="0" rtlCol="0" anchor="ctr"/>
          <a:lstStyle/>
          <a:p>
            <a:pPr algn="l" indent="0" marL="0">
              <a:lnSpc>
                <a:spcPct val="115000"/>
              </a:lnSpc>
              <a:buNone/>
            </a:pPr>
            <a:r>
              <a:rPr lang="en-US" sz="1048" b="1" dirty="0">
                <a:solidFill>
                  <a:srgbClr val="FFFFFF"/>
                </a:solidFill>
                <a:latin typeface="Arial" pitchFamily="34" charset="0"/>
                <a:ea typeface="Arial" pitchFamily="34" charset="-122"/>
                <a:cs typeface="Arial" pitchFamily="34" charset="-120"/>
              </a:rPr>
              <a:t>Niagara Falls
</a:t>
            </a:r>
            <a:pPr algn="l" indent="0" marL="0">
              <a:lnSpc>
                <a:spcPct val="115000"/>
              </a:lnSpc>
              <a:buNone/>
            </a:pPr>
            <a:r>
              <a:rPr lang="en-US" sz="69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0" dirty="0">
                <a:solidFill>
                  <a:srgbClr val="FFFFFF"/>
                </a:solidFill>
                <a:latin typeface="Arial" pitchFamily="34" charset="0"/>
                <a:ea typeface="Arial" pitchFamily="34" charset="-122"/>
                <a:cs typeface="Arial" pitchFamily="34" charset="-120"/>
              </a:rPr>
              <a:t>Niagara Falls is on the border of Canada and the USA. It is one of the best-known waterfalls in the world and helps students learn place names and geography facts.
</a:t>
            </a:r>
            <a:endParaRPr lang="en-US" sz="1048" dirty="0"/>
          </a:p>
        </p:txBody>
      </p:sp>
      <p:sp>
        <p:nvSpPr>
          <p:cNvPr id="12" name="Text 4"/>
          <p:cNvSpPr txBox="1"/>
          <p:nvPr/>
        </p:nvSpPr>
        <p:spPr>
          <a:xfrm>
            <a:off x="258450" y="3358618"/>
            <a:ext cx="4227900" cy="675900"/>
          </a:xfrm>
          <a:prstGeom prst="rect">
            <a:avLst/>
          </a:prstGeom>
          <a:noFill/>
          <a:ln/>
        </p:spPr>
        <p:txBody>
          <a:bodyPr wrap="square" lIns="0" tIns="0" rIns="0" bIns="0" rtlCol="0" anchor="ctr"/>
          <a:lstStyle/>
          <a:p>
            <a:pPr algn="l" indent="0" marL="0">
              <a:lnSpc>
                <a:spcPct val="115000"/>
              </a:lnSpc>
              <a:buNone/>
            </a:pPr>
            <a:r>
              <a:rPr lang="en-US" sz="1086" b="1" dirty="0">
                <a:solidFill>
                  <a:srgbClr val="FFFFFF"/>
                </a:solidFill>
                <a:latin typeface="Arial" pitchFamily="34" charset="0"/>
                <a:ea typeface="Arial" pitchFamily="34" charset="-122"/>
                <a:cs typeface="Arial" pitchFamily="34" charset="-120"/>
              </a:rPr>
              <a:t>The Sahara
</a:t>
            </a:r>
            <a:pPr algn="l" indent="0" marL="0">
              <a:lnSpc>
                <a:spcPct val="115000"/>
              </a:lnSpc>
              <a:buNone/>
            </a:pPr>
            <a:r>
              <a:rPr lang="en-US" sz="72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6" dirty="0">
                <a:solidFill>
                  <a:srgbClr val="FFFFFF"/>
                </a:solidFill>
                <a:latin typeface="Arial" pitchFamily="34" charset="0"/>
                <a:ea typeface="Arial" pitchFamily="34" charset="-122"/>
                <a:cs typeface="Arial" pitchFamily="34" charset="-120"/>
              </a:rPr>
              <a:t>The Sahara is a very large desert in Africa. It is hot, dry, and wide, so pupils can use it to practise descriptive words and contrast with wetter places.
</a:t>
            </a:r>
            <a:endParaRPr lang="en-US" sz="1086" dirty="0"/>
          </a:p>
        </p:txBody>
      </p:sp>
      <p:sp>
        <p:nvSpPr>
          <p:cNvPr id="13" name="Text 5"/>
          <p:cNvSpPr txBox="1"/>
          <p:nvPr/>
        </p:nvSpPr>
        <p:spPr>
          <a:xfrm>
            <a:off x="258450" y="4223225"/>
            <a:ext cx="4227900" cy="675900"/>
          </a:xfrm>
          <a:prstGeom prst="rect">
            <a:avLst/>
          </a:prstGeom>
          <a:noFill/>
          <a:ln/>
        </p:spPr>
        <p:txBody>
          <a:bodyPr wrap="square" lIns="0" tIns="0" rIns="0" bIns="0" rtlCol="0" anchor="ctr"/>
          <a:lstStyle/>
          <a:p>
            <a:pPr algn="l" indent="0" marL="0">
              <a:lnSpc>
                <a:spcPct val="115000"/>
              </a:lnSpc>
              <a:buNone/>
            </a:pPr>
            <a:r>
              <a:rPr lang="en-US" sz="1048" b="1" dirty="0">
                <a:solidFill>
                  <a:srgbClr val="FFFFFF"/>
                </a:solidFill>
                <a:latin typeface="Arial" pitchFamily="34" charset="0"/>
                <a:ea typeface="Arial" pitchFamily="34" charset="-122"/>
                <a:cs typeface="Arial" pitchFamily="34" charset="-120"/>
              </a:rPr>
              <a:t>The Arctic
</a:t>
            </a:r>
            <a:pPr algn="l" indent="0" marL="0">
              <a:lnSpc>
                <a:spcPct val="115000"/>
              </a:lnSpc>
              <a:buNone/>
            </a:pPr>
            <a:r>
              <a:rPr lang="en-US" sz="69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0" dirty="0">
                <a:solidFill>
                  <a:srgbClr val="FFFFFF"/>
                </a:solidFill>
                <a:latin typeface="Arial" pitchFamily="34" charset="0"/>
                <a:ea typeface="Arial" pitchFamily="34" charset="-122"/>
                <a:cs typeface="Arial" pitchFamily="34" charset="-120"/>
              </a:rPr>
              <a:t>The Arctic has ice, snow, and very cold weather. This fact supports simple sentences about climate, animals, and the difference between warm and cold natural regions.
</a:t>
            </a:r>
            <a:endParaRPr lang="en-US" sz="104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10"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What students can say about nature in English
</a:t>
            </a:r>
            <a:endParaRPr lang="en-US" sz="2223" dirty="0"/>
          </a:p>
        </p:txBody>
      </p:sp>
      <p:sp>
        <p:nvSpPr>
          <p:cNvPr id="11" name="Text 2"/>
          <p:cNvSpPr txBox="1"/>
          <p:nvPr/>
        </p:nvSpPr>
        <p:spPr>
          <a:xfrm>
            <a:off x="323725" y="17470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Say what you like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 like nature because it is beautiful and calm. This sentence is simple, clear, and good for speaking practice when students want to share a personal opinion.
</a:t>
            </a:r>
            <a:endParaRPr lang="en-US" sz="1000" dirty="0"/>
          </a:p>
        </p:txBody>
      </p:sp>
      <p:sp>
        <p:nvSpPr>
          <p:cNvPr id="12" name="Text 3"/>
          <p:cNvSpPr txBox="1"/>
          <p:nvPr/>
        </p:nvSpPr>
        <p:spPr>
          <a:xfrm>
            <a:off x="323725" y="2573683"/>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Name a favorite wonder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My favorite natural wonder is the ocean. It is deep and blue, and it has waves and many sea animals. Such an answer uses vocabulary and description together.
</a:t>
            </a:r>
            <a:endParaRPr lang="en-US" sz="1000" dirty="0"/>
          </a:p>
        </p:txBody>
      </p:sp>
      <p:sp>
        <p:nvSpPr>
          <p:cNvPr id="13" name="Text 4"/>
          <p:cNvSpPr txBox="1"/>
          <p:nvPr/>
        </p:nvSpPr>
        <p:spPr>
          <a:xfrm>
            <a:off x="323725" y="3400316"/>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Describe a scene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 rainbow is bright and colorful. It appears in the sky after rain, so this sentence connects weather words with a familiar natural phenomenon.
</a:t>
            </a:r>
            <a:endParaRPr lang="en-US" sz="1000" dirty="0"/>
          </a:p>
        </p:txBody>
      </p:sp>
      <p:sp>
        <p:nvSpPr>
          <p:cNvPr id="14" name="Text 5"/>
          <p:cNvSpPr txBox="1"/>
          <p:nvPr/>
        </p:nvSpPr>
        <p:spPr>
          <a:xfrm>
            <a:off x="323725" y="42269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Show care for nature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We can protect nature by recycling and keeping places clean. This final sentence joins language learning with responsibility and gives students a meaningful everyday message.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Почему эта тема важна
</a:t>
            </a:r>
            <a:endParaRPr lang="en-US" sz="2223" dirty="0"/>
          </a:p>
        </p:txBody>
      </p:sp>
      <p:sp>
        <p:nvSpPr>
          <p:cNvPr id="6" name="Text 1"/>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Лексика о природе учит описывать мир вокруг нас простыми английскими словами. Она развивает речь, помогает сравнивать объекты и выражать заботу о природе в коротких, точных фразах.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2026-05-30T15:24:00Z</dcterms:created>
  <dcterms:modified xsi:type="dcterms:W3CDTF">2026-05-30T15:24:00Z</dcterms:modified>
</cp:coreProperties>
</file>