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окружающая среда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выбор влияет на здоровье, экономику и качество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 — общий вызов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 не знает границ: оно затрагивает Россию, Великобританию и весь мир. Рост городов, транспорта и потребления усиливает нагрузку, поэтому тема экологии связана с civic responsibility и global citizenship.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human activity changes nature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грузовики, самолёты и судоходство увеличивают выбросы и шумовое загрязнение. В густонаселённых районах транспорт особенно заметно влияет на здоровье людей и на общее состояние городской среды.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и животноводство изменяют структуру почв, повышают риск загрязнения водоёмов и требуют больших объёмов воды. Нагрузка на экосистемы возрастает, если природные процессы не успевают восстанавливаться.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упаковка и одноразовые вещи создают растущий поток пластика и смешанных отходов. Чем чаще человек выбирает товары на короткий срок, тем выше экологические издержки их производства и утилизации.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электростанции и инфраструктура дают значительную часть выбросов парниковых газов. Их воздействие ощущается не только локально: оно меняет климатические процессы и ухудшает качество воздуха в крупных городах.
</a:t>
            </a:r>
            <a:endParaRPr lang="en-US" sz="902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товара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формируется на этапах production, use и disposal. Даже полезная вещь может стать проблемой, если её быстро выбрасывают, заменяют без необходимости или производят с избыточными ресурсными затратами.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sources of environmental impact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городской среде особенно заметны энергетика и транспорт, а косвенное воздействие часто усиливает общий экологический след.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связана с энергией и транспортом; сокращение именно этих источников даёт самый заметный эффект.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тематическим блокам презентации; данные нормированы для 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946" y="1213725"/>
            <a:ext cx="2364758" cy="20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14" y="1213725"/>
            <a:ext cx="2364758" cy="202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pollution and human health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над 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кажется серым и тяжёлым: дымка висит над дорогами, а движение машин почти не стирает её. Такой воздух особенно опасен для детей, пожилых людей и тех, кто уже страдает заболеваниями дыхательной системы.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PM2.5 незаметны глазу, но легко проникают глубоко в лёгкие и далее в кровоток. Именно поэтому загрязнение воздуха связано не только с кашлем и бронхитом, но и с сердечно-сосудистыми рисками.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грязного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хронически загрязнённым, растёт число обращений к врачам, пропусков в школе и потерь рабочего времени. Международные оценки регулярно показывают, что последствия загрязнения измеряются миллионами преждевременных смертей в мире.
</a:t>
            </a:r>
            <a:endParaRPr lang="en-US" sz="8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94511"/>
            <a:ext cx="4009200" cy="1751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problem, cause, and result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экологическая проблема имеет конкретную причину и измеримый ущерб, поэтому связь между действием и последствием можно проследить достаточно точно.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прослеживаются напрямую: чем выше потребление и хуже обращение с ресурсами, тем серьёзнее ущерб для экосистем.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45" y="1805977"/>
            <a:ext cx="426563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404" y="3524915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personal habits matter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выбор одноразовых товаров увеличивает спрос на упаковку и ускоряет рост мусора. Один человек влияет незаметно, но миллионы одинаковых решений создают устойчивую нагрузку на систему отходов.
</a:t>
            </a:r>
            <a:endParaRPr lang="en-US" sz="692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без 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Оставленный свет, работающая техника и лишний расход электричества кажутся мелочью. Однако именно повседневные потери формируют постоянный спрос на производство энергии и связанное с ним загрязнение.
</a:t>
            </a:r>
            <a:endParaRPr lang="en-US" sz="669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закрытый кран и долгий душ быстро становятся привычкой. Когда такие действия повторяются ежедневно, растёт расход воды, а вместе с ним — нагрузка на природные и коммунальные системы.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как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экологическая дисциплина становится заметной, когда её разделяют другие. Повторяемое поведение превращается в общественную норму и показывает, что everyday responsibility начинается с частного выбора.
</a:t>
            </a:r>
            <a:endParaRPr lang="en-US" sz="657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поездки на машине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перемещения на автомобиле увеличивают выбросы, особенно если их можно заменить пешей прогулкой или общественным транспортом. Small actions, big impact — это не лозунг, а практическая логика.
</a:t>
            </a:r>
            <a:endParaRPr lang="en-US" sz="6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awareness to responsible action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знание проблемы превращается в ответственное поведение.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and waste sorting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захоронения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уменьшает объём мусора на полигонах и помогает вернуть ценные материалы в оборот. Это особенно важно там, где место для захоронения отходов ограничено.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повторного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металл, бумага и часть пластика могут быть переработаны, если их не смешивать с органическими отходами. Чем чище сортировка, тем выше качество вторичного сырья.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и reuse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означает переработку, а reuse — повторное использование без сложной обработки. Эти подходы дополняют друг друга и уменьшают потребность в новых ресурсах.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disposal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выбрасывание не решает проблему: отходы остаются в среде надолго и требуют затрат на хранение и транспортировку. Waste management делает систему более устойчивой и безопасной.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работает только тогда, когда она становится регулярной привычкой дома, в школе и в общественных местах. Именно повседневная дисциплина делает переработку эффективной.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saves resources most effectively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разницу в отходах, но и в энергопотреблении: одноразовые и неэффективные варианты требуют больше ресурсов на каждом этапе использования.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и энергоэффективные решения заметно снижают нагрузку; самый сильный эффект даёт отказ от лишнего потребления и частых поездок на автомобиле.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тематическим категориям презентации; значения относительные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eco-friendly school as a model of responsibility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48950" y="1206913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показывает, что ответственность начинается с привычек: экономия бумаги, двусторонняя печать и выключение света уменьшают расход ресурсов и делают energy saving частью повседневной дисциплины.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195473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 сбор батареек учат не просто убирать мусор, а правильно обращаться с ним. Это формирует waste sorting как норму, а не разовую акцию.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3760539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посадке растений, уходе за клумбами и создании school garden помогает увидеть результат собственных действий. Так экологическая тема становится осязаемой и понятной для подростков.
</a:t>
            </a:r>
            <a:endParaRPr lang="en-US" sz="984" dirty="0"/>
          </a:p>
        </p:txBody>
      </p:sp>
      <p:sp>
        <p:nvSpPr>
          <p:cNvPr id="14" name="Text 5"/>
          <p:cNvSpPr txBox="1"/>
          <p:nvPr/>
        </p:nvSpPr>
        <p:spPr>
          <a:xfrm>
            <a:off x="5566334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повторяются каждый день, они превращаются в habit of responsibility. Тогда экологичное поведение поддерживается не энтузиазмом отдельных учеников, а всей школьной культурой.
</a:t>
            </a:r>
            <a:endParaRPr lang="en-US" sz="968" dirty="0"/>
          </a:p>
        </p:txBody>
      </p:sp>
      <p:sp>
        <p:nvSpPr>
          <p:cNvPr id="15" name="Text 6"/>
          <p:cNvSpPr txBox="1"/>
          <p:nvPr/>
        </p:nvSpPr>
        <p:spPr>
          <a:xfrm>
            <a:off x="733304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темы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такие примеры удобно обсуждать через лексику environmental club, responsibility, conserve и recycle. Это связывает изучение языка с реальными жизненными решениями.
</a:t>
            </a:r>
            <a:endParaRPr lang="en-US" sz="10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04532"/>
            <a:ext cx="3971100" cy="17344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actions and their effects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 напрямую влияют на расход ресурсов, объём отходов и уровень бытового потребления.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семейные решения одновременно экономят деньги и уменьшают нагрузку на природные ресурсы.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бытовых экологических практик.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city as a shared responsibility space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начинается с 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всегда заметно, как жители относятся к общему пространству: убранные дорожки, аккуратные клумбы и отсутствие мусора создают ощущение порядка. Такой результат появляется не случайно, а благодаря повседневным привычкам и вниманию к community action.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как зеркало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особенно ясно видно, что общественное пространство зависит от каждого человека. Если посетители не ломают скамейки, не оставляют отходы и соблюдают правила, место остаётся удобным и безопасным. Именно так работает civic behaviour в городе.
</a:t>
            </a:r>
            <a:endParaRPr lang="en-US" sz="9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factors of personal carbon footprint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учебное сравнение основных источников личного воздействия на климат в повседневной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сокращение поездок на автомобиле, экономия энергии дома и более осознанные покупки.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типичных факторов личного carbon footprint.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Civic responsibility and environmental choices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инициативах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проявляется не только в личных привычках, но и в участии в школьных и городских проектах. Совместные действия помогают решать проблемы быстрее и делают active citizenship заметным.
</a:t>
            </a:r>
            <a:endParaRPr lang="en-US" sz="810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в парках и у водоёмов показывает уважение к другим людям и к природе. Когда правила выполняются регулярно, общественное пространство остаётся чистым и безопасным для всех.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о нарушениях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замечает незаконную свалку или загрязнение, важно не проходить мимо. Сообщение о проблеме помогает запускать environmental protection на уровне города и района, а не только в теории.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сбор вторсырья и волонтёрские акции укрепляют чувство общей ответственности. Через volunteer work и community action экология перестаёт быть абстрактной темой и становится практикой.
</a:t>
            </a:r>
            <a:endParaRPr lang="en-US" sz="839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гражданской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эта тема часто раскрывается через выражения public participation, civic behaviour и environmental protection. Они помогают описывать связь между личным выбором и жизнью общества.
</a:t>
            </a:r>
            <a:endParaRPr lang="en-US" sz="9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issue to informed choice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проверенная информация превращается в ответственное экологическое решение.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environmental practices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даёт видимый результат и объединяет людей разных возрастов. Посаженные деревья улучшают среду не сразу, но именно поэтому такие акции учат терпению и long-term thinking.
</a:t>
            </a:r>
            <a:endParaRPr lang="en-US" sz="908" dirty="0"/>
          </a:p>
        </p:txBody>
      </p:sp>
      <p:sp>
        <p:nvSpPr>
          <p:cNvPr id="12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одноразового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мероприятиях отказ от одноразовой посуды быстро снижает количество мусора. Если организаторы заранее выбирают многоразовые решения, экологический эффект достигается без потери удобства для участников.
</a:t>
            </a:r>
            <a:endParaRPr lang="en-US" sz="902" dirty="0"/>
          </a:p>
        </p:txBody>
      </p:sp>
      <p:sp>
        <p:nvSpPr>
          <p:cNvPr id="13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велоинфраструктуры делает город более удобным и снижает зависимость от автомобиля. Когда безопасные маршруты становятся доступнее, экологичный выбор превращается в практичный ежедневный вариант.
</a:t>
            </a:r>
            <a:endParaRPr lang="en-US" sz="902" dirty="0"/>
          </a:p>
        </p:txBody>
      </p:sp>
      <p:sp>
        <p:nvSpPr>
          <p:cNvPr id="14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в школах и дворах работает лучше всего там, где есть понятные контейнеры, регулярный вывоз и привычка соблюдать правила. Тогда recycling становится частью повседневной культуры.
</a:t>
            </a:r>
            <a:endParaRPr lang="en-US" sz="902" dirty="0"/>
          </a:p>
        </p:txBody>
      </p:sp>
      <p:sp>
        <p:nvSpPr>
          <p:cNvPr id="15" name="Text 6"/>
          <p:cNvSpPr txBox="1"/>
          <p:nvPr/>
        </p:nvSpPr>
        <p:spPr>
          <a:xfrm>
            <a:off x="1278276" y="43739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сильнее всего работают при регулярном участии и поддержке сообщества. Совместные уборки, высадка растений и просветительские кампании формируют устойчивый результат, а не разовый эффект.
</a:t>
            </a:r>
            <a:endParaRPr lang="en-US" sz="9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9366"/>
            <a:ext cx="4009200" cy="162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actions and long-term results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решения дают небольшой эффект сразу, но в долгосрочной перспективе заметно меняют расход ресурсов и состояние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 важнее разовых жестов: небольшая экономия сегодня превращается в заметный экологический результат со временем.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экологических эффектов бытовых привычек.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прогноз показывает, что качество среды станет ещё важнее: решения сегодняшнего дня определят, насколько безопасными и удобными будут города для будущих поколений.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Department of Economic and Social Affairs, World Urbanization Prospects.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населения, по прогнозу ООН, будет жить в городах к 2050 году.
</a:t>
            </a:r>
            <a:endParaRPr lang="en-US" sz="19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 — основа устойчивого будущего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не возникают сами по себе и не исчезают без действий людей. Когда знания, дисциплина, сотрудничество и личная ответственность соединяются, устойчивое будущее становится реальной целью.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2026-05-31T15:43:54Z</dcterms:created>
  <dcterms:modified xsi:type="dcterms:W3CDTF">2026-05-31T15:43:54Z</dcterms:modified>
</cp:coreProperties>
</file>