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974574" y="6535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986250" y="1905000"/>
            <a:ext cx="71715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мир на пороге индустриальной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Россия входят в новую эпоху перемен.
</a:t>
            </a:r>
            <a:endParaRPr lang="en-US" sz="3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7050" y="1921677"/>
            <a:ext cx="2675400" cy="2633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7050" y="475921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период важен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109375" y="2259000"/>
            <a:ext cx="3828000" cy="18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XVII–XVIII века открыли путь к индустриальной цивилизации: менялись производство, торговля, власть и повседневная жизнь. Россия включалась в этот процесс позднее, сочетая модернизацию с крепостным строем и сильным государственным контролем.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новой эпохе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936383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ремесла к мануфактуре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преобладали аграрные и ремесленные формы хозяйства, но постепенно их вытесняли более крупные мастерские и мануфактуры. Производство становилось устойчивее, а рынки — шире и связнее.
</a:t>
            </a:r>
            <a:endParaRPr lang="en-US" sz="821" dirty="0"/>
          </a:p>
        </p:txBody>
      </p:sp>
      <p:sp>
        <p:nvSpPr>
          <p:cNvPr id="10" name="Text 3"/>
          <p:cNvSpPr txBox="1"/>
          <p:nvPr/>
        </p:nvSpPr>
        <p:spPr>
          <a:xfrm>
            <a:off x="1936375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порядок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тоже менялся: возрастала роль разделения операций, дисциплины и специализации работников. Это повышало выпуск продукции и подготавливало переход к более сложным формам промышленного производства.
</a:t>
            </a:r>
            <a:endParaRPr lang="en-US" sz="821" dirty="0"/>
          </a:p>
        </p:txBody>
      </p:sp>
      <p:sp>
        <p:nvSpPr>
          <p:cNvPr id="11" name="Text 4"/>
          <p:cNvSpPr txBox="1"/>
          <p:nvPr/>
        </p:nvSpPr>
        <p:spPr>
          <a:xfrm>
            <a:off x="6054821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усиливали управление армией, налогами и экономикой. Им требовались ресурсы, дороги, порты и надёжные поставки, поэтому власть всё активнее вмешивалась в хозяйственную жизнь.
</a:t>
            </a:r>
            <a:endParaRPr lang="en-US" sz="867" dirty="0"/>
          </a:p>
        </p:txBody>
      </p:sp>
      <p:sp>
        <p:nvSpPr>
          <p:cNvPr id="12" name="Text 5"/>
          <p:cNvSpPr txBox="1"/>
          <p:nvPr/>
        </p:nvSpPr>
        <p:spPr>
          <a:xfrm>
            <a:off x="6054812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термина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цивилизация — это общество, где техника, города и производство быстро преобразуют экономику и социальные отношения. Именно такие изменения начали складываться в XVII–XVIII веках.
</a:t>
            </a:r>
            <a:endParaRPr lang="en-US" sz="8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и критерии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и труд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цивилизация опирается на рост мануфактур, затем машинного производства, а также на устойчивый рынок труда. Производство становится более расчленённым и управляемым.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операций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Важнейшим признаком становится разделение труда: один продукт создают разные работники, каждый выполняет свою операцию. Это повышает выпуск, но требует дисциплины и координации.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2800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растут города и торговые центры, где сосредоточены ремесло, обмен, финансы и управление. Урбанизация становится одним из главных признаков новой эпохи.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62800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 Нидерланды раньше других опирались на торговлю, капитал и морские связи. Их опыт показал, как коммерция и инвестиции ускоряют экономические перемены.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026" y="3786190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основа
</a:t>
            </a:r>
            <a:pPr algn="ctr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Средневековья оставалось локальным и сословным: хозяйство было замкнутым, а обмен — ограниченным. Города и торговля существовали, но не определяли развитие всей Европы.
</a:t>
            </a:r>
            <a:endParaRPr lang="en-US" sz="968" dirty="0"/>
          </a:p>
        </p:txBody>
      </p:sp>
      <p:sp>
        <p:nvSpPr>
          <p:cNvPr id="9" name="Text 1"/>
          <p:cNvSpPr txBox="1"/>
          <p:nvPr/>
        </p:nvSpPr>
        <p:spPr>
          <a:xfrm>
            <a:off x="1918210" y="2808945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связей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 веке усиливаются морская торговля, денежное обращение и международные связи. Экономика начинает выходить за рамки местного спроса и натурального хозяйства.
</a:t>
            </a:r>
            <a:endParaRPr lang="en-US" sz="983" dirty="0"/>
          </a:p>
        </p:txBody>
      </p:sp>
      <p:sp>
        <p:nvSpPr>
          <p:cNvPr id="10" name="Text 2"/>
          <p:cNvSpPr txBox="1"/>
          <p:nvPr/>
        </p:nvSpPr>
        <p:spPr>
          <a:xfrm>
            <a:off x="3662376" y="3624090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институты
</a:t>
            </a:r>
            <a:pPr algn="ctr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 веке растут национальные рынки, крупные города и централизованные государства. Армии, налоги и управление становятся регулярными и более сложными.
</a:t>
            </a:r>
            <a:endParaRPr lang="en-US" sz="968" dirty="0"/>
          </a:p>
        </p:txBody>
      </p:sp>
      <p:sp>
        <p:nvSpPr>
          <p:cNvPr id="11" name="Text 3"/>
          <p:cNvSpPr txBox="1"/>
          <p:nvPr/>
        </p:nvSpPr>
        <p:spPr>
          <a:xfrm>
            <a:off x="5445704" y="2985529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модернизации
</a:t>
            </a:r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периода складываются предпосылки индустриального мира: более широкий обмен, ускорение технологий и усиление роли государства в экономике.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975" y="501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новый мир отличается от Средневековья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драйверы Запада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17197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толчок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Улучшения в сельском хозяйстве увеличили урожайность и высвободили часть рабочей силы. Это создало более устойчивый спрос на промышленные товары и поддержало рост городов.
</a:t>
            </a:r>
            <a:endParaRPr lang="en-US" sz="1154" dirty="0"/>
          </a:p>
        </p:txBody>
      </p:sp>
      <p:sp>
        <p:nvSpPr>
          <p:cNvPr id="10" name="Text 3"/>
          <p:cNvSpPr txBox="1"/>
          <p:nvPr/>
        </p:nvSpPr>
        <p:spPr>
          <a:xfrm>
            <a:off x="2728179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Англии и Нидерландах быстрее развивались текстиль, металлургия и судостроение. Эти отрасли требовали вложений, сырья и организованного сбыта, поэтому росла роль предпринимателей.
</a:t>
            </a:r>
            <a:endParaRPr lang="en-US" sz="1107" dirty="0"/>
          </a:p>
        </p:txBody>
      </p:sp>
      <p:sp>
        <p:nvSpPr>
          <p:cNvPr id="11" name="Text 4"/>
          <p:cNvSpPr txBox="1"/>
          <p:nvPr/>
        </p:nvSpPr>
        <p:spPr>
          <a:xfrm>
            <a:off x="4639156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капитала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 стал ключевым ресурсом новой экономики: накопленные средства направлялись в производство, торговлю и транспорт. Частные инвестиции всё заметнее определяли промышленное развитие.
</a:t>
            </a:r>
            <a:endParaRPr lang="en-US" sz="1107" dirty="0"/>
          </a:p>
        </p:txBody>
      </p:sp>
      <p:sp>
        <p:nvSpPr>
          <p:cNvPr id="12" name="Text 5"/>
          <p:cNvSpPr txBox="1"/>
          <p:nvPr/>
        </p:nvSpPr>
        <p:spPr>
          <a:xfrm>
            <a:off x="6550089" y="2830100"/>
            <a:ext cx="1777317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и 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спроса на товары побуждало производителей увеличивать выпуск и совершенствовать организацию труда. Экономический рост всё теснее связывался с рынком и прибылью.
</a:t>
            </a:r>
            <a:endParaRPr lang="en-US" sz="110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4100" y="1519429"/>
            <a:ext cx="4058400" cy="33846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колонии и финансы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1896237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потоки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система связывала Европу с Америкой, Африкой и Азией, создавая устойчивые потоки сырья и товаров. Сахар, хлопок, серебро и специи меняли структуру спроса.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2850912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и риски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дальних перевозок усилило значение страховки, кредита и портовой инфраструктуры. Торговля становилась сложнее, а финансовые инструменты — необходимее для крупных сделок.
</a:t>
            </a:r>
            <a:endParaRPr lang="en-US" sz="1042" dirty="0"/>
          </a:p>
        </p:txBody>
      </p:sp>
      <p:sp>
        <p:nvSpPr>
          <p:cNvPr id="11" name="Text 4"/>
          <p:cNvSpPr txBox="1"/>
          <p:nvPr/>
        </p:nvSpPr>
        <p:spPr>
          <a:xfrm>
            <a:off x="994775" y="3805587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Лондон, Амстердам и Гамбург превратились в крупнейшие торговые центры, где соединялись мировые маршруты, капитал и информационные потоки. Это ускоряло экономическую интеграцию Европы.
</a:t>
            </a:r>
            <a:endParaRPr lang="en-US" sz="104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7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Мануфактуры и 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ручного производства к более сложной организации труда в XVII–XVIII веках.
</a:t>
            </a:r>
            <a:endParaRPr lang="en-US" sz="22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в Европе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рынок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городов, портов и ремесленных центров создавал спрос на работников, не связанных с землёй. Экономика всё заметнее опиралась на наёмный труд и денежную оплату.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мобильности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мобильность была выше, чем в традиционном обществе: люди чаще меняли занятия и место проживания. Это расширяло возможности личного выбора и профессионального роста.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962800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Заработок вместо повинности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зарплатного труда изменяло повседневную жизнь: доход зависел от работы, а не от сословной повинности. Городская экономика становилась более гибкой и динамичной.
</a:t>
            </a:r>
            <a:endParaRPr lang="en-US" sz="1193" dirty="0"/>
          </a:p>
        </p:txBody>
      </p:sp>
      <p:sp>
        <p:nvSpPr>
          <p:cNvPr id="12" name="Text 5"/>
          <p:cNvSpPr txBox="1"/>
          <p:nvPr/>
        </p:nvSpPr>
        <p:spPr>
          <a:xfrm>
            <a:off x="4962800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социальные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связи между ремеслом, торговлей и финансами постепенно формировали более разнообразное общество, где возрастала роль предпринимателей, мастеров и служащих.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России в мировом 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сильных и слабых сторон российского развития в общеевропейском контексте.
</a:t>
            </a:r>
            <a:endParaRPr lang="en-US" sz="21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90% населения жило в деревне, поэтому именно сельское хозяйство определяло сбор налогов, снабжение армии и устойчивость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Обобщающие данные исторической демографии России XVII–XVIII вв.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России было связано с деревней и натуральным хозяйством.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90%
</a:t>
            </a:r>
            <a:endParaRPr lang="en-US" sz="67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подушной подати в 1724 году сделало налоговый учёт регулярным и привязало сборы к каждому мужчине податных сословий.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 Петра I о подушной подати, 1724 год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началом более жёсткой и системной фискальной политики.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1724
</a:t>
            </a:r>
            <a:endParaRPr lang="en-US" sz="67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1542" y="2223516"/>
            <a:ext cx="4009800" cy="18737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6028325" y="1982300"/>
            <a:ext cx="2393700" cy="235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Мануфактурный рост особенно заметен на Урале: здесь складывались крупные заводские центры, ориентированные на металл для армии и внешней торговли.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быстрый рост металлургической базы Урала в первой половине XVIII века, что усилило военную и экспортную роль российской промышленности.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обзоры промышленности Урала и металлургии XVIII века
</a:t>
            </a:r>
            <a:endParaRPr lang="en-US" sz="1174" dirty="0"/>
          </a:p>
        </p:txBody>
      </p:sp>
      <p:sp>
        <p:nvSpPr>
          <p:cNvPr id="6" name="Text 2"/>
          <p:cNvSpPr txBox="1"/>
          <p:nvPr/>
        </p:nvSpPr>
        <p:spPr>
          <a:xfrm>
            <a:off x="1091025" y="837075"/>
            <a:ext cx="6102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Мануфактуры и горное дело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формы подневольного труда закрепляли зависимость работников от государства и владельцев, а заводская дисциплина подчиняла производство военным и фискальным задачам.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 XVII–XVIII веков: крепостной, приписной и посессионный труд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труда подчеркивали принудительный характер ранней российской индустриализации.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7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4100" y="1519429"/>
            <a:ext cx="4058400" cy="33846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коммуникации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994775" y="1854370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дороги в России были ненадёжными и сильно зависели от сезона, поэтому перевозка грузов занимала много времени и обходилась дорого, особенно вдали от крупных рек.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994775" y="2569282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магистрали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пути оставались главными транспортными артериями: они связывали внутренние районы с центрами торговли и промышленности и позволяли перемещать тяжёлые грузы значительно дешевле.
</a:t>
            </a:r>
            <a:endParaRPr lang="en-US" sz="889" dirty="0"/>
          </a:p>
        </p:txBody>
      </p:sp>
      <p:sp>
        <p:nvSpPr>
          <p:cNvPr id="12" name="Text 4"/>
          <p:cNvSpPr txBox="1"/>
          <p:nvPr/>
        </p:nvSpPr>
        <p:spPr>
          <a:xfrm>
            <a:off x="994775" y="3284259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 связь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Почта и указы ускоряли передачу распоряжений, а новые административные центры усиливали контроль над территориями и облегчали управление огромной страной.
</a:t>
            </a:r>
            <a:endParaRPr lang="en-US" sz="895" dirty="0"/>
          </a:p>
        </p:txBody>
      </p:sp>
      <p:sp>
        <p:nvSpPr>
          <p:cNvPr id="13" name="Text 5"/>
          <p:cNvSpPr txBox="1"/>
          <p:nvPr/>
        </p:nvSpPr>
        <p:spPr>
          <a:xfrm>
            <a:off x="994775" y="3999237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окно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Петербурга изменило внешние коммуникации государства: Россия получила устойчивый выход к Балтийскому морю и более короткий путь в европейскую торговлю.
</a:t>
            </a:r>
            <a:endParaRPr lang="en-US" sz="8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основные сословные группы закрепляли неравенство прав и обязанностей, поэтому переход между ними был ограничен и зависел прежде всего от происхождения.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Сословное устройство России XVII–XVIII веков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сословия задавали жёсткую социальную иерархию России.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7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происхождения к службе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службой дворянства, реформами Петра I и потребностями армии и флота в XVIII веке.
</a:t>
            </a:r>
            <a:endParaRPr lang="en-US" sz="219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694" y="1469900"/>
            <a:ext cx="3014813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образование и культура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7125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города росли, но их роль в экономике и повседневной жизни оставалась скромнее, чем в Западной Европе, где городская сеть была плотнее и разнообразнее.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3967125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концентрировались ремесло, торговля и управление, поэтому они становились центрами обмена товарами, новостями и государственными распоряжениями.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6567200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печать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типографии и академии в Петербурге и Москве расширяли круг образованных людей и укрепляли светскую культуру, ориентированную на практические знания.
</a:t>
            </a:r>
            <a:endParaRPr lang="en-US" sz="976" dirty="0"/>
          </a:p>
        </p:txBody>
      </p:sp>
      <p:sp>
        <p:nvSpPr>
          <p:cNvPr id="13" name="Text 5"/>
          <p:cNvSpPr txBox="1"/>
          <p:nvPr/>
        </p:nvSpPr>
        <p:spPr>
          <a:xfrm>
            <a:off x="6567200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культурные практики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шла неравномерно, но именно городская среда становилась пространством модернизации, где сильнее ощущались новые нормы жизни и труда.
</a:t>
            </a:r>
            <a:endParaRPr lang="en-US" sz="97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кризиса к модернизации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преобразований начала XVIII века: военные задачи, фискальная перестройка и ускоренное развитие промышленности.
</a:t>
            </a:r>
            <a:endParaRPr lang="en-US" sz="21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32650" y="1154200"/>
            <a:ext cx="6840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с высокой ценой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1071300" y="2960875"/>
            <a:ext cx="70014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вошла в европейскую модернизацию не через свободный рынок, а через государственную мобилизацию, крепостной труд и служилую дисциплину. Это усилило державу, но закрепило социальные ограничения.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2026-07-26T07:11:52Z</dcterms:created>
  <dcterms:modified xsi:type="dcterms:W3CDTF">2026-07-26T07:11:52Z</dcterms:modified>
</cp:coreProperties>
</file>