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Культура стран Древнего Востока — основные аспекты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достижения Египта, Междуречья, Индии и Китая через культуру и науки.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Восток — колыбель первых цивилизаций, образованных у великих рек: Нила, Тигра, Евфрата, Инда и Хуанхэ. Этот регион характеризуется развитием орошаемого земледелия, письма и государственности, что стало основой для культурных и социальных трансформаций.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географический контекст Древнего Востока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825" y="749261"/>
            <a:ext cx="3615600" cy="935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8825" y="1823911"/>
            <a:ext cx="3615600" cy="9356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8825" y="2898561"/>
            <a:ext cx="3615600" cy="9356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8825" y="3973211"/>
            <a:ext cx="3615600" cy="93567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8500" y="103005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— земля фараонов и Нила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Египетская цивилизация развивалась вдоль Нила, объединяя религиозные представления с фараонской властью. Характерны уникальные письменные знаки и архитектура, подчеркивающая связь с загробной жизнью.
</a:t>
            </a:r>
            <a:endParaRPr lang="en-US" sz="871" dirty="0"/>
          </a:p>
        </p:txBody>
      </p:sp>
      <p:sp>
        <p:nvSpPr>
          <p:cNvPr id="11" name="Text 2"/>
          <p:cNvSpPr txBox="1"/>
          <p:nvPr/>
        </p:nvSpPr>
        <p:spPr>
          <a:xfrm>
            <a:off x="4138500" y="210470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Междуречье — колыбель клинописи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Междуречье формировались шумерские, вавилонские и ассирийские культуры с собственными языками и богами. Здесь возникла клинопись и законодательные кодексы, что отразилось на восточной традиции права.
</a:t>
            </a:r>
            <a:endParaRPr lang="en-US" sz="871" dirty="0"/>
          </a:p>
        </p:txBody>
      </p:sp>
      <p:sp>
        <p:nvSpPr>
          <p:cNvPr id="12" name="Text 3"/>
          <p:cNvSpPr txBox="1"/>
          <p:nvPr/>
        </p:nvSpPr>
        <p:spPr>
          <a:xfrm>
            <a:off x="4138500" y="317935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— духовность и многообразие каст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Индийская культура истоками ведической религии и кастовой системы формировала основы индуизма и буддизма. Литература и архитектура Индии отражают сложное взаимодействие духовного и материального.
</a:t>
            </a:r>
            <a:endParaRPr lang="en-US" sz="871" dirty="0"/>
          </a:p>
        </p:txBody>
      </p:sp>
      <p:sp>
        <p:nvSpPr>
          <p:cNvPr id="13" name="Text 4"/>
          <p:cNvSpPr txBox="1"/>
          <p:nvPr/>
        </p:nvSpPr>
        <p:spPr>
          <a:xfrm>
            <a:off x="4138500" y="425400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— имперские традиции и учения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цивилизация известна конфуцианством и даосизмом, значительными изобретениями и развитой бюрократией. Письменность и государственные институты заложили фундамент многотысячелетней культурной непрерывности.
</a:t>
            </a:r>
            <a:endParaRPr lang="en-US" sz="871" dirty="0"/>
          </a:p>
        </p:txBody>
      </p:sp>
      <p:sp>
        <p:nvSpPr>
          <p:cNvPr id="14" name="Text 5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регионы: границы, народы, особенности
</a:t>
            </a:r>
            <a:endParaRPr lang="en-US" sz="2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1"/>
            <a:ext cx="3623400" cy="9376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8900" y="1834347"/>
            <a:ext cx="3623400" cy="9376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8900" y="2833873"/>
            <a:ext cx="3623400" cy="9376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8900" y="3833399"/>
            <a:ext cx="3623400" cy="93769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2" name="Text 1"/>
          <p:cNvSpPr txBox="1"/>
          <p:nvPr/>
        </p:nvSpPr>
        <p:spPr>
          <a:xfrm>
            <a:off x="4320175" y="979798"/>
            <a:ext cx="4327800" cy="675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Египта — символы вечности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Хеопса и Хефрена — грандиозные гробницы, отражающие веру в загробную жизнь и умения древних инженеров, создавших устойчивые мегалитические сооружения.
</a:t>
            </a:r>
            <a:endParaRPr lang="en-US" sz="1027" dirty="0"/>
          </a:p>
        </p:txBody>
      </p:sp>
      <p:sp>
        <p:nvSpPr>
          <p:cNvPr id="13" name="Text 2"/>
          <p:cNvSpPr txBox="1"/>
          <p:nvPr/>
        </p:nvSpPr>
        <p:spPr>
          <a:xfrm>
            <a:off x="4320175" y="1979324"/>
            <a:ext cx="4327800" cy="675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Зиккураты Междуречья — центры поклонения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Массивные ступенчатые зиккураты, как Этеменанки в Вавилоне, служили храмами и символизировали связь между землей и небом в религиозных практиках.
</a:t>
            </a:r>
            <a:endParaRPr lang="en-US" sz="1050" dirty="0"/>
          </a:p>
        </p:txBody>
      </p:sp>
      <p:sp>
        <p:nvSpPr>
          <p:cNvPr id="14" name="Text 3"/>
          <p:cNvSpPr txBox="1"/>
          <p:nvPr/>
        </p:nvSpPr>
        <p:spPr>
          <a:xfrm>
            <a:off x="4320175" y="2978850"/>
            <a:ext cx="4327800" cy="675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Индийские ступы Санчхи — хранители духовности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Куполообразные ступы охраняли буддийские реликвии, комбинируя архитектурные элементы и художественную символику для поддержки религиозного почитания.
</a:t>
            </a:r>
            <a:endParaRPr lang="en-US" sz="1048" dirty="0"/>
          </a:p>
        </p:txBody>
      </p:sp>
      <p:sp>
        <p:nvSpPr>
          <p:cNvPr id="15" name="Text 4"/>
          <p:cNvSpPr txBox="1"/>
          <p:nvPr/>
        </p:nvSpPr>
        <p:spPr>
          <a:xfrm>
            <a:off x="4320175" y="3978376"/>
            <a:ext cx="4327800" cy="675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пагоды и дворцы — гармония природы и архитектуры
</a:t>
            </a:r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Пагоды и Запретный город в Пекине демонстрируют традиции гармонии, симметрии и власти, сочетая деревянные конструкции с изысканными декоративными элементами.
</a:t>
            </a:r>
            <a:endParaRPr lang="en-US" sz="1027" dirty="0"/>
          </a:p>
        </p:txBody>
      </p:sp>
      <p:sp>
        <p:nvSpPr>
          <p:cNvPr id="16" name="Text 5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Архитектура: от пирамид Египта до пагод Китая
</a:t>
            </a:r>
            <a:endParaRPr lang="en-US" sz="2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825" y="749261"/>
            <a:ext cx="3615600" cy="935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8825" y="1823911"/>
            <a:ext cx="3615600" cy="9356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8825" y="2898561"/>
            <a:ext cx="3615600" cy="9356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8825" y="3973211"/>
            <a:ext cx="3615600" cy="93567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8500" y="103005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Шумерские города-государства — Ур и Лагаш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Первоначальные города граничили с сельской местностью, обладали сложной планировкой, административными зданиями и храмами, что способствовало развитию торговли и социальной специализации.
</a:t>
            </a:r>
            <a:endParaRPr lang="en-US" sz="871" dirty="0"/>
          </a:p>
        </p:txBody>
      </p:sp>
      <p:sp>
        <p:nvSpPr>
          <p:cNvPr id="11" name="Text 2"/>
          <p:cNvSpPr txBox="1"/>
          <p:nvPr/>
        </p:nvSpPr>
        <p:spPr>
          <a:xfrm>
            <a:off x="4138500" y="210470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Египетские Мемфис и Фивы — центры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города объединяли политическую власть и религиозные институты. Мемфис был столицей периода Древнего царства, а Фивы позже стали религиозным и культурным центром.
</a:t>
            </a:r>
            <a:endParaRPr lang="en-US" sz="871" dirty="0"/>
          </a:p>
        </p:txBody>
      </p:sp>
      <p:sp>
        <p:nvSpPr>
          <p:cNvPr id="12" name="Text 3"/>
          <p:cNvSpPr txBox="1"/>
          <p:nvPr/>
        </p:nvSpPr>
        <p:spPr>
          <a:xfrm>
            <a:off x="4138500" y="317935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Мохенджо-Даро — пример городской планировки Индской цивилизации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отличался регулярной сетью улиц, канализацией и общественными зданиями, что свидетельствует о высокой организации и развитии городской культуры.
</a:t>
            </a:r>
            <a:endParaRPr lang="en-US" sz="871" dirty="0"/>
          </a:p>
        </p:txBody>
      </p:sp>
      <p:sp>
        <p:nvSpPr>
          <p:cNvPr id="13" name="Text 4"/>
          <p:cNvSpPr txBox="1"/>
          <p:nvPr/>
        </p:nvSpPr>
        <p:spPr>
          <a:xfrm>
            <a:off x="4138500" y="425400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Сиань — древняя столица Китая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Сиань служил агломерацией древних династий с укреплениями, дворцами и объектами культового значения, начиная с периода Чжоу и вплоть до эпохи Тан.
</a:t>
            </a:r>
            <a:endParaRPr lang="en-US" sz="871" dirty="0"/>
          </a:p>
        </p:txBody>
      </p:sp>
      <p:sp>
        <p:nvSpPr>
          <p:cNvPr id="14" name="Text 5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урбанизация: центры культурной динамики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строилась на божественном происхождении власти: фараон в Египте и цари в Междуречье обладали статусом живых богов или их представителей.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системы развивались по типу кодекса Хаммурапи и концепции маат — баланса и справедливости, регулируя общественные отношения и обязанности.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структуры основывались на дворцах и бюрократии, включая систему налогов и чиновничества для управления большими территориями.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Социально-политическая структура обществ Востока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669" y="1162275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73325" y="1168905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2925" y="1168905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20981" y="1162275"/>
            <a:ext cx="301388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Повседневность: основные элементы культуры и технологий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Посуда и 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керамических и бронзовых изделий в быту, одежда из льна и хлопка отражали климатические условия и технологические возможности региона.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Ирригационные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каналы и плотины позволяли регулировать водоснабжение, обеспечивая урожай и развитие сельского хозяйства.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передвижения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Колесницы и лодки использовались для торговли и военных действий, расширяя связи между поселениями и регионами.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и 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создавали изделия из металла и камня, поддерживая экономический обмен внутри и между цивилизациями.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1"/>
            <a:ext cx="3623400" cy="9376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8900" y="1834347"/>
            <a:ext cx="3623400" cy="9376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8900" y="2833873"/>
            <a:ext cx="3623400" cy="9376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8900" y="3833399"/>
            <a:ext cx="3623400" cy="93769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2" name="Text 1"/>
          <p:cNvSpPr txBox="1"/>
          <p:nvPr/>
        </p:nvSpPr>
        <p:spPr>
          <a:xfrm>
            <a:off x="4320175" y="979798"/>
            <a:ext cx="4327800" cy="675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Шумерский зиккурат Этеменанки — храм и символ
</a:t>
            </a:r>
            <a:pPr algn="l" indent="0" marL="0">
              <a:lnSpc>
                <a:spcPct val="115000"/>
              </a:lnSpc>
              <a:buNone/>
            </a:pPr>
            <a:r>
              <a:rPr lang="en-US" sz="1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Гигантская башня-стенд возводилась как место обитания бога Мардука, служила центром культа и выражала религиозные представления о космосе.
</a:t>
            </a:r>
            <a:endParaRPr lang="en-US" sz="1136" dirty="0"/>
          </a:p>
        </p:txBody>
      </p:sp>
      <p:sp>
        <p:nvSpPr>
          <p:cNvPr id="13" name="Text 2"/>
          <p:cNvSpPr txBox="1"/>
          <p:nvPr/>
        </p:nvSpPr>
        <p:spPr>
          <a:xfrm>
            <a:off x="4320175" y="1979324"/>
            <a:ext cx="4327800" cy="675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Амона-Ра в Карнаке — архитектура поклонения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крупнейших храмовых комплексов Египта, где проводились ритуалы и праздники, поддерживавшие космический порядок и власть фараона.
</a:t>
            </a:r>
            <a:endParaRPr lang="en-US" sz="1132" dirty="0"/>
          </a:p>
        </p:txBody>
      </p:sp>
      <p:sp>
        <p:nvSpPr>
          <p:cNvPr id="14" name="Text 3"/>
          <p:cNvSpPr txBox="1"/>
          <p:nvPr/>
        </p:nvSpPr>
        <p:spPr>
          <a:xfrm>
            <a:off x="4320175" y="2978850"/>
            <a:ext cx="4327800" cy="675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Ведические обряды в Индии — гармония с природой
</a:t>
            </a:r>
            <a:pPr algn="l" indent="0" marL="0">
              <a:lnSpc>
                <a:spcPct val="115000"/>
              </a:lnSpc>
              <a:buNone/>
            </a:pPr>
            <a:r>
              <a:rPr lang="en-US" sz="1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Ритуальные платформы использовались для жертвоприношений божествам, закрепляя связь человека с божественным и космическим циклом.
</a:t>
            </a:r>
            <a:endParaRPr lang="en-US" sz="1131" dirty="0"/>
          </a:p>
        </p:txBody>
      </p:sp>
      <p:sp>
        <p:nvSpPr>
          <p:cNvPr id="15" name="Text 4"/>
          <p:cNvSpPr txBox="1"/>
          <p:nvPr/>
        </p:nvSpPr>
        <p:spPr>
          <a:xfrm>
            <a:off x="4320175" y="3978376"/>
            <a:ext cx="4327800" cy="675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жертвенники — связь с духом неба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Церемонии в честь неба выполняли роль государственного культа, укрепляя легитимность императорской власти и единство общества.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Религия: пантеоны, храмы, ритуалы
</a:t>
            </a:r>
            <a:endParaRPr lang="en-US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о Гильгамеше раскрывает темы дружбы, смертности и поиска смысла жизни, отражая мировоззрение шумерского народа.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Мифология и литература: источники ценностей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 Всемирном потопе в Вавилоне иллюстрирует представления о божественном наказании и обновлении мира через разрушение и спасение.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«Песнь о Птахе» в Египте объясняет творение и структуру мира через мифологические представления и символы бога-творца.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Веды и конфуцианские тексты задают нормы морали и социальной гармонии, которые легли в основу индийской и китайской культур соответственно.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Скульптурные портреты фараонов — символ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Статуи фараонов передают идеалы вечности и божественного происхождения, соблюдая принципы фронтальности и строгости формы для усиления образа.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Настенные росписи в гробницах — проводники в загробный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из жизни и загробного мира создавались для обеспечения благополучия умерших и отражали религиозные представления об аде.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лотоса и солнечного диска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Декоративные мотивы подчеркивали циклы возрождения и божественную защиту, широко применялись в архитектуре и предметах культа.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Древнего Египта: памятники и символика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Эпические произведения как основа индийской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«Рамаяна» и «Махабхарата» — два грандиозных эпоса, которые формировали духовные и моральные основы общества Древней Индии. Эти тексты не только рассказывали героические сказания, но и служили источником философии и социальной этики.
</a:t>
            </a:r>
            <a:endParaRPr lang="en-US" sz="1177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памятники и сакральные сооружения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Ступы, храм Махабодхи и многочисленные скульптуры Будды отражают религиозное развитие региона. Их архитектура способствует духовному опыту, а мастерство изобразительного искусства подчеркивает важность буддизма и индуизма в культуре.
</a:t>
            </a:r>
            <a:endParaRPr lang="en-US" sz="1196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художественных ремёсел
</a:t>
            </a:r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Древней Индии изготовляли высококачественные ткани и ювелирные изделия, украшенные драгоценными камнями. Традиционные техники ткачества и обработки металлов сохраняли и передавали культурные и эстетические ценности поколениям.
</a:t>
            </a:r>
            <a:endParaRPr lang="en-US" sz="1196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Древней Индии: литература, архитектура, религия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философских учений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Конфуцианство, даосизм и легизм сформировали основу моральных и политических норм общества. Эти учения глубоко влияли на повседневную жизнь, государственное устройство и культурные практики Китая.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 и ремесла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шелка, фаянса и бронзовых сосудов характеризует высокий уровень технологического прогресса. Эти изделия были не только практичными, но и носили значительный эстетический и символический смысл.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архитектурные памятники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стена и терракотовая армия Цинь Шихуана демонстрируют мощь и культурное богатство древнекитайской империи. Феодальные дворцы отражают сложность и величие социальной иерархии и государственного управления.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Древнего Китая: духовные и материальные достижения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системы Древнего Востока формировали основы мировоззрения и социальной иерархии, объединяя людей вокруг общих верований и практик.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Египте, Индии и Китае религия определяла принципы морали, правила поведения и художественные стили, влияя на развитие обрядов и эстетических норм.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 и поклонение богам поддерживали целостность общества и укрепляли власть правителей, выступая связующим звеном между земной и божественной сферами.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как стержень культурных традиций на Востоке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1"/>
            <a:ext cx="3623400" cy="9376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8900" y="1834347"/>
            <a:ext cx="3623400" cy="9376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8900" y="2833873"/>
            <a:ext cx="3623400" cy="9376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8900" y="3833399"/>
            <a:ext cx="3623400" cy="93769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2" name="Text 1"/>
          <p:cNvSpPr txBox="1"/>
          <p:nvPr/>
        </p:nvSpPr>
        <p:spPr>
          <a:xfrm>
            <a:off x="4320175" y="979798"/>
            <a:ext cx="4327800" cy="675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Египетские иероглифы и Розеттский камень
</a:t>
            </a:r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Иероглифическое письмо Египта стало ключом к пониманию культуры и религии, а находка Розеттского камня позволила расшифровать эти знаки и проникнуть в тайны древних текстов.
</a:t>
            </a:r>
            <a:endParaRPr lang="en-US" sz="1027" dirty="0"/>
          </a:p>
        </p:txBody>
      </p:sp>
      <p:sp>
        <p:nvSpPr>
          <p:cNvPr id="13" name="Text 2"/>
          <p:cNvSpPr txBox="1"/>
          <p:nvPr/>
        </p:nvSpPr>
        <p:spPr>
          <a:xfrm>
            <a:off x="4320175" y="1979324"/>
            <a:ext cx="4327800" cy="675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Шумерская и вавилонская клинопись
</a:t>
            </a:r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Клинопись отражала административный и хозяйственный уклад Междуречья, фиксируя договоры, законы и литературные произведения на глиняных табличках с использованием характерного знакового письма.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4320175" y="2978850"/>
            <a:ext cx="4327800" cy="675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брахми в Индии
</a:t>
            </a:r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брахми стал основой для многих индийских и югоазиатских письменных систем и помог сохранить священные тексты ведической религии и классической литературы.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4320175" y="3978376"/>
            <a:ext cx="4327800" cy="675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иероглифы как система коммуникации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система иероглифов сохраняет значение слов и понятий в графической форме, что способствовало развитию единого культурного пространства на огромной территории Китая.
</a:t>
            </a:r>
            <a:endParaRPr lang="en-US" sz="1027" dirty="0"/>
          </a:p>
        </p:txBody>
      </p:sp>
      <p:sp>
        <p:nvSpPr>
          <p:cNvPr id="16" name="Text 5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письменности: иероглифы, клинопись, брахми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Египетский папирус Ринда содержит практические арифметические задачи, демонстрируя высокий уровень математических знаний в древних школах.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Астрономы Вавилона и Китая успешно наблюдали движение планет и фиксировали затмения, что влияло на календарные системы и религиозные праздники.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Древнего Востока включала траволечение и хирургические практики, как показано в египетских трактатах и индийских ведических текстах.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точных математических таблиц и астрономических календарей выступало основой для инженерных и сельскохозяйственных достижений региона.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достижения: математика, астрономия, медицина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Шумерские школы писцов были первыми учебными заведениями, где обучали письму, счету и культуре, служа основой для систематизации знаний.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Египте при храмах функционировали иероглифические школы, готовившие писцов и священнослужителей для административной и религиозной деятельности.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академии эпохи Хань и индийские системы образования гуру передавали традиции устного и письменного обучения, формируя интеллектуальную элиту.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Преемственность образования: от шумерской школы до наших дней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825" y="749261"/>
            <a:ext cx="3615600" cy="935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8825" y="1823911"/>
            <a:ext cx="3615600" cy="9356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8825" y="2898561"/>
            <a:ext cx="3615600" cy="9356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8825" y="3973211"/>
            <a:ext cx="3615600" cy="93567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8500" y="103005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Кирпичное зодчество Междуречья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Зиккураты, построенные из обожжённого кирпича, демонстрируют умение древних мастеров создавать устойчивые и масштабные сооружения, обеспечивая прочность и долговечность.
</a:t>
            </a:r>
            <a:endParaRPr lang="en-US" sz="871" dirty="0"/>
          </a:p>
        </p:txBody>
      </p:sp>
      <p:sp>
        <p:nvSpPr>
          <p:cNvPr id="11" name="Text 2"/>
          <p:cNvSpPr txBox="1"/>
          <p:nvPr/>
        </p:nvSpPr>
        <p:spPr>
          <a:xfrm>
            <a:off x="4138500" y="210470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монументальные сооружения Египта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известняка и гранита при строительстве пирамид в Гизе отражает высокий уровень инженерных знаний и организационной структуры труда в древнеегипетском обществе.
</a:t>
            </a:r>
            <a:endParaRPr lang="en-US" sz="871" dirty="0"/>
          </a:p>
        </p:txBody>
      </p:sp>
      <p:sp>
        <p:nvSpPr>
          <p:cNvPr id="12" name="Text 3"/>
          <p:cNvSpPr txBox="1"/>
          <p:nvPr/>
        </p:nvSpPr>
        <p:spPr>
          <a:xfrm>
            <a:off x="4138500" y="317935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и глиняные конструкции в Китае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и пагоды возводились с применением традиционных материалов, которые сочетали эстетическую выразительность с практичностью и приспособленностью к климату региона.
</a:t>
            </a:r>
            <a:endParaRPr lang="en-US" sz="871" dirty="0"/>
          </a:p>
        </p:txBody>
      </p:sp>
      <p:sp>
        <p:nvSpPr>
          <p:cNvPr id="13" name="Text 4"/>
          <p:cNvSpPr txBox="1"/>
          <p:nvPr/>
        </p:nvSpPr>
        <p:spPr>
          <a:xfrm>
            <a:off x="4138500" y="425400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Терракота и резьба в Индии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Ступы и колонны Ашоки выделяются мастерством резного камня и терракотовых элементов, символизируя религиозные идеи и объединяя архитектуру с декоративным искусством.
</a:t>
            </a:r>
            <a:endParaRPr lang="en-US" sz="871" dirty="0"/>
          </a:p>
        </p:txBody>
      </p:sp>
      <p:sp>
        <p:nvSpPr>
          <p:cNvPr id="14" name="Text 5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традиции и строительные технологии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шелковый путь обеспечивал передачу технологий, ремёсел и религиозных учений между Индией, Китаем и Средиземноморьем.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Буддизм, распространившийся из Индии в Китай и Юго-Восточную Азию, стал примером религиозной и культурной интеграции на протяжении веков.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Письменность, художественные стили и технологии перемещались вместе с торговцами и дипломактами, что способствовало обогащению и синтезу традиций.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культурными достижениями между цивилизациями Востока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Йога как глобальное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Практики йоги, зародившиеся в древней Индии, сегодня активно используются во всём мире для поддержания здоровья и гармонии тела и духа, объединяя культурные традиции.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Шахматы — интеллектуальное наследие Индии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шахматы, появившаяся в Индии, стала универсальным символом стратегии и мышления, распространившись по всему миру и влияя на образовательные и культурные практики.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каллиграфия в современном дизайне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китайской и японской каллиграфии вдохновляют современных художников и дизайнеров, сочетая древнее искусство с актуальными визуальными концепциями.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культуры Древнего Востока на современность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341" y="208425"/>
            <a:ext cx="4380518" cy="468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3700" y="586450"/>
            <a:ext cx="3882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культуры Древнего Востока для мировой цивилизации
</a:t>
            </a:r>
            <a:endParaRPr lang="en-US" sz="1575" dirty="0"/>
          </a:p>
        </p:txBody>
      </p:sp>
      <p:sp>
        <p:nvSpPr>
          <p:cNvPr id="6" name="Text 1"/>
          <p:cNvSpPr txBox="1"/>
          <p:nvPr/>
        </p:nvSpPr>
        <p:spPr>
          <a:xfrm>
            <a:off x="423700" y="2035825"/>
            <a:ext cx="3470700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Культуры Древнего Востока создали основу для развития человека в сферах науки, искусства и управления. Их наследие продолжает формировать современные ценности и культурные практики по всему миру.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2026-05-11T05:59:50Z</dcterms:created>
  <dcterms:modified xsi:type="dcterms:W3CDTF">2026-05-11T05:59:50Z</dcterms:modified>
</cp:coreProperties>
</file>