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757463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Эмбриональный этап онтогенеза: как из одной клетки формируется организм
</a:t>
            </a:r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зиготы к организму: ключевые этапы эмбрионального развития.
</a:t>
            </a:r>
            <a:endParaRPr lang="en-US" sz="2734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начинается индивидуальное развитие человека
</a:t>
            </a:r>
            <a:endParaRPr lang="en-US" sz="330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Онтогенез охватывает всю жизнь организма, но именно эмбриональный период задаёт его основной план. В первые 8 недель клетки быстро делятся, перемещаются и специализируются, формируя ось тела и зачатки всех главных систем.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88000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гамет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у человека чаще всего происходит в ампуле маточной трубы, где яйцеклетка и сперматозоид сливаются, объединяя наследственную информацию двух родителей в одной клетке.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687554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набора хромосом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слияния ядер формируется диплоидный набор — 46 хромосом. Так возникает зигота, которая становится первой клеткой нового организма и запускает программу его дальнейшего развития.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93545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полиспермии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проникновения сперматозоида запускается кортикальная реакция. Она изменяет оболочку яйцеклетки так, чтобы в неё не могли попасть другие сперматозоиды.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899424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эмбриогенеза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Зигота уже несёт полный генетический потенциал будущего человека. С этого момента начинается последовательность ранних делений и перестроек, ведущих к образованию эмбриона.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и образование зиготы
</a:t>
            </a:r>
            <a:endParaRPr lang="en-US" sz="33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2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стадии эмбрионального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стадий от оплодотворения до внедрения в эндометрий
</a:t>
            </a:r>
            <a:endParaRPr lang="en-US" sz="322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Дробление: первые деления зиготы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317907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Последующие деления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Дробление идёт серией митозов, поэтому эмбрион становится многоклеточным, но остаётся заключённым в прозрачной оболочке, ограничивающей рост его объёма.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0593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Компактизация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плотнее прилегают друг к другу, усиливают межклеточные контакты и подготавливают переход к моруле — следующей стадии раннего развития.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24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30–36 часов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оплодотворения зигота начинает первое деление. Образуются бластомеры — клетки, число которых быстро возрастает без заметного увеличения общего размера зародыша.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7463" y="265825"/>
            <a:ext cx="4400374" cy="455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9300" y="139500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Морула и бластоциста: первые этапы организации зародыша
</a:t>
            </a:r>
            <a:endParaRPr lang="en-US" sz="2855" dirty="0"/>
          </a:p>
        </p:txBody>
      </p:sp>
      <p:sp>
        <p:nvSpPr>
          <p:cNvPr id="9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35000" y="14686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Морула
</a:t>
            </a:r>
            <a:pPr algn="l" indent="0" marL="0">
              <a:lnSpc>
                <a:spcPct val="10000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3–4 сутки после оплодотворения зародыш напоминает плотный шар из клеток. Эта стадия отражает завершение серии дроблений и подготовку к внутреннему разделению клеточных групп.
</a:t>
            </a:r>
            <a:endParaRPr lang="en-US" sz="1275" dirty="0"/>
          </a:p>
        </p:txBody>
      </p:sp>
      <p:sp>
        <p:nvSpPr>
          <p:cNvPr id="11" name="Text 3"/>
          <p:cNvSpPr txBox="1"/>
          <p:nvPr/>
        </p:nvSpPr>
        <p:spPr>
          <a:xfrm>
            <a:off x="635000" y="32066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полости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внутри зародыша образуется полость, и структура превращается в бластоцисту. Возникновение полости связано с дальнейшей организацией клеток и их функциональным разделением.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857500" y="32066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Эмбриобласт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клеточная масса даёт начало самому эмбриону. Именно из этих клеток затем формируются ткани и органы будущего организма.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2857500" y="14686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Трофобласт
</a:t>
            </a:r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Наружный слой бластоцисты обеспечивает прикрепление к слизистой оболочке матки и позже участвует в формировании плаценты, создавая условия для обмена с организмом матери.
</a:t>
            </a:r>
            <a:endParaRPr lang="en-US" sz="121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39500"/>
            <a:ext cx="8396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24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Имплантация бластоцисты в стенку матки
</a:t>
            </a:r>
            <a:endParaRPr lang="en-US" sz="3124" dirty="0"/>
          </a:p>
        </p:txBody>
      </p:sp>
      <p:sp>
        <p:nvSpPr>
          <p:cNvPr id="8" name="Text 2"/>
          <p:cNvSpPr txBox="1"/>
          <p:nvPr/>
        </p:nvSpPr>
        <p:spPr>
          <a:xfrm>
            <a:off x="695275" y="2099400"/>
            <a:ext cx="2499397" cy="23584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Сроки внедрения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Имплантация обычно начинается на 6–7 сутки после оплодотворения и завершается к 10–12 дню. Это короткое, но решающее окно, без которого развитие не продолжается.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08587" y="2099425"/>
            <a:ext cx="2499359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эндометрия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Бластоциста внедряется в эндометрий — слизистую оболочку матки, хорошо снабжённую сосудами и питательными веществами. Такой контакт обеспечивает эмбриону питание и устойчивую связь с матерью.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921864" y="2099425"/>
            <a:ext cx="2499359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трофобласта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Трофобласт быстро разрастается, помогая зародышу закрепиться в стенке матки и создавая основу для будущего взаимодействия с материнским организмом на ранних сроках.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этап особенно важен: именно здесь клетки перестраиваются в три слоя, из которых позже разовьются разные системы организма.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зародышевых листка формируются в ходе гаструляции и задают основу всех будущих тканей и органов.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эмбрионального развития человека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836142"/>
            <a:ext cx="4133400" cy="17931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Производные зародышевых листков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зародышевый листок имеет собственный набор производных, поэтому их можно рассматривать как основу будущей специализации организма.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листки формируют разные группы тканей, поэтому раннее разделение клеток определяет строение органов.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эмбриология человека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700" y="1533950"/>
            <a:ext cx="267900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4081" y="3261000"/>
            <a:ext cx="301388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7569" y="1533950"/>
            <a:ext cx="234413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3700" y="3261000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Нейруляция и закладка нервной системы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пластинка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гаструляции над осевой мезодермой возникает утолщение эктодермы. Оно становится основой будущей нервной системы и задаёт направление дальнейшей организации зародыша.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нервного гребня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краям нервной трубки выделяются клетки нервного гребня. Они дают начало структурам периферической нервной системы, а также части лицевых образований.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Замыкание нервной трубки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Пластинка изгибается и смыкается в нервную трубку. Из неё затем формируются головной и спинной мозг — центральные отделы нервной системы человека.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значение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Нейруляция показывает, насколько точно координируются движение и специализация клеток. Нарушения этого процесса могут затронуть сразу несколько органов и тканей.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активнее идет закладка органов, тем выше чувствительность к тератогенным воздействиям. Особенно уязвимы 4–8-я недели, когда формируются основные системы тела.
</a:t>
            </a:r>
            <a:endParaRPr lang="en-US" sz="969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этапам эмбриогенеза человека, 1–8-я недели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Критические периоды эмбрионального развития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риска приходится на период органогенеза: в это время даже кратковременное воздействие может нарушить нормальное развитие.
</a:t>
            </a:r>
            <a:endParaRPr lang="en-US" sz="121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88000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этапа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Органогенез стартует после гаструляции, когда зародышевые листки уже задали направление развития тканей. С этого момента клетки не только делятся, но и начинают строго специализированное созревание.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687554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Закладка органов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течение 4–8-й недель появляются зачатки сердца, сосудов, кишечной трубки, печени, почек, легких, конечностей и отделов нервной системы. Формируется основа будущего строения организма.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93545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чувствительность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нарушение деления, миграции или дифференцировки клеток на этой стадии может изменить ход развития. Поэтому органогенез считается наиболее уязвимым и ответственным периодом эмбриогенеза.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899424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здоровья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закладываются дефекты, которые часто сохраняются на всю жизнь. Ранняя профилактика имеет решающее значение, потому что многие структуры уже нельзя «перестроить» позже.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Органогенез как этап формирования систем органов
</a:t>
            </a:r>
            <a:endParaRPr lang="en-US" sz="27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081" y="265825"/>
            <a:ext cx="4425738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4510050" y="314175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Внезародышевые оболочки и плацента
</a:t>
            </a:r>
            <a:endParaRPr lang="en-US" sz="3181" dirty="0"/>
          </a:p>
        </p:txBody>
      </p:sp>
      <p:sp>
        <p:nvSpPr>
          <p:cNvPr id="11" name="Text 2"/>
          <p:cNvSpPr txBox="1"/>
          <p:nvPr/>
        </p:nvSpPr>
        <p:spPr>
          <a:xfrm>
            <a:off x="48957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Амнион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Амнион образует заполненную жидкостью полость, которая защищает плод от механических воздействий и помогает поддерживать стабильную среду для развития.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8957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Хорион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Хорион участвует в формировании плаценты и обеспечивает тесное взаимодействие между зародышем и материнским организмом на ранних этапах беременности.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71182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 и пуповина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 обеспечивает питание, газообмен, выделение продуктов обмена, гормональную регуляцию и барьерную защиту, а пуповина соединяет ее с плодом.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71182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Желточный мешок и аллантоис
</a:t>
            </a:r>
            <a:pPr algn="l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Желточный мешок связан с ранним питанием и кроветворением, а аллантоис участвует в формировании сосудистых структур и развитии пуповинных связей.
</a:t>
            </a:r>
            <a:endParaRPr lang="en-US" sz="126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Тератогены и их влияние на эмбрион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общий механизм нарушения эмбрионального развития в первые 8 недель беременности.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Показанные категории отражают наиболее заметные группы врожденных аномалий, а не точную статистику по всем странам и годам. Распространенность зависит от методов учета и скрининга.
</a:t>
            </a:r>
            <a:endParaRPr lang="en-US" sz="969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распространенным группам врожденных пороков; данные приведены как относительное сравнение
</a:t>
            </a:r>
            <a:endParaRPr lang="en-US" sz="927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встречающиеся врожденные пороки развития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пороки сердца; при этом риск дефектов нервной трубки заметно снижается при достаточном поступлении фолиевой кислоты до зачатия.
</a:t>
            </a:r>
            <a:endParaRPr lang="en-US" sz="111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919" y="1419450"/>
            <a:ext cx="234413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0631" y="1419450"/>
            <a:ext cx="301388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975" y="3291505"/>
            <a:ext cx="318300" cy="254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20631" y="3284875"/>
            <a:ext cx="301388" cy="267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249300" y="139500"/>
            <a:ext cx="85452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контроль эмбрионального развития
</a:t>
            </a:r>
            <a:endParaRPr lang="en-US" sz="2786" dirty="0"/>
          </a:p>
        </p:txBody>
      </p:sp>
      <p:sp>
        <p:nvSpPr>
          <p:cNvPr id="12" name="Text 2"/>
          <p:cNvSpPr txBox="1"/>
          <p:nvPr/>
        </p:nvSpPr>
        <p:spPr>
          <a:xfrm>
            <a:off x="9632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программа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963150" y="1894050"/>
            <a:ext cx="3349200" cy="93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эмбриона направляется наследственной информацией, которая задает последовательность делений, перемещений и специализации клеток на каждом этапе.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54244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Сигнальные пути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424350" y="1893925"/>
            <a:ext cx="3349200" cy="93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Wnt, Hedgehog, BMP и Notch передают клеткам команды о том, где и когда начинать развитие конкретных тканей и органов.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9632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 тела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963150" y="3759350"/>
            <a:ext cx="3349200" cy="93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помогают выстроить передне-заднюю, спинно-брюшную и левую-правую асимметрию, без которой невозможна правильная организация тела.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54244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мутаций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5424350" y="3759350"/>
            <a:ext cx="3349200" cy="93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ключевые гены повреждены, формирование органов может остановиться или пойти неправильно, что приводит к тяжелым аномалиям или гибели эмбриона.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39500"/>
            <a:ext cx="8396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эмбрионального и плодного периодов
</a:t>
            </a:r>
            <a:endParaRPr lang="en-US" sz="2786" dirty="0"/>
          </a:p>
        </p:txBody>
      </p:sp>
      <p:sp>
        <p:nvSpPr>
          <p:cNvPr id="8" name="Text 2"/>
          <p:cNvSpPr txBox="1"/>
          <p:nvPr/>
        </p:nvSpPr>
        <p:spPr>
          <a:xfrm>
            <a:off x="695275" y="2099400"/>
            <a:ext cx="2499397" cy="23584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задача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Эмбриональный период связан прежде всего с закладкой органов и тканей, тогда как плодный период направлен на рост, созревание и совершенствование уже сформированных структур.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08587" y="2099425"/>
            <a:ext cx="2499359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Сроки и уязвимость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Эмбриональный этап продолжается до 8-й недели и является наиболее чувствительным к повреждающим факторам. С 9-й недели риск грубых нарушений уменьшается, но развитие продолжается.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921864" y="2099425"/>
            <a:ext cx="2499359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для 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эмбрионального периода уже намечен общий план тела. В плодном периоде этот план уточняется: органы увеличиваются, усложняются и начинают работать согласованно.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1784481"/>
            <a:ext cx="3856200" cy="19791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стадий показывает, как быстро из одной клетки формируется сложный организм.
</a:t>
            </a:r>
            <a:endParaRPr lang="en-US" sz="1191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8-й неделе завершается закладка основных органов и систем, поэтому дальнейшее развитие связано уже главным образом с ростом и созреванием.
</a:t>
            </a:r>
            <a:endParaRPr lang="en-US" sz="1144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эмбриогенеза человека по недельным этапам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эмбриогенеза по времени
</a:t>
            </a:r>
            <a:endParaRPr lang="en-US" sz="3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7463" y="265825"/>
            <a:ext cx="4400374" cy="455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9300" y="139500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нарушений эмбрионального развития
</a:t>
            </a:r>
            <a:endParaRPr lang="en-US" sz="2550" dirty="0"/>
          </a:p>
        </p:txBody>
      </p:sp>
      <p:sp>
        <p:nvSpPr>
          <p:cNvPr id="9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35000" y="14686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Фолиевая кислота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Прием фолиевой кислоты до зачатия и в ранние сроки беременности снижает риск дефектов нервной трубки и поддерживает правильное деление клеток.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35000" y="32066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 вредных факторов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Алкоголь, курение и бесконтрольный прием лекарств особенно опасны в первые недели, когда многие женщины еще не знают о наступившей беременности.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857500" y="32066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беременности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Своевременное обследование и подготовка к беременности позволяют заранее снизить риски, когда формируются самые важные структуры будущего организма.
</a:t>
            </a:r>
            <a:endParaRPr lang="en-US" sz="1285" dirty="0"/>
          </a:p>
        </p:txBody>
      </p:sp>
      <p:sp>
        <p:nvSpPr>
          <p:cNvPr id="13" name="Text 5"/>
          <p:cNvSpPr txBox="1"/>
          <p:nvPr/>
        </p:nvSpPr>
        <p:spPr>
          <a:xfrm>
            <a:off x="2857500" y="14686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здоровья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Хронические заболевания, такие как сахарный диабет или инфекции, требуют наблюдения врача, потому что они могут повлиять на развитие эмбриона.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эмбриональный этап имеет решающее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Эмбриональный период задает архитектуру будущего организма: формирует органы, системы и оси тела. Именно поэтому знания об этом этапе особенно важны для профилактики и понимания врожденных нарушений.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2026-06-02T02:14:59Z</dcterms:created>
  <dcterms:modified xsi:type="dcterms:W3CDTF">2026-06-02T02:14:59Z</dcterms:modified>
</cp:coreProperties>
</file>