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нужно районировать территорию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Понимать территорию проще, когда видишь её части и их различия.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Районирование как инструмент географа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географии районирование помогает объяснять, почему территории различаются по природным условиям, населению и хозяйству, а также как эти различия влияют на развитие стран и регионов.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различия как основа районирования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1889450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контрасты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Температура, увлажнение и продолжительность сезонов меняются по территории неравномерно, поэтому одни районы подходят для земледелия, а другие требуют особых способов хозяйственного освоения.
</a:t>
            </a:r>
            <a:endParaRPr lang="en-US" sz="918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2561135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 воды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Равнины, горы, речные долины и озёрные понижения по-разному влияют на расселение, строительство дорог и размещение предприятий, поскольку задают разные условия доступности и использования земель.
</a:t>
            </a:r>
            <a:endParaRPr lang="en-US" sz="918" dirty="0"/>
          </a:p>
        </p:txBody>
      </p:sp>
      <p:sp>
        <p:nvSpPr>
          <p:cNvPr id="11" name="Text 4"/>
          <p:cNvSpPr txBox="1"/>
          <p:nvPr/>
        </p:nvSpPr>
        <p:spPr>
          <a:xfrm>
            <a:off x="775200" y="3232822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и природные зоны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Плодородие почв и сочетание природных зон определяют, где возможно интенсивное сельское хозяйство, а где преобладают лесное хозяйство, пастбищное использование или охрана природных комплексов.
</a:t>
            </a:r>
            <a:endParaRPr lang="en-US" sz="918" dirty="0"/>
          </a:p>
        </p:txBody>
      </p:sp>
      <p:sp>
        <p:nvSpPr>
          <p:cNvPr id="12" name="Text 5"/>
          <p:cNvSpPr txBox="1"/>
          <p:nvPr/>
        </p:nvSpPr>
        <p:spPr>
          <a:xfrm>
            <a:off x="775200" y="3904492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для 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одной стране соседствуют тундра, тайга, лесостепь, степь и горные территории, поэтому районы заметно различаются по возможностям жизни людей и выбору отраслей хозяйства.
</a:t>
            </a:r>
            <a:endParaRPr lang="en-US" sz="95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972" y="1948025"/>
            <a:ext cx="273600" cy="24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6662" y="1940958"/>
            <a:ext cx="26820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9968" y="3442376"/>
            <a:ext cx="273600" cy="24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3943" y="3454536"/>
            <a:ext cx="273600" cy="2188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Хозяйственная специализация районов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профиль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районе сосредоточены сырьё, энергия и кадры, здесь развиваются добыча, металлургия, машиностроение или химическое производство. Такая специализация формирует устойчивые производственные связи с другими территориями.
</a:t>
            </a:r>
            <a:endParaRPr lang="en-US" sz="854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Сельскохозяйственное направление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4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Районы с благоприятным климатом, плодородными почвами и достаточной площадью земель ориентируются на растениеводство и животноводство. Их роль определяется не только урожайностью, но и транспортной доступностью рынков.
</a:t>
            </a:r>
            <a:endParaRPr lang="en-US" sz="806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Транспортный узел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Территории на пересечении магистралей, у портов и крупных станций становятся центрами обмена товарами, людьми и услугами. Это усиливает их значение в территориальном разделении труда.
</a:t>
            </a:r>
            <a:endParaRPr lang="en-US" sz="866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Рекреационный и природный профиль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районах с ценными ландшафтами, мягким климатом или уникальными природными объектами развиваются туризм, отдых и охрана природы. Здесь хозяйственная нагрузка часто ограничивается ради сохранения среды.
</a:t>
            </a:r>
            <a:endParaRPr lang="en-US" sz="85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положение территории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5910825" y="1929425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Магистрали объединяют районы
</a:t>
            </a:r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и автомобильные коридоры сокращают расстояния в экономическом смысле, связывая города, предприятия и сельские территории в единую сеть обмена ресурсами, товарами и рабочей силой.
</a:t>
            </a:r>
            <a:endParaRPr lang="en-US" sz="736" dirty="0"/>
          </a:p>
        </p:txBody>
      </p:sp>
      <p:sp>
        <p:nvSpPr>
          <p:cNvPr id="11" name="Text 3"/>
          <p:cNvSpPr txBox="1"/>
          <p:nvPr/>
        </p:nvSpPr>
        <p:spPr>
          <a:xfrm>
            <a:off x="5910825" y="2562515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Узлы усиливают развитие
</a:t>
            </a:r>
            <a:pPr algn="l" indent="0" marL="0">
              <a:lnSpc>
                <a:spcPct val="115000"/>
              </a:lnSpc>
              <a:buNone/>
            </a:pPr>
            <a:r>
              <a:rPr lang="en-US" sz="75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станции, порты и развязки притягивают склады, сервис и производство, потому что в этих точках проще организовать перевозки, переработку грузов и межрайонные контакты.
</a:t>
            </a:r>
            <a:endParaRPr lang="en-US" sz="756" dirty="0"/>
          </a:p>
        </p:txBody>
      </p:sp>
      <p:sp>
        <p:nvSpPr>
          <p:cNvPr id="12" name="Text 4"/>
          <p:cNvSpPr txBox="1"/>
          <p:nvPr/>
        </p:nvSpPr>
        <p:spPr>
          <a:xfrm>
            <a:off x="5910825" y="3195608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Удалённость удорожает связь
</a:t>
            </a:r>
            <a:pPr algn="l" indent="0" marL="0">
              <a:lnSpc>
                <a:spcPct val="115000"/>
              </a:lnSpc>
              <a:buNone/>
            </a:pPr>
            <a:r>
              <a:rPr lang="en-US" sz="75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доступ к территории, тем выше стоимость доставки сырья, топлива и готовой продукции. Это снижает темпы освоения и ослабляет хозяйственные связи с центрами.
</a:t>
            </a:r>
            <a:endParaRPr lang="en-US" sz="756" dirty="0"/>
          </a:p>
        </p:txBody>
      </p:sp>
      <p:sp>
        <p:nvSpPr>
          <p:cNvPr id="13" name="Text 5"/>
          <p:cNvSpPr txBox="1"/>
          <p:nvPr/>
        </p:nvSpPr>
        <p:spPr>
          <a:xfrm>
            <a:off x="5910825" y="3828697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влияет на специализацию
</a:t>
            </a:r>
            <a:pPr algn="l" indent="0" marL="0">
              <a:lnSpc>
                <a:spcPct val="115000"/>
              </a:lnSpc>
              <a:buNone/>
            </a:pPr>
            <a:r>
              <a:rPr lang="en-US" sz="75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доступность помогает понять, почему одни районы развиваются как промышленные и торговые, а другие сохраняют сырьевую или сельскохозяйственную направленность.
</a:t>
            </a:r>
            <a:endParaRPr lang="en-US" sz="75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функции территории распределяются неравномерно и зависят от природных и хозяйственных условий.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территории в структуре района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одной функции встречается редко: большинство районов сочетает несколько направлений использования пространства.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 анализа функций территории; значения условные, составлены для иллюстрации.
</a:t>
            </a:r>
            <a:endParaRPr lang="en-US" sz="61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Районирование и планирование городов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173400" y="15910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Разделение функций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Жилые, промышленные и деловые зоны размещают отдельно, чтобы снизить взаимные помехи и сделать городскую среду более безопасной и удобной для повседневной жизни.
</a:t>
            </a:r>
            <a:endParaRPr lang="en-US" sz="934" dirty="0"/>
          </a:p>
        </p:txBody>
      </p:sp>
      <p:sp>
        <p:nvSpPr>
          <p:cNvPr id="10" name="Text 3"/>
          <p:cNvSpPr txBox="1"/>
          <p:nvPr/>
        </p:nvSpPr>
        <p:spPr>
          <a:xfrm>
            <a:off x="1173400" y="24236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Защита населения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Санитарно-защитные и рекреационные территории уменьшают шум, загрязнение воздуха и риск конфликтов между производством и жильём, особенно в районах с высокой плотностью застройки.
</a:t>
            </a:r>
            <a:endParaRPr lang="en-US" sz="934" dirty="0"/>
          </a:p>
        </p:txBody>
      </p:sp>
      <p:sp>
        <p:nvSpPr>
          <p:cNvPr id="11" name="Text 4"/>
          <p:cNvSpPr txBox="1"/>
          <p:nvPr/>
        </p:nvSpPr>
        <p:spPr>
          <a:xfrm>
            <a:off x="1173400" y="32562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Размещение инфраструктуры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Школы, больницы, дороги и инженерные сети планируют с учётом районной структуры города, чтобы сократить время доступа и равномерно распределить нагрузку на системы обслуживания.
</a:t>
            </a:r>
            <a:endParaRPr lang="en-US" sz="934" dirty="0"/>
          </a:p>
        </p:txBody>
      </p:sp>
      <p:sp>
        <p:nvSpPr>
          <p:cNvPr id="12" name="Text 5"/>
          <p:cNvSpPr txBox="1"/>
          <p:nvPr/>
        </p:nvSpPr>
        <p:spPr>
          <a:xfrm>
            <a:off x="1173400" y="40888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Контроль роста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районирование отсутствует, застройка расползается хаотично, а транспорт, коммунальные службы и общественные пространства не успевают за ростом населения и деловой активности.
</a:t>
            </a:r>
            <a:endParaRPr lang="en-US" sz="93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613867"/>
            <a:ext cx="4418400" cy="9226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разные типы районирования решают разные задачи, но могут дополнять друг друга на одной и той же территории.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районирования и их практическое значение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территория может быть одновременно природным, экономическим и административным районом, поэтому районирование многослойно.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географии, тема «Районирование территории»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1358" y="1978300"/>
            <a:ext cx="398700" cy="354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3263" y="2022558"/>
            <a:ext cx="398700" cy="318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2173" y="2004838"/>
            <a:ext cx="398700" cy="35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71073" y="2004838"/>
            <a:ext cx="398700" cy="354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Районирование и распределение ресурсов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660150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Водоснабжение и энергия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районов помогает понять, где растёт потребность в воде, электричестве и топливе. Это особенно важно для крупных городов и промышленных центров с высокой нагрузкой на сети.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775528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инфраструктура
</a:t>
            </a:r>
            <a:pPr algn="l" indent="0" marL="0">
              <a:lnSpc>
                <a:spcPct val="115000"/>
              </a:lnSpc>
              <a:buNone/>
            </a:pPr>
            <a:r>
              <a:rPr lang="en-US" sz="39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районному анализу легче увидеть территории, где не хватает школ, больниц, детских садов и учреждений культуры. Тогда ресурсы направляют туда, где потребность действительно выше.
</a:t>
            </a:r>
            <a:endParaRPr lang="en-US" sz="795" dirty="0"/>
          </a:p>
        </p:txBody>
      </p:sp>
      <p:sp>
        <p:nvSpPr>
          <p:cNvPr id="11" name="Text 4"/>
          <p:cNvSpPr txBox="1"/>
          <p:nvPr/>
        </p:nvSpPr>
        <p:spPr>
          <a:xfrm>
            <a:off x="49044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Дорожная сеть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Районирование показывает участки с интенсивными перевозками и изолированные территории, где дороги требуют первоочередного развития. Это помогает сокращать разрыв между центром и периферией.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70333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Бюджетное распределение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территория рассмотрена по районам, проще сопоставить потребности, проблемы и возможности. Так решения о финансировании становятся точнее и справедливее для разных групп населения.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районная схема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строится на данных о природе, населении и хозяйстве, а затем проверяется по карте и статистике.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Районы как единицы географического анализа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88850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территориальных данных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собирают сведения о населении, хозяйстве, природных условиях и экологической нагрузке. Без единой базы сравнение территорий было бы неточным и случайным.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509950" y="3392950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сходных участков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территории группируют по общим признакам: плотности населения, специализации хозяйства, уровню урбанизации и природным ограничениям. Так появляются первичные границы районов.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260068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 уточнение схемы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районы сопоставляют между собой по статистике и картам, проверяют различия и корректируют границы. Итогом становится удобная основа для анализа регионов и стран.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индексы показывают, что одинаковые стартовые условия не гарантируют одинаковую динамику. На траекторию районов влияют инвестиции, транспорт и миграция населения.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районов во времени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 А растёт устойчиво, Район Б почти не меняется, а Район В теряет позиции. Это помогает выявлять территории с разными сценариями развития.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с условными индексами, 2019–2024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350" y="2959309"/>
            <a:ext cx="4270500" cy="18558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0850" y="2958281"/>
            <a:ext cx="4256100" cy="18578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Природоохранная роль районирования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775196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Границы, которые защищают природу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карту делят не только по административным линиям, но и по особенностям ландшафта, становится легче защищать леса, болота и поймы рек. Такой подход помогает увидеть, где природные системы требуют особого режима охраны и ограничений на хозяйственную деятельность.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009564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Риски, заметные на одной карте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одной схеме можно показать заповедники, национальные парки и зоны экологической нагрузки. Тогда сразу видно, какие участки испытывают сильное давление со стороны промышленности, транспорта или сельского хозяйства, а где сохраняются ценные природные комплексы.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 культурные особенности районов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877373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заселения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23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Районы формируются под влиянием путей освоения территории, старых торговых маршрутов и волн переселения. Поэтому даже соседние части страны могут иметь разный исторический опыт и неодинаковую систему поселений.
</a:t>
            </a:r>
            <a:endParaRPr lang="en-US" sz="696" dirty="0"/>
          </a:p>
        </p:txBody>
      </p:sp>
      <p:sp>
        <p:nvSpPr>
          <p:cNvPr id="11" name="Text 3"/>
          <p:cNvSpPr txBox="1"/>
          <p:nvPr/>
        </p:nvSpPr>
        <p:spPr>
          <a:xfrm>
            <a:off x="2788214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 образ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2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хозяйстве и быту отражаются местные традиции, национальный состав и привычные способы использования земли. Это влияет на формы землепользования, типы жилья, кухню, ремёсла и повседневную культуру населения.
</a:t>
            </a:r>
            <a:endParaRPr lang="en-US" sz="678" dirty="0"/>
          </a:p>
        </p:txBody>
      </p:sp>
      <p:sp>
        <p:nvSpPr>
          <p:cNvPr id="12" name="Text 4"/>
          <p:cNvSpPr txBox="1"/>
          <p:nvPr/>
        </p:nvSpPr>
        <p:spPr>
          <a:xfrm>
            <a:off x="4699060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 ландшафт
</a:t>
            </a:r>
            <a:pPr algn="l" indent="0" marL="0">
              <a:lnSpc>
                <a:spcPct val="115000"/>
              </a:lnSpc>
              <a:buNone/>
            </a:pPr>
            <a:r>
              <a:rPr lang="en-US" sz="23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облик района заметен в планировке сёл и городов, в облике храмов, усадеб, промышленных кварталов и общественных зданий. Он помогает увидеть связь между историей, природой и жизнью людей.
</a:t>
            </a:r>
            <a:endParaRPr lang="en-US" sz="696" dirty="0"/>
          </a:p>
        </p:txBody>
      </p:sp>
      <p:sp>
        <p:nvSpPr>
          <p:cNvPr id="13" name="Text 5"/>
          <p:cNvSpPr txBox="1"/>
          <p:nvPr/>
        </p:nvSpPr>
        <p:spPr>
          <a:xfrm>
            <a:off x="6609922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Региональная идентичность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3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культурных различий позволяет лучше понять, почему жители по-разному воспринимают свою территорию. Это укрепляет представление о многообразии страны и уважение к своеобразию её регионов.
</a:t>
            </a:r>
            <a:endParaRPr lang="en-US" sz="69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7874" y="1846057"/>
            <a:ext cx="5842652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районирование полезно для анализа и управления, но его результаты требуют осторожной интерпретации и регулярного обновления.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 ограничения районирования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районирования решают разные задачи. Один и тот же участок территории может одновременно быть природным, экономическим, административным и функциональным районом.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географии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деление помогает быстро увидеть, где сосредоточены рабочие места, услуги и инвестиции, а где накопились транспортные и социальные проблемы.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региональных различий в школьной географии
</a:t>
            </a:r>
            <a:endParaRPr lang="en-US" sz="613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типа территорий особенно хорошо показывают различия в развитии страны: центры роста, периферия и депрессивные районы.
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районирование помогает принимать решения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от анализа территории к управленческим мерам и проверке результата.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районирования
</a:t>
            </a:r>
            <a:endParaRPr lang="en-US" sz="2200" dirty="0"/>
          </a:p>
        </p:txBody>
      </p:sp>
      <p:sp>
        <p:nvSpPr>
          <p:cNvPr id="5" name="Text 2"/>
          <p:cNvSpPr txBox="1"/>
          <p:nvPr/>
        </p:nvSpPr>
        <p:spPr>
          <a:xfrm>
            <a:off x="645525" y="2740275"/>
            <a:ext cx="22248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географы начали активно использовать цифровые карты и базы данных. Это упростило сопоставление территорий по множеству признаков и ускорило обновление схем районирования.
</a:t>
            </a:r>
            <a:endParaRPr lang="en-US" sz="900" dirty="0"/>
          </a:p>
        </p:txBody>
      </p:sp>
      <p:sp>
        <p:nvSpPr>
          <p:cNvPr id="6" name="Text 3"/>
          <p:cNvSpPr txBox="1"/>
          <p:nvPr/>
        </p:nvSpPr>
        <p:spPr>
          <a:xfrm>
            <a:off x="645500" y="1971475"/>
            <a:ext cx="2224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цифровым картам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3468975" y="2740225"/>
            <a:ext cx="22248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 анализ вошли геоинформационные системы и дистанционное зондирование Земли. Они позволяют видеть изменения землепользования, дорог, застройки и природной среды почти в реальном масштабе времени.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3468972" y="1971475"/>
            <a:ext cx="2224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ГИС и спутниковые снимки
</a:t>
            </a:r>
            <a:endParaRPr lang="en-US" sz="900" dirty="0"/>
          </a:p>
        </p:txBody>
      </p:sp>
      <p:sp>
        <p:nvSpPr>
          <p:cNvPr id="9" name="Text 6"/>
          <p:cNvSpPr txBox="1"/>
          <p:nvPr/>
        </p:nvSpPr>
        <p:spPr>
          <a:xfrm>
            <a:off x="6292425" y="2740225"/>
            <a:ext cx="22248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районы выделяют на основе больших массивов статистики, карт и снимков одновременно. Такой подход делает границы точнее, а выводы — более обоснованными и наглядными.
</a:t>
            </a:r>
            <a:endParaRPr lang="en-US" sz="900" dirty="0"/>
          </a:p>
        </p:txBody>
      </p:sp>
      <p:sp>
        <p:nvSpPr>
          <p:cNvPr id="10" name="Text 7"/>
          <p:cNvSpPr txBox="1"/>
          <p:nvPr/>
        </p:nvSpPr>
        <p:spPr>
          <a:xfrm>
            <a:off x="6292422" y="1971475"/>
            <a:ext cx="2224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Комплексная оценка территорий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отражают, что польза районирования проявляется не в одной сфере, а сразу в нескольких направлениях управления территорией.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эффект районирования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связан с планированием и управлением, но экологический и социальный результат тоже заметен. Значит, районирование работает как универсальный инструмент.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схема, условная экспертная оценка по пятибалльной шкале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029062"/>
            <a:ext cx="7122000" cy="180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Районирование делает территорию понятной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3020478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помогает увидеть различия между районами, объяснить их специализацию и принять обоснованные решения. Для географии это не формальность, а способ связать карту с реальной жизнью страны.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2026-06-03T06:00:12Z</dcterms:created>
  <dcterms:modified xsi:type="dcterms:W3CDTF">2026-06-03T06:00:12Z</dcterms:modified>
</cp:coreProperties>
</file>