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image" Target="../media/image-17-6.jpe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15334" y="0"/>
            <a:ext cx="512843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3275" y="734600"/>
            <a:ext cx="3668700" cy="377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Обзор: множественное действие и взаимодействие генов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Фундаментальные механизмы наследственности и формирование сложных признаков живых организмов.
</a:t>
            </a:r>
            <a:endParaRPr lang="en-US" sz="4000" dirty="0"/>
          </a:p>
        </p:txBody>
      </p:sp>
      <p:sp>
        <p:nvSpPr>
          <p:cNvPr id="6" name="Text 1"/>
          <p:cNvSpPr txBox="1"/>
          <p:nvPr/>
        </p:nvSpPr>
        <p:spPr>
          <a:xfrm>
            <a:off x="263275" y="301750"/>
            <a:ext cx="36687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30929" y="216475"/>
            <a:ext cx="3411592" cy="473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1469575"/>
            <a:ext cx="5305200" cy="24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Грегор Мендель заложил основы генетики, выявив закономерности наследования. Позже изучение эпистаза, комплементарности, полимерии и плейотропии расширило представления о сложности наследственных признаков, дав толчок современным исследованиям генетики.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9100" y="402675"/>
            <a:ext cx="53052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и развитие изучения взаимодействия генов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179250" y="4531325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0200" y="266700"/>
            <a:ext cx="84540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понятия множественного действия и взаимодействия генов
</a:t>
            </a:r>
            <a:endParaRPr lang="en-US" sz="2734" dirty="0"/>
          </a:p>
        </p:txBody>
      </p:sp>
      <p:sp>
        <p:nvSpPr>
          <p:cNvPr id="8" name="Text 1"/>
          <p:cNvSpPr txBox="1"/>
          <p:nvPr/>
        </p:nvSpPr>
        <p:spPr>
          <a:xfrm>
            <a:off x="479575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Плейотропия — когда один ген влияет на несколько различных фенотипических признаков, проявляя их одновременно или последовательно.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382523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генов — совместное влияние нескольких генов на выражение одного признака, включая такие формы, как эпистаз и комплементарность.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85475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Комплементарность требует доминантных аллелей разных генов для ее проявления, а полимерия связана с накоплением малых эффектов от множества генов.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46175" y="1159575"/>
            <a:ext cx="2081100" cy="208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5475" y="1159575"/>
            <a:ext cx="2081100" cy="2081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плейотропного действия генов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1459700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Серповидноклеточная анемия: множественные эффекты одного гена
</a:t>
            </a:r>
            <a:pPr algn="ctr" indent="0" marL="0">
              <a:lnSpc>
                <a:spcPct val="100000"/>
              </a:lnSpc>
              <a:buNone/>
            </a:pPr>
            <a:r>
              <a:rPr lang="en-US" sz="8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Мутантный ген влияет на форму эритроцитов, повышая устойчивость к малярии и изменяя кислородный обмен в крови. Это классический пример, демонстрирующий, как один ген может вызывать комплекс проявлений.
</a:t>
            </a:r>
            <a:endParaRPr lang="en-US" sz="890" dirty="0"/>
          </a:p>
        </p:txBody>
      </p:sp>
      <p:sp>
        <p:nvSpPr>
          <p:cNvPr id="10" name="Text 3"/>
          <p:cNvSpPr txBox="1"/>
          <p:nvPr/>
        </p:nvSpPr>
        <p:spPr>
          <a:xfrm>
            <a:off x="5243925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Синдром Марфана и многоаспектное влияние одного гена
</a:t>
            </a:r>
            <a:pPr algn="ctr" indent="0" marL="0">
              <a:lnSpc>
                <a:spcPct val="100000"/>
              </a:lnSpc>
              <a:buNone/>
            </a:pPr>
            <a:r>
              <a:rPr lang="en-US" sz="9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 FBN1 отвечает за структуру коллагена, влияя на длину конечностей, развитие сердечно-сосудистой системы и глаз. Такое множественное действие приводит к сложному сочетанию симптомов.
</a:t>
            </a:r>
            <a:endParaRPr lang="en-US" sz="964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95" y="74425"/>
            <a:ext cx="4820159" cy="4985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34650" y="1709900"/>
            <a:ext cx="40119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Эпистаз характеризуется подавлением действия одного гена другим, когда например, рецессивный аллель может блокировать проявление других генов, отвечающих за окраску.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934650" y="619700"/>
            <a:ext cx="40119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Генетический эпистаз: ключевые механизмы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156350" y="4531325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934650" y="3403888"/>
            <a:ext cx="40119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биологии это часто проявляется при наследовании окраски или формы, где гены взаимодействуют, изменяя классические менделевские пропорции фенотипов.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50475" y="1315"/>
            <a:ext cx="5393700" cy="514087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9100" y="402675"/>
            <a:ext cx="3310200" cy="13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Комплементарность в наследовании признаков
</a:t>
            </a:r>
            <a:endParaRPr lang="en-US" sz="2767" dirty="0"/>
          </a:p>
        </p:txBody>
      </p:sp>
      <p:sp>
        <p:nvSpPr>
          <p:cNvPr id="7" name="Text 1"/>
          <p:cNvSpPr txBox="1"/>
          <p:nvPr/>
        </p:nvSpPr>
        <p:spPr>
          <a:xfrm>
            <a:off x="1174750" y="1936400"/>
            <a:ext cx="30897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проявления комплементарного признака требуется присутствие доминантных аллелей двух разных генов. Это сотрудничество генов приводит к появлению нового фенотипа, отсутствующего при дефиците любого из них.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174750" y="3528126"/>
            <a:ext cx="45552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у гороха фиолетовый цвет цветков возникает только при наличии доминантных аллелей обоих генов; в противоположном случае цветок белый.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" y="25"/>
            <a:ext cx="338546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185150" y="266700"/>
            <a:ext cx="65994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Полимерное взаимодействие в формировании признаков
</a:t>
            </a:r>
            <a:endParaRPr lang="en-US" sz="2734" dirty="0"/>
          </a:p>
        </p:txBody>
      </p:sp>
      <p:sp>
        <p:nvSpPr>
          <p:cNvPr id="7" name="Text 1"/>
          <p:cNvSpPr txBox="1"/>
          <p:nvPr/>
        </p:nvSpPr>
        <p:spPr>
          <a:xfrm>
            <a:off x="3791225" y="1946549"/>
            <a:ext cx="2156700" cy="23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полимерии множество генов вносят небольшие, суммирующиеся вклады в признак, что приводит к его количественной вариативности.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6490225" y="1946549"/>
            <a:ext cx="2156700" cy="23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человека зависит от десятков и сотен генов, регулирующих развитие костной ткани, мышц и гормональный баланс, формируя плавный диапазон высоты.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791227" y="1204374"/>
            <a:ext cx="2156700" cy="5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Совместное действие множества генов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6490226" y="1204374"/>
            <a:ext cx="2156700" cy="5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на примере роста человека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1675660"/>
            <a:ext cx="4166100" cy="226063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9100" y="402675"/>
            <a:ext cx="83691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типов взаимодействия генов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369100" y="1354878"/>
            <a:ext cx="37446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раскрывает основные характеристики видов генетического взаимодействия, включая число генов и примеры проявления.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369100" y="3287478"/>
            <a:ext cx="37446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Основное отличие — количество генов и характер влияния: специфичность против комплексности и массовости действия.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572000" y="4558500"/>
            <a:ext cx="37266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Медицинская и молекулярная генетика, 2023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2700" y="915181"/>
            <a:ext cx="3733800" cy="33480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39288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Частота проявления признаков при взаимодействии генов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69100" y="1958901"/>
            <a:ext cx="3928800" cy="12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Полимерная наследственность создает плавное распределение признаков, а эпистаз и комплементарность формируют более выраженные классы фенотипов.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69100" y="3330325"/>
            <a:ext cx="3928800" cy="12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показывают, что полимерия обеспечивает широкий фенотипический диапазон, в то время как другие взаимодействия влияют на четкие признаки.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9100" y="4669350"/>
            <a:ext cx="39288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исследования популяций, 2023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0200" y="266700"/>
            <a:ext cx="84540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Гены-модификаторы и их роль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524600" y="1417791"/>
            <a:ext cx="2259300" cy="27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Гены-модификаторы меняют интенсивность и вариативность признаков, не являясь основными детерминантами, но влияя на их выраженность.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3427550" y="1417791"/>
            <a:ext cx="2259300" cy="27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могут ослаблять или усиливать эффект главных генов, формируя разнообразие в пределах одного фенотипа среди особей.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330500" y="1417791"/>
            <a:ext cx="2259300" cy="27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модификаторы регулируют проявление альбинизма, изменяя пигментацию за счет воздействия на меланогенез.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84300" y="1408487"/>
            <a:ext cx="2329500" cy="23181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48875" y="1412687"/>
            <a:ext cx="2329500" cy="231812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1816950" y="3806875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Комплементарность окраски зерна у овса
</a:t>
            </a:r>
            <a:pPr algn="ctr" indent="0" marL="0">
              <a:lnSpc>
                <a:spcPct val="100000"/>
              </a:lnSpc>
              <a:buNone/>
            </a:pPr>
            <a:r>
              <a:rPr lang="en-US" sz="8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овса для образования бурой окраски зерна необходимо наличие доминантных аллелей в двух различных генах. Отсутствие доминантного аллеля в одном из них приводит к светлому окрашиванию, что демонстрирует уникальный тип взаимодействия генов.
</a:t>
            </a:r>
            <a:endParaRPr lang="en-US" sz="890" dirty="0"/>
          </a:p>
        </p:txBody>
      </p:sp>
      <p:sp>
        <p:nvSpPr>
          <p:cNvPr id="8" name="Text 2"/>
          <p:cNvSpPr txBox="1"/>
          <p:nvPr/>
        </p:nvSpPr>
        <p:spPr>
          <a:xfrm>
            <a:off x="4881525" y="3806875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Полимерное наследование цвета пера у кур
</a:t>
            </a:r>
            <a:pPr algn="ctr" indent="0" marL="0">
              <a:lnSpc>
                <a:spcPct val="100000"/>
              </a:lnSpc>
              <a:buNone/>
            </a:pPr>
            <a:r>
              <a:rPr lang="en-US" sz="8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Интенсивность черной окраски пера у кур зависит от суммарного вклада множества генов. Чем больше доминантных аллелей этих генов, тем темнее оттенок пера, формируя плавный переход от белого к насыщенному черному цвету.
</a:t>
            </a:r>
            <a:endParaRPr lang="en-US" sz="890" dirty="0"/>
          </a:p>
        </p:txBody>
      </p:sp>
      <p:sp>
        <p:nvSpPr>
          <p:cNvPr id="9" name="Text 3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примеры: овес и перо у кур
</a:t>
            </a:r>
            <a:endParaRPr lang="en-US" sz="2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2700" y="915181"/>
            <a:ext cx="3733800" cy="33480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39288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График: влияние числа полимерных генов на вариацию признака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69100" y="1958901"/>
            <a:ext cx="3928800" cy="12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увеличением числа полимерных генов признак становится более разнообразным, что обеспечивает популяционное разнообразие и плавные вариации.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69100" y="3330325"/>
            <a:ext cx="3928800" cy="12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числа участвующих генов усиливает фенотипическую вариабельность, позволяя адаптироваться к изменяющимся условиям среды.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9100" y="4669350"/>
            <a:ext cx="39288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по полимерной наследственности, 2022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1769121"/>
            <a:ext cx="4392900" cy="207370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6375" y="402675"/>
            <a:ext cx="84384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человеческие плейотропные гены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26375" y="1354877"/>
            <a:ext cx="36003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представлены примеры генов, влияющих на различные признаки и состояния у человека, иллюстрирующие феномен плейотропии.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26375" y="3287475"/>
            <a:ext cx="36003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Плейотропия широко распространена и играет значительную роль в формировании сложных клинических проявлений.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572000" y="4558500"/>
            <a:ext cx="37266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Медицинская генетика, 2023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007" y="1358900"/>
            <a:ext cx="8363285" cy="3139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402675"/>
            <a:ext cx="83691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Механизмы эпистаза: блокирование путей биосинтеза пигмента
</a:t>
            </a:r>
            <a:endParaRPr lang="en-US" sz="2051" dirty="0"/>
          </a:p>
        </p:txBody>
      </p:sp>
      <p:sp>
        <p:nvSpPr>
          <p:cNvPr id="6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9100" y="945150"/>
            <a:ext cx="83691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биохимического пути синтеза пигмента и его генетического контроля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65942" y="0"/>
            <a:ext cx="4676366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56350" y="4531325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369100" y="402675"/>
            <a:ext cx="5919600" cy="8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взаимодействия генов в эволюции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369100" y="1496875"/>
            <a:ext cx="5082000" cy="105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генов способствует расширению фенотипического разнообразия, создавая новые комбинации признаков, которые могут повысить адаптивность организмов в изменяющихся условиях среды.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69101" y="2977278"/>
            <a:ext cx="4290300" cy="105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увеличивает генетическое разнообразие популяций, обеспечивает материал для естественного отбора и способствует выживанию видов через развитие устойчивости к заболеваниям и стрессам.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8415000" cy="4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наследования взаимодействия генов
</a:t>
            </a:r>
            <a:endParaRPr lang="en-US" sz="2589" dirty="0"/>
          </a:p>
        </p:txBody>
      </p:sp>
      <p:sp>
        <p:nvSpPr>
          <p:cNvPr id="5" name="Text 1"/>
          <p:cNvSpPr txBox="1"/>
          <p:nvPr/>
        </p:nvSpPr>
        <p:spPr>
          <a:xfrm>
            <a:off x="380075" y="11733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Наследование взаимодействующих генов часто приводит к появлению фенотипов, не предусмотренных классическими законами Менделя, усложняя прогноз наследственности.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80076" y="29424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Неожиданные комбинации признаков возникают из-за сложных взаимодействий между аллелями разных генов, особенно при полимерном наследовании количественных признаков.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5131683" y="11733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Наследуемость таких признаков зависит от совокупного эффекта множества генов, а также влияния модификаторов и внешних факторов.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5131683" y="29424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Диагностика и прогнозирование становятся сложнее, что требует использования современных молекулярных и статистических методов анализа.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1900" y="1159575"/>
            <a:ext cx="2081100" cy="208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1500" y="1159575"/>
            <a:ext cx="2081100" cy="2081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10950" y="1159575"/>
            <a:ext cx="2081100" cy="2081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значение: медицина, агрономия, селекция
</a:t>
            </a:r>
            <a:endParaRPr lang="en-US" sz="2363" dirty="0"/>
          </a:p>
        </p:txBody>
      </p:sp>
      <p:sp>
        <p:nvSpPr>
          <p:cNvPr id="10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755425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Генетическое консультирование и диагностика
</a:t>
            </a:r>
            <a:pPr algn="ctr" indent="0" marL="0">
              <a:lnSpc>
                <a:spcPct val="100000"/>
              </a:lnSpc>
              <a:buNone/>
            </a:pPr>
            <a:r>
              <a:rPr lang="en-US" sz="8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взаимодействия генов помогает выявлять и прогнозировать наследственные заболевания, улучшая точность диагностики и возможность персонализированного лечения с учетом сложных генетических паттернов.
</a:t>
            </a:r>
            <a:endParaRPr lang="en-US" sz="893" dirty="0"/>
          </a:p>
        </p:txBody>
      </p:sp>
      <p:sp>
        <p:nvSpPr>
          <p:cNvPr id="12" name="Text 3"/>
          <p:cNvSpPr txBox="1"/>
          <p:nvPr/>
        </p:nvSpPr>
        <p:spPr>
          <a:xfrm>
            <a:off x="3339950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Устойчивость растений и высокие урожаи
</a:t>
            </a:r>
            <a:pPr algn="ctr" indent="0" marL="0">
              <a:lnSpc>
                <a:spcPct val="100000"/>
              </a:lnSpc>
              <a:buNone/>
            </a:pPr>
            <a:r>
              <a:rPr lang="en-US" sz="9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агрономии изучение генетических комплексов способствует выведению сортов, устойчивых к засухе и болезням, что повышает стабильность производства и качество сельхозпродукции.
</a:t>
            </a:r>
            <a:endParaRPr lang="en-US" sz="983" dirty="0"/>
          </a:p>
        </p:txBody>
      </p:sp>
      <p:sp>
        <p:nvSpPr>
          <p:cNvPr id="13" name="Text 4"/>
          <p:cNvSpPr txBox="1"/>
          <p:nvPr/>
        </p:nvSpPr>
        <p:spPr>
          <a:xfrm>
            <a:off x="5924475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 животных по полимерным признакам
</a:t>
            </a:r>
            <a:pPr algn="ctr" indent="0" marL="0">
              <a:lnSpc>
                <a:spcPct val="100000"/>
              </a:lnSpc>
              <a:buNone/>
            </a:pPr>
            <a:r>
              <a:rPr lang="en-US" sz="8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полимерных взаимодействий позволяет создавать новые породы с желаемыми комплексными качествами, такими как скорость роста, кормовая эффективность и адаптивность к условиям содержания.
</a:t>
            </a:r>
            <a:endParaRPr lang="en-US" sz="89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50475" y="1315"/>
            <a:ext cx="5393700" cy="514087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9100" y="402675"/>
            <a:ext cx="3310200" cy="13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окружающей среды на генетическое взаимодействие
</a:t>
            </a:r>
            <a:endParaRPr lang="en-US" sz="2625" dirty="0"/>
          </a:p>
        </p:txBody>
      </p:sp>
      <p:sp>
        <p:nvSpPr>
          <p:cNvPr id="7" name="Text 1"/>
          <p:cNvSpPr txBox="1"/>
          <p:nvPr/>
        </p:nvSpPr>
        <p:spPr>
          <a:xfrm>
            <a:off x="1174750" y="1936400"/>
            <a:ext cx="30897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Внешние факторы, такие как температура и свет, могут изменять экспрессию взаимодействующих генов, усиливая или ослабляя проявления определенных признаков в организме.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174750" y="3528126"/>
            <a:ext cx="45552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включают изменение окраски рыб в зависимости от среды и вариации урожайности растений, обусловленные совместным влиянием генетики и условий выращивания.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13806" y="1483351"/>
            <a:ext cx="348862" cy="39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76288" y="1486951"/>
            <a:ext cx="391500" cy="391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360088" y="1486951"/>
            <a:ext cx="391500" cy="391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методы изучения взаимодействия генов
</a:t>
            </a:r>
            <a:endParaRPr lang="en-US" sz="2417" dirty="0"/>
          </a:p>
        </p:txBody>
      </p:sp>
      <p:sp>
        <p:nvSpPr>
          <p:cNvPr id="13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14" name="Text 2"/>
          <p:cNvSpPr txBox="1"/>
          <p:nvPr/>
        </p:nvSpPr>
        <p:spPr>
          <a:xfrm>
            <a:off x="402476" y="2481675"/>
            <a:ext cx="23715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Секвенирование генома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Позволяет выявлять вариации в участках ДНК, отвечающих за взаимодействие генов и выявлять ключевые генные взаимосвязи на молекулярном уровне.
</a:t>
            </a:r>
            <a:endParaRPr lang="en-US" sz="1400" dirty="0"/>
          </a:p>
        </p:txBody>
      </p:sp>
      <p:sp>
        <p:nvSpPr>
          <p:cNvPr id="15" name="Text 3"/>
          <p:cNvSpPr txBox="1"/>
          <p:nvPr/>
        </p:nvSpPr>
        <p:spPr>
          <a:xfrm>
            <a:off x="3386276" y="2481675"/>
            <a:ext cx="23715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Ассоциативный анализ GWAS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Используется для поиска статистических взаимосвязей между генетическими маркерами и фенотипическими признаками в больших популяциях.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6370076" y="2481675"/>
            <a:ext cx="23715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Технология CRISPR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Обеспечивает точное редактирование генов, позволяя экспериментально изучать эффекты взаимодействующих генов и разрабатывать новые подходы к лечению.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656300" y="658500"/>
            <a:ext cx="5831400" cy="38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фундаментальная роль генетического взаимодействия
</a:t>
            </a:r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Множественное действие и взаимодействие генов формируют основу биологического разнообразия, способствуя развитию новых признаков и адаптаций, что важно для медицины и науки в целом.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2026-05-10T02:27:27Z</dcterms:created>
  <dcterms:modified xsi:type="dcterms:W3CDTF">2026-05-10T02:27:27Z</dcterms:modified>
</cp:coreProperties>
</file>