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Усечённый конус получается сечением конуса плоскостью, параллельной основанию, и описывается через R, r, h, l.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Усечённый конус: определение, свойства и формулы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стереометрии 11 класса усечённый конус связывает темы тел вращения и подобия. Его свойства удобно выводить через параллельные сечения, а применять — к задачам на площадь, объём и развертку, а также в прикладных моделях техники и быта.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усечённый конус встречается в школьной стереометрии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получается фигура с двумя круговыми основаниями разного радиуса: большего R и меньшего r, причём R &gt; r. Общая ось задаёт положение симметрии тела.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усечённого конуса — это расстояние между плоскостями оснований. Она связывает геометрию с измерениями в задачах и помогает применять формулы объёма.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полный конус и проводят плоскость, параллельную основанию. Эта плоскость «отрезает» верхнюю часть, и оставшееся тело уже не имеет вершины.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получается усечённый конус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38375" y="1527000"/>
            <a:ext cx="4285050" cy="3673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стереометрия (общие обозначения в задачах).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усечённого конуса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помогают быстро выбирать формулы и не путать геометрические величины при решении.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ключевые формулы темы строятся через параметры R, r, h и l, а образующая l играет роль «длины наклона» боковой поверхности.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полного конуса к усечённому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Параллельное сечение сохраняет осевую симметрию и даёт возможность опереться на подобие.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285100"/>
            <a:ext cx="276900" cy="27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34163"/>
            <a:ext cx="276900" cy="27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579396"/>
            <a:ext cx="276900" cy="31645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91915"/>
            <a:ext cx="276900" cy="2215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свойства, которые помогают в решении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основания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Плоскости оснований усечённого конуса параллельны. Благодаря этому удобно рассматривать осевые сечения и переносить соотношения между длинами при выводе нужных формул.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Осевое сечение — равнобедренная трапеция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плоскость проходит через ось, получается равнобедренная трапеция. Её стороны и диагонали связывают радиусы R и r с высотой h и образующей l.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образующие равны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Боковая поверхность образована вращением прямой, и все образующие имеют одинаковую длину. Это упрощает развёртку и помогает однозначно определить размеры сектора.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и поверхность вращения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фигуры сохраняется симметрия относительно оси. Поэтому боковая поверхность рассматривается как часть поверхности вращения, что делает расчёты системными, а не «случайными».
</a:t>
            </a:r>
            <a:endParaRPr lang="en-US" sz="1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параметров выражается через π(R+r)l для боковой поверхности и через 1/3·πh(R²+Rr+r²) для объёма, где радиусы участвуют не только суммой.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показывает: при фиксированной высоте изменение радиусов заметнее сказывается на объёме, особенно когда малый радиус близок к большому.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Визуальная интерпретация формул Sбок и V; точные численные значения зависят от выбранных R, r и h.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величины описывают усечённый конус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56168"/>
            <a:ext cx="5487000" cy="2593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425" y="1156976"/>
            <a:ext cx="5405400" cy="25918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04425" y="4861575"/>
            <a:ext cx="54600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боковой поверхности усечённого конуса — это кольцевой сектор. Внешняя дуга соответствует окружности большого основания, а внутренняя — окружности малого. Ширина сектора определяется длиной образующей l, поэтому важно точно перенести её на чертёж.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160" y="3912875"/>
            <a:ext cx="546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Сектор, который «раскрывает» конус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6254150" y="4861575"/>
            <a:ext cx="54054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развёртывании каждая «образующая» работает как радиус сектора. Поэтому различие между R и r превращается в разницу между длинами внешней и внутренней дуг. Благодаря этому легко связать геометрию развёртки с исходными радиусами.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54150" y="3912875"/>
            <a:ext cx="54054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размеры основания превращаются в дуги
</a:t>
            </a:r>
            <a:endParaRPr lang="en-US" sz="1693" dirty="0"/>
          </a:p>
        </p:txBody>
      </p:sp>
      <p:sp>
        <p:nvSpPr>
          <p:cNvPr id="12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боковой поверхности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проста: боковая площадь зависит от двух факторов — «ширины» по радиусам и масштаба наклона через l.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009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из геометрии поверхности вращения (школьная формула для усечённого конуса).
</a:t>
            </a:r>
            <a:endParaRPr lang="en-US" sz="1009" dirty="0"/>
          </a:p>
        </p:txBody>
      </p:sp>
      <p:sp>
        <p:nvSpPr>
          <p:cNvPr id="5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93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Sбок = π(R + r)l
</a:t>
            </a:r>
            <a:pPr algn="ctr" indent="0" marL="0">
              <a:lnSpc>
                <a:spcPct val="120004"/>
              </a:lnSpc>
              <a:buNone/>
            </a:pPr>
            <a:r>
              <a:rPr lang="en-US" sz="98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96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формула связывает наклонную часть фигуры с суммой радиусов и длиной образующей.
</a:t>
            </a:r>
            <a:endParaRPr lang="en-US" sz="393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задаче спрашивают расход материала или покрытие поверхности, важно не ограничиваться только Sбок: обе «торцевые» части тоже участвуют в общей площади.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подходит для практических ситуаций, где нужно рассчитать, сколько ткани, краски или листового материала потребуется. В решении дисциплинирует аккуратная замена единиц измерения.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площадь включает боковую поверхность и площади двух круговых оснований: Sполн = π(R + r)l + πR² + πr². Основания считаются как площади кругов, то есть через радиусы.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площадь поверхности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7150" y="3086950"/>
            <a:ext cx="31146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объёма усечённого конуса имеет вид V = 1/3 πh(R² + Rr + r²). Она учитывает вклад большого основания, малого основания и взаимосвязь через высоту.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4541750" y="3086950"/>
            <a:ext cx="3199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выражения R² + Rr + r² — объём растёт сразу при увеличении R и при увеличении r, причём вклад оснований суммируется не простым сложением площадей.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8252625" y="3086950"/>
            <a:ext cx="3214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прикладных задачах формула помогает оценивать вместимость сосудов, резервуаров, ведёр, воронок и деталей машин. При r = 0 она переходит в объём полного конуса.
</a:t>
            </a:r>
            <a:endParaRPr lang="en-US" sz="1500" dirty="0"/>
          </a:p>
        </p:txBody>
      </p:sp>
      <p:sp>
        <p:nvSpPr>
          <p:cNvPr id="6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усечённого конуса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фиксированной высоте объём пропорционален R² + Rr + r², поэтому рост начинается уже при увеличении малого радиуса, а ускоряется по мере приближения r к R.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сценариев показывает: объём увеличивается во всех случаях, но сильнее всего растёт, когда r становится близким к R — тогда растёт сумма R² + Rr + r².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формуле V = 1/3 πh(R² + Rr + r²), пример с фиксированными h и R = 10 (относительные значения), без привязки к конкретному реальному объекту.
</a:t>
            </a:r>
            <a:endParaRPr lang="en-US" sz="1061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объём при изменении радиусов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1890625"/>
            <a:ext cx="5955300" cy="308274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условия примера; численные значения получены по формулам темы.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 по формуле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приведён один полный расчёт: сначала находят образующую l по теореме Пифагора, затем подставляют l и исходные радиусы в формулы площадей и объёма.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умеренных размерах разница между площадью полной поверхности и объёмом существенна, поэтому важно аккуратно соблюдать единицы измерения и порядок вычислений.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2531" y="2436975"/>
            <a:ext cx="169650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8156" y="4731983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4106" y="2440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44106" y="47198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задачи для 11 класса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требуется вычислить V по данным R, r и h. Учащимся важно не путать формулы: для объёма используется коэффициент 1/3 и выражение R² + Rr + r².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по известным параметрам
</a:t>
            </a:r>
            <a:endParaRPr lang="en-US" sz="1700" dirty="0"/>
          </a:p>
        </p:txBody>
      </p:sp>
      <p:sp>
        <p:nvSpPr>
          <p:cNvPr id="16" name="Text 4"/>
          <p:cNvSpPr txBox="1"/>
          <p:nvPr/>
        </p:nvSpPr>
        <p:spPr>
          <a:xfrm>
            <a:off x="511450" y="5253200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Встречаются задания на Sбок и Sполн, где нужно правильно собрать сумму: боковая поверхность отдельно, а основания — как площади кругов. Ошибки здесь чаще всего связаны с пропусками слагаемых.
</a:t>
            </a:r>
            <a:endParaRPr lang="en-US" sz="1477" dirty="0"/>
          </a:p>
        </p:txBody>
      </p:sp>
      <p:sp>
        <p:nvSpPr>
          <p:cNvPr id="17" name="Text 5"/>
          <p:cNvSpPr txBox="1"/>
          <p:nvPr/>
        </p:nvSpPr>
        <p:spPr>
          <a:xfrm>
            <a:off x="1166275" y="4573225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 боковой и полной поверхности
</a:t>
            </a:r>
            <a:endParaRPr lang="en-US" sz="1700" dirty="0"/>
          </a:p>
        </p:txBody>
      </p:sp>
      <p:sp>
        <p:nvSpPr>
          <p:cNvPr id="18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известны высота h и радиусы R и r, образующую l находят из соотношения l² = h² + (R − r)². После этого переходят к площадям и проверке результата.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Образующая по Пифагору
</a:t>
            </a:r>
            <a:endParaRPr lang="en-US" sz="1700" dirty="0"/>
          </a:p>
        </p:txBody>
      </p:sp>
      <p:sp>
        <p:nvSpPr>
          <p:cNvPr id="20" name="Text 8"/>
          <p:cNvSpPr txBox="1"/>
          <p:nvPr/>
        </p:nvSpPr>
        <p:spPr>
          <a:xfrm>
            <a:off x="6414050" y="5253200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Отдельный тип заданий — обратная задача: V задан, а требуется найти r или h. Решение опирается на формулы объёма и внимательную алгебраическую работу с выражением под квадратами.
</a:t>
            </a:r>
            <a:endParaRPr lang="en-US" sz="1477" dirty="0"/>
          </a:p>
        </p:txBody>
      </p:sp>
      <p:sp>
        <p:nvSpPr>
          <p:cNvPr id="21" name="Text 9"/>
          <p:cNvSpPr txBox="1"/>
          <p:nvPr/>
        </p:nvSpPr>
        <p:spPr>
          <a:xfrm>
            <a:off x="7068875" y="4565125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объёму находят неизвестный радиус или высоту
</a:t>
            </a:r>
            <a:endParaRPr lang="en-US" sz="1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107"/>
            <a:ext cx="3682800" cy="32368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0787" y="1237107"/>
            <a:ext cx="3682800" cy="3236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10849" y="1237107"/>
            <a:ext cx="3682800" cy="32368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узкого дна к более широкому верху делает предмет устойчивым на столе и удобным для захвата. В быту легко заметить форму, где «верх» и «низ» имеют разные радиусы. Такая геометрия хорошо согласуется с технологией изготовления.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52279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Кружка и стакан «с характером»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4230637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Воронки часто делают по форме усечённого конуса: вход обычно шире, а выход сужается, чтобы направлять поток. Это помогает быстрее заполнять ёмкость и уменьшает потери. При такой форме детали достаточно просто изготовить без сложной формовки.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232341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Воронка и распределение жидкости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8010699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Стенки абажура или горшка нередко расширяются вверх, создавая аккуратный контур и обеспечивая доступ воздуха растениям. Усечённый конус помогает получить «свет и пространство» внутри, не теряя устойчивости конструкции. Геометрия здесь одновременно эстетична и практична.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8012403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Абажур и цветочный горшок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Усечённый конус в окружающих предметах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 усечённый конус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действий, когда даны R, r, h или l, и требуется найти неизвестную величину.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одной и той же высоте рост образующей определяется разностью радиусов: чем больше (R − r), тем быстрее растёт l, потому что она зависит от квадрата этой разности.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усиление эффекта: при увеличении R − r образующая увеличивается заметно и боковая поверхность становится «круче». Это важно для чертежей и расчётов модели тела вращения.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расчётов по соотношению l² = h² + (R − r)² при h = 8 см; значения получены подстановкой выбранных разностей радиусов.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высоты, образующей и разности радиусов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проблема — подстановка диаметра вместо радиуса. Тогда и формулы для площади оснований, и выражения R² + Rr + r² дают неверный результат, хотя направление ответа может показаться правдоподобным.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источник ошибок — путаница между высотой h и образующей l. В заданиях по площади боковой поверхности l участвует напрямую, а h нужен для объёма, поэтому важно не смешивать величины.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допускают пропуск квадратов в объёме или неверно раскрывают скобки. В формуле V = 1/3 πh(R² + Rr + r²) каждое слагаемое имеет свою степень, и потеря квадратов меняет порядок ответа.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встречаются и при вычислении Sполн: забывают сложить Sбок и площади обоих оснований. Помогают проверка размерности (см², см³) и оценка порядка величины до детальных вычислений.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решении задач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1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усечённого конуса в математике и практике
</a:t>
            </a:r>
            <a:endParaRPr lang="en-US" sz="3113" dirty="0"/>
          </a:p>
        </p:txBody>
      </p:sp>
      <p:sp>
        <p:nvSpPr>
          <p:cNvPr id="8" name="Text 2"/>
          <p:cNvSpPr txBox="1"/>
          <p:nvPr/>
        </p:nvSpPr>
        <p:spPr>
          <a:xfrm>
            <a:off x="4683075" y="4604025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22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формул
</a:t>
            </a:r>
            <a:pPr algn="l" indent="0" marL="0">
              <a:lnSpc>
                <a:spcPct val="115000"/>
              </a:lnSpc>
              <a:buNone/>
            </a:pPr>
            <a:r>
              <a:rPr lang="en-US" sz="50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из соотношений между образующей, высотой и разностью радиусов получают выражения для Sбок, полной площади и объёма. Модель превращает чертёж в вычисляемые параметры.
</a:t>
            </a:r>
            <a:endParaRPr lang="en-US" sz="1522" dirty="0"/>
          </a:p>
        </p:txBody>
      </p:sp>
      <p:sp>
        <p:nvSpPr>
          <p:cNvPr id="9" name="Text 3"/>
          <p:cNvSpPr txBox="1"/>
          <p:nvPr/>
        </p:nvSpPr>
        <p:spPr>
          <a:xfrm>
            <a:off x="8113500" y="2450825"/>
            <a:ext cx="3603900" cy="12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3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8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получения формул усечённый конус используют для расчёта вместимости, расхода материала и выбора размеров деталей. Поэтому он важен и в школе, и при проектировании реальных объектов.
</a:t>
            </a:r>
            <a:endParaRPr lang="en-US" sz="1605" dirty="0"/>
          </a:p>
        </p:txBody>
      </p:sp>
      <p:sp>
        <p:nvSpPr>
          <p:cNvPr id="10" name="Text 4"/>
          <p:cNvSpPr txBox="1"/>
          <p:nvPr/>
        </p:nvSpPr>
        <p:spPr>
          <a:xfrm>
            <a:off x="1294925" y="2513800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6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52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Усечённый конус получается при сечении полного конуса плоскостью, параллельной основанию. Уже на этом этапе геометрия связывает радиусы и высоту через подобие и осевую симметрию.
</a:t>
            </a:r>
            <a:endParaRPr lang="en-US" sz="156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Усечённый конус — это часть конуса при сечении плоскостью, параллельной основанию. У фигуры есть два круговых основания, образующая, ось симметрии и формулы площади и объёма через R, r, h и l.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Усечённый конус — компактная геометрия для точных вычислений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2026-05-13T11:43:12Z</dcterms:created>
  <dcterms:modified xsi:type="dcterms:W3CDTF">2026-05-13T11:43:12Z</dcterms:modified>
</cp:coreProperties>
</file>