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jpe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jpeg"/><Relationship Id="rId14" Type="http://schemas.openxmlformats.org/officeDocument/2006/relationships/image" Target="../media/image-6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image" Target="../media/image-8-8.jpeg"/><Relationship Id="rId9" Type="http://schemas.openxmlformats.org/officeDocument/2006/relationships/image" Target="../media/image-8-9.png"/><Relationship Id="rId10" Type="http://schemas.openxmlformats.org/officeDocument/2006/relationships/image" Target="../media/image-8-10.jpe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jpe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Введение: место человека в органическом мире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— уникальный представитель живой природы с особыми биологическими и социальными чертами.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понимать, кто мы такие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человека помогает понять его эволюцию, связь с природой и роль в обществе. Это важно для осознанного отношения к окружающему миру и собственного развития.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Homo sapiens?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Наши гены на 98–99% совпадают с шимпанзе, что указывает на общего предка, однако уникальные мозг и культура выделяют человека.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родство с приматами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Сложный мозг позволяет нам говорить, создавать искусство и науку, что делает человеческий вид непохожим на других приматов.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 и культура как отличия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sapiens относятся к млекопитающим и приматам. Прямохождение и развитые руки — ключевые особенности, отличающие нас от многих животных.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среди млекопитающих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Homo sapiens в классификации живых организмов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относится к царству Животные, типу Хордовые, что объединяет все позвоночные.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Отряд Приматы выделяет нас среди млекопитающих за развитие мозга и сложное поведение.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млекопитающих включает животных с теплокровностью и молочными железами.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Семейство Гоминиды и род Homo включают человека как отдельный вид с уникальными интеллектуальными способностями.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сходство человека и ближайших родственников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генетики человека, 2020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происхождение проявляется в схожести ДНК, подтверждающей эволюционное родство.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генетическая близость с шимпанзе подчеркивает наше общее происхождение с приматами.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319" y="1151418"/>
            <a:ext cx="1969952" cy="2005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60919" y="1151418"/>
            <a:ext cx="1969952" cy="2005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03519" y="1151418"/>
            <a:ext cx="1969952" cy="2005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846119" y="1151418"/>
            <a:ext cx="1969952" cy="20052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Вехи в эволюции наших предков
</a:t>
            </a:r>
            <a:endParaRPr lang="en-US" sz="3000" dirty="0"/>
          </a:p>
        </p:txBody>
      </p:sp>
      <p:sp>
        <p:nvSpPr>
          <p:cNvPr id="1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8" name="Text 2"/>
          <p:cNvSpPr txBox="1"/>
          <p:nvPr/>
        </p:nvSpPr>
        <p:spPr>
          <a:xfrm>
            <a:off x="417495" y="3803200"/>
            <a:ext cx="19716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6–7 миллионов лет назад Australopithecus впервые освоил прямохождение, что стало важным шагом в эволюции человека.
</a:t>
            </a:r>
            <a:endParaRPr lang="en-US" sz="1200" dirty="0"/>
          </a:p>
        </p:txBody>
      </p:sp>
      <p:sp>
        <p:nvSpPr>
          <p:cNvPr id="19" name="Text 3"/>
          <p:cNvSpPr txBox="1"/>
          <p:nvPr/>
        </p:nvSpPr>
        <p:spPr>
          <a:xfrm>
            <a:off x="417495" y="3321975"/>
            <a:ext cx="19716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Australopithecus
</a:t>
            </a:r>
            <a:endParaRPr lang="en-US" sz="1400" dirty="0"/>
          </a:p>
        </p:txBody>
      </p:sp>
      <p:sp>
        <p:nvSpPr>
          <p:cNvPr id="20" name="Text 4"/>
          <p:cNvSpPr txBox="1"/>
          <p:nvPr/>
        </p:nvSpPr>
        <p:spPr>
          <a:xfrm>
            <a:off x="2560095" y="3803200"/>
            <a:ext cx="19716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2,5 миллионов лет назад Homo habilis использовал первые простые инструменты для обработки пищи и защиты.
</a:t>
            </a:r>
            <a:endParaRPr lang="en-US" sz="1200" dirty="0"/>
          </a:p>
        </p:txBody>
      </p:sp>
      <p:sp>
        <p:nvSpPr>
          <p:cNvPr id="21" name="Text 5"/>
          <p:cNvSpPr txBox="1"/>
          <p:nvPr/>
        </p:nvSpPr>
        <p:spPr>
          <a:xfrm>
            <a:off x="2560100" y="3321975"/>
            <a:ext cx="19716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habilis и орудия труда
</a:t>
            </a:r>
            <a:endParaRPr lang="en-US" sz="1400" dirty="0"/>
          </a:p>
        </p:txBody>
      </p:sp>
      <p:sp>
        <p:nvSpPr>
          <p:cNvPr id="22" name="Text 6"/>
          <p:cNvSpPr txBox="1"/>
          <p:nvPr/>
        </p:nvSpPr>
        <p:spPr>
          <a:xfrm>
            <a:off x="4702695" y="3803200"/>
            <a:ext cx="19716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вид научился контролировать огонь, что расширило возможности в питании и миграции из Африки.
</a:t>
            </a:r>
            <a:endParaRPr lang="en-US" sz="1200" dirty="0"/>
          </a:p>
        </p:txBody>
      </p:sp>
      <p:sp>
        <p:nvSpPr>
          <p:cNvPr id="23" name="Text 7"/>
          <p:cNvSpPr txBox="1"/>
          <p:nvPr/>
        </p:nvSpPr>
        <p:spPr>
          <a:xfrm>
            <a:off x="4702695" y="3321975"/>
            <a:ext cx="19716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erectus и огонь
</a:t>
            </a:r>
            <a:endParaRPr lang="en-US" sz="1400" dirty="0"/>
          </a:p>
        </p:txBody>
      </p:sp>
      <p:sp>
        <p:nvSpPr>
          <p:cNvPr id="24" name="Text 8"/>
          <p:cNvSpPr txBox="1"/>
          <p:nvPr/>
        </p:nvSpPr>
        <p:spPr>
          <a:xfrm>
            <a:off x="6845295" y="3803200"/>
            <a:ext cx="19716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человек появился примерно 200 тысяч лет назад с высоким уровнем интеллекта и социальной организации.
</a:t>
            </a:r>
            <a:endParaRPr lang="en-US" sz="1200" dirty="0"/>
          </a:p>
        </p:txBody>
      </p:sp>
      <p:sp>
        <p:nvSpPr>
          <p:cNvPr id="25" name="Text 9"/>
          <p:cNvSpPr txBox="1"/>
          <p:nvPr/>
        </p:nvSpPr>
        <p:spPr>
          <a:xfrm>
            <a:off x="6845295" y="3321975"/>
            <a:ext cx="19716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Homo sapiens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219566"/>
            <a:ext cx="4843800" cy="164546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гоминидов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иллюстрирует развитие навыков и анатомии у предков человека, отражая этапы эволюции.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сопровождается постепенным усложнением мозга и культурных способностей.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данные и антропология, 2022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8600" y="1012467"/>
            <a:ext cx="2006700" cy="15540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02900" y="1012467"/>
            <a:ext cx="2006700" cy="155401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47200" y="1012467"/>
            <a:ext cx="2006700" cy="155401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91500" y="1012467"/>
            <a:ext cx="2006700" cy="1554017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человека: ключевые особенности
</a:t>
            </a:r>
            <a:endParaRPr lang="en-US" sz="2991" dirty="0"/>
          </a:p>
        </p:txBody>
      </p:sp>
      <p:sp>
        <p:nvSpPr>
          <p:cNvPr id="13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448991" y="3241450"/>
            <a:ext cx="182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S-образный позвоночник поддерживает тело в вертикальном положении, обеспечивая устойчивость при ходьбе на двух ногах.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449029" y="2783675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Прямохождение и строение позвоночника
</a:t>
            </a:r>
            <a:endParaRPr lang="en-US" sz="1311" dirty="0"/>
          </a:p>
        </p:txBody>
      </p:sp>
      <p:sp>
        <p:nvSpPr>
          <p:cNvPr id="16" name="Text 4"/>
          <p:cNvSpPr txBox="1"/>
          <p:nvPr/>
        </p:nvSpPr>
        <p:spPr>
          <a:xfrm>
            <a:off x="2592775" y="3241450"/>
            <a:ext cx="182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мозга у человека составляет 1400–1500 см³, что значительно выше, чем у других приматов, что влияет на мышление и речь.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2592813" y="2783675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мозг — центр интеллекта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4737075" y="3241450"/>
            <a:ext cx="182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Подвижный большой палец позволяет выполнять точные захваты и создавать сложные орудия труда.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4737113" y="2783675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кисть и большой палец
</a:t>
            </a:r>
            <a:endParaRPr lang="en-US" sz="1400" dirty="0"/>
          </a:p>
        </p:txBody>
      </p:sp>
      <p:sp>
        <p:nvSpPr>
          <p:cNvPr id="20" name="Text 8"/>
          <p:cNvSpPr txBox="1"/>
          <p:nvPr/>
        </p:nvSpPr>
        <p:spPr>
          <a:xfrm>
            <a:off x="6887011" y="3241450"/>
            <a:ext cx="182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Чёткий подбородок, развитые речевые органы обеспечили возникновение сложного языка и коммуникативных навыков.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6887049" y="2783675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лица и речи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сходства жизненных функций человека и млекопитающих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осуществляется лёгкими, обеспечивая эффективный обмен кислорода и углекислого газа.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разнообразное, включая растения и животную пищу, что поддерживает высокий уровень энергии.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с живорождением и вскармливанием молоком сохраняет потомство и поддерживает рост молодняка.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распространение приматов и людей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исследования биоразнообразия, 2021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освоили все континенты, кроме Антарктиды, адаптируясь к широкому спектру климатических условий.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 человека стало возможным благодаря развитию культуры и технологий по сравнению с приматами.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5675" y="1348052"/>
            <a:ext cx="4148100" cy="343514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54600" y="360000"/>
            <a:ext cx="6028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906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развитие как ключевая особенность человека
</a:t>
            </a:r>
            <a:endParaRPr lang="en-US" sz="2906" dirty="0"/>
          </a:p>
        </p:txBody>
      </p:sp>
      <p:sp>
        <p:nvSpPr>
          <p:cNvPr id="9" name="Text 1"/>
          <p:cNvSpPr txBox="1"/>
          <p:nvPr/>
        </p:nvSpPr>
        <p:spPr>
          <a:xfrm>
            <a:off x="616650" y="1625175"/>
            <a:ext cx="36315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Личность формируется через воспитание, образовательные процессы и активное взаимодействие с окружающими людьми. Эти факторы определяют мировоззрение, коммуникативные умения и нормы поведения.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6650" y="3379200"/>
            <a:ext cx="36315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Семья, школьные и дружеские группы, а также общество влияют на формирование ценностных ориентиров, социальных навыков и правил, которые направляют поведение человека в обществе.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достижения Homo sapiens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языка и письменности стало основой для передачи знаний и накопления опыта, позволив людям общаться и развивать сложные структуры общества.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013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Искусство, включая наскальную живопись и музыку, отражает духовное развитие и стремление к самовыражению через творчество.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423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открытия расширили понимание окружающего мира и способы его преобразования, способствуя техническому прогрессу.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7834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Религия, обычаи и моральные нормы формируют устойчивые традиции и регулируют социальные отношения в разных сообществах.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мышление — уникальные способности человека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обладает способностью к абстрактному и логическому мышлению, что помогает при решении сложных задач и анализе информации с использованием языка.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служит инструментом передачи знаний, культурного опыта и эмоций, способствуя развитию наук, технологий и формированию сложных социальных структур.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73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человека, природы и общества
</a:t>
            </a:r>
            <a:endParaRPr lang="en-US" sz="273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основных связей и влияний в биосфере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последствия деятельности человека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Выбросы парниковых газов влияют на климат, способствуя глобальному потеплению и изменению погодных условий по всему миру.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и почвы страдают от эрозии и истощения, что снижает плодородие и угрожает сельскому хозяйству.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экосистем приводит к вымиранию многих видов, снижая биологическое разнообразие и устойчивость природных сообществ.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Биосфера: роль и ответственность человека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занимает верхние звенья пищевых цепей и способен воздействовать на биологические системы, меняя экосистемы в глобальном масштабе.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включает сохранение биосферы и борьбу с климатическими изменениями, загрязнением и исчезновением видов через международное сотрудничество и устойчивое развитие.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75" y="2148334"/>
            <a:ext cx="4843800" cy="17879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Человеческие расы: внешние отличия и вариации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600" y="4423500"/>
            <a:ext cx="3430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антропологические исследования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55350" y="159527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ключевые внешние черты трёх основных рас и подчёркивает отсутствие влияния на умственные способности или здоровье.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5350" y="316462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различия касаются только фенотипа и не влияют на умственные или физиологические особенности человека.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научные исследования человека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564938" y="3301937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секвенирования человеческого генома; открытие генетических причин многих заболеваний и миграционных путей предков.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564938" y="278894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2003 год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69775" y="2954063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геномики и палеоантропологии для уточнения путей эволюции и расселения человека по планете.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69775" y="2441074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922725" y="2613088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новых методов анализа ДНК и биоинформатики для глубокого понимания человеческой истории и здоровья.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922725" y="210009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Будущие перспективы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67275" y="3627738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проекта «Геном человека» для полного изучения генетического кода Homo sapiens.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67275" y="311474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1990 год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4675" y="1145959"/>
            <a:ext cx="2606700" cy="20161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20600" y="1145959"/>
            <a:ext cx="2606700" cy="20161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67638" y="1145959"/>
            <a:ext cx="2606700" cy="20161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Уникальность и универсальность человеческого вида
</a:t>
            </a:r>
            <a:endParaRPr lang="en-US" sz="2438" dirty="0"/>
          </a:p>
        </p:txBody>
      </p:sp>
      <p:sp>
        <p:nvSpPr>
          <p:cNvPr id="14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5" name="Text 2"/>
          <p:cNvSpPr txBox="1"/>
          <p:nvPr/>
        </p:nvSpPr>
        <p:spPr>
          <a:xfrm>
            <a:off x="414675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способен создавать инновационные идеи и технологии, меняя облик мира. Творчество выражается в искусстве, науке и повседневной жизни, обеспечивая постоянное развитие общества.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41467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Творческое мышление как двигатель прогресса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612060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Эмпатия помогает людям строить сложные социальные отношения, сотрудничать и поддерживать друг друга. Это важнейшая черта, отличающая человека и поддерживающая устойчивость сообществ.
</a:t>
            </a:r>
            <a:endParaRPr lang="en-US" sz="1189" dirty="0"/>
          </a:p>
        </p:txBody>
      </p:sp>
      <p:sp>
        <p:nvSpPr>
          <p:cNvPr id="18" name="Text 5"/>
          <p:cNvSpPr txBox="1"/>
          <p:nvPr/>
        </p:nvSpPr>
        <p:spPr>
          <a:xfrm>
            <a:off x="612066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Сопереживание и социальные связи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326765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Универсальность Homo sapiens проявляется в умении приспосабливаться к самым разным климатическим зонам, от арктических льдов до тропических лесов, что обеспечивает выживание и распространение вида.
</a:t>
            </a:r>
            <a:endParaRPr lang="en-US" sz="1189" dirty="0"/>
          </a:p>
        </p:txBody>
      </p:sp>
      <p:sp>
        <p:nvSpPr>
          <p:cNvPr id="20" name="Text 7"/>
          <p:cNvSpPr txBox="1"/>
          <p:nvPr/>
        </p:nvSpPr>
        <p:spPr>
          <a:xfrm>
            <a:off x="326771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 разнообразным условиям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места человека в биосфере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Осознание своей роли в органическом мире способствует ответственному поведению, научному мышлению и уважению к разнообразию жизни, что важно для сохранения природы и устойчивого развития общества.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2026-05-08T02:02:09Z</dcterms:created>
  <dcterms:modified xsi:type="dcterms:W3CDTF">2026-05-08T02:02:09Z</dcterms:modified>
</cp:coreProperties>
</file>