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image" Target="../media/image-13-7.jpe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image" Target="../media/image-18-6.jpe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1452" y="0"/>
            <a:ext cx="4661297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8325" y="4328725"/>
            <a:ext cx="3791700" cy="308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68325" y="3005050"/>
            <a:ext cx="3791700" cy="11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галактик открывает тайны устройства и истории космоса.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468325" y="502425"/>
            <a:ext cx="3791700" cy="2302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Галактики: ключ к пониманию Вселенной
</a:t>
            </a:r>
            <a:endParaRPr lang="en-US" sz="4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80943" y="0"/>
            <a:ext cx="4862215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2400" y="326250"/>
            <a:ext cx="4081200" cy="11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 осознанию масштабов космоса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704700" y="2408125"/>
            <a:ext cx="3962700" cy="19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Термин «галактика» закрепился в XX веке. Открытие Эдвина Хаббла вне Млечного Пути открыло новый взгляд на размер Вселенной. Развитие технологий позволило детально исследовать формирование и разнообразие галактик.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0250" y="2780858"/>
            <a:ext cx="4270500" cy="248973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60750" y="2780858"/>
            <a:ext cx="4270500" cy="248973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93525" y="1257000"/>
            <a:ext cx="36309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Составляющие галактики
</a:t>
            </a:r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Галактика — это гравитационно связанная система с миллиардами звёзд, газом, пылью, тёмной материей и звёздными скоплениями. Каждый элемент играет важную роль в её динамике и эволюции.
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4834525" y="1257000"/>
            <a:ext cx="36309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Масштабы и численность
</a:t>
            </a:r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оценки указывают на существование более двух триллионов галактик. Их формирование началось примерно через миллиард лет после Большого взрыва, ознаменовав начало структуры Вселенной.
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456350" y="326250"/>
            <a:ext cx="76461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34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Галактики: что это и сколько их во Вселенной
</a:t>
            </a:r>
            <a:endParaRPr lang="en-US" sz="2834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03725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Ядро галактики содержит плотное скопление звёзд и часто сверхмассивную чёрную дыру, являющуюся центром гравитации.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362400" y="326250"/>
            <a:ext cx="7498800" cy="86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компоненты галактик
</a:t>
            </a:r>
            <a:endParaRPr lang="en-US" sz="3200" dirty="0"/>
          </a:p>
        </p:txBody>
      </p:sp>
      <p:sp>
        <p:nvSpPr>
          <p:cNvPr id="7" name="Text 3"/>
          <p:cNvSpPr txBox="1"/>
          <p:nvPr/>
        </p:nvSpPr>
        <p:spPr>
          <a:xfrm>
            <a:off x="2698500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Диск состоит из газа, пыли и молодых звёзд, создавая часто спиральные рукава и служа местом активного звездообразования.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793275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Гало — разреженная оболочка с преимущественно старыми звёздами и значительным количеством тёмной материи, формирующая внешние границы.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6888050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Звёздные скопления внутри галактики варьируются по возрасту и составу, влияют на процессы звездообразования и эволюции.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450" y="2177442"/>
            <a:ext cx="4598400" cy="114071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2400" y="326250"/>
            <a:ext cx="77625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характеристика типов галактик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5686350" y="1610725"/>
            <a:ext cx="3204300" cy="8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иллюстрирует ключевые отличия спиральных, эллиптических и неправильных галактик по форме, населению и активности.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686350" y="2643936"/>
            <a:ext cx="3204300" cy="7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 галактики зависит от её эволюции и окружающей среды, отражая разнообразие форм и процессов.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686350" y="3589049"/>
            <a:ext cx="3136800" cy="4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NASA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9" y="-100"/>
            <a:ext cx="490742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510000" y="333375"/>
            <a:ext cx="4255500" cy="98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66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Спиральные галактики: особенности структуры
</a:t>
            </a:r>
            <a:endParaRPr lang="en-US" sz="3066" dirty="0"/>
          </a:p>
        </p:txBody>
      </p:sp>
      <p:sp>
        <p:nvSpPr>
          <p:cNvPr id="7" name="Text 1"/>
          <p:cNvSpPr txBox="1"/>
          <p:nvPr/>
        </p:nvSpPr>
        <p:spPr>
          <a:xfrm>
            <a:off x="5091375" y="2089700"/>
            <a:ext cx="3731400" cy="8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Спиральные галактики, такие как Млечный Путь, имеют яркое ядро и выраженные спиральные рукава, в которых активно формируются новые звёзды.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091375" y="3457699"/>
            <a:ext cx="3731400" cy="8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содержат большое количество газа и пыли, что обеспечивает звездообразование и составляет около 60% всех обнаруженных галактик.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2400" y="934235"/>
            <a:ext cx="4245300" cy="24626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2400" y="326250"/>
            <a:ext cx="83055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41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Эллиптические галактики: характеристика и распространённость
</a:t>
            </a:r>
            <a:endParaRPr lang="en-US" sz="2241" dirty="0"/>
          </a:p>
        </p:txBody>
      </p:sp>
      <p:sp>
        <p:nvSpPr>
          <p:cNvPr id="6" name="Text 1"/>
          <p:cNvSpPr txBox="1"/>
          <p:nvPr/>
        </p:nvSpPr>
        <p:spPr>
          <a:xfrm>
            <a:off x="5112200" y="1643152"/>
            <a:ext cx="3624600" cy="122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Среда и распространение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их можно встретить в плотных скоплениях галактик, где процессы слияния приводят к подобной морфологии.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42475" y="3633877"/>
            <a:ext cx="3624600" cy="122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и состав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Эллиптические галактики обладают гладкой овальной формой, содержат преимущественно старые звёзды и крайне мало межзвёздного вещества.
</a:t>
            </a:r>
            <a:endParaRPr lang="en-US" sz="1500" dirty="0"/>
          </a:p>
        </p:txBody>
      </p:sp>
      <p:sp>
        <p:nvSpPr>
          <p:cNvPr id="8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2775" y="1103609"/>
            <a:ext cx="8512800" cy="246073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2400" y="326250"/>
            <a:ext cx="76149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56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Неправильные галактики: примеры и свойства
</a:t>
            </a:r>
            <a:endParaRPr lang="en-US" sz="2756" dirty="0"/>
          </a:p>
        </p:txBody>
      </p:sp>
      <p:sp>
        <p:nvSpPr>
          <p:cNvPr id="8" name="Text 1"/>
          <p:cNvSpPr txBox="1"/>
          <p:nvPr/>
        </p:nvSpPr>
        <p:spPr>
          <a:xfrm>
            <a:off x="917300" y="3431787"/>
            <a:ext cx="34956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Неправильные галактики не имеют чёткой симметрии; их структура разнообразна и часто нарушена внешними воздействиями.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408025" y="4718050"/>
            <a:ext cx="589200" cy="2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4912425" y="3431787"/>
            <a:ext cx="34956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Они содержат большое количество газа и пыли и характеризуются интенсивным звездообразованием, как видно на примере Магеллановых Облаков.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575" y="1712750"/>
            <a:ext cx="3501900" cy="215354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2400" y="326250"/>
            <a:ext cx="83817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Статистическое распределение типов галактик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4945300" y="1711925"/>
            <a:ext cx="3501900" cy="215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при помощи телескопа Хаббл показывают преобладание спиральных галактик в соседнем космосе.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Спиральные галактики доминируют в населении близкой Вселенной, что отражает стадии и условия эволюции.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Космический телескоп Хаббл, обзор 2023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2400" y="326250"/>
            <a:ext cx="7498800" cy="86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Размеры и масса галактик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715300" y="2353750"/>
            <a:ext cx="2178300" cy="17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Диаметр галактик варьируется от тысяч до нескольких сотен тысяч световых лет, отражая их разнообразие по масштабам.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3483088" y="2353750"/>
            <a:ext cx="2178300" cy="17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Масса галактик отличается в широких пределах — от миллионов до триллионов солнечных масс в зависимости от типа и состава.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250838" y="2353750"/>
            <a:ext cx="2178300" cy="17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Карликовые галактики, как Leo I, содержат всего несколько миллионов звёзд, в то время как гиганты включают сотни миллиардов.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753263" y="0"/>
            <a:ext cx="239092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2400" y="326250"/>
            <a:ext cx="5007300" cy="10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тёмной материи в структуре галактик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623075" y="3548975"/>
            <a:ext cx="37080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54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Её присутствие обеспечивает стабильность вращения галактик, влияет на формирование спиральных рукавов и другие структурные особенности, играя ключевую роль в эволюции космических систем.
</a:t>
            </a:r>
            <a:endParaRPr lang="en-US" sz="1254" dirty="0"/>
          </a:p>
        </p:txBody>
      </p:sp>
      <p:sp>
        <p:nvSpPr>
          <p:cNvPr id="8" name="Text 2"/>
          <p:cNvSpPr txBox="1"/>
          <p:nvPr/>
        </p:nvSpPr>
        <p:spPr>
          <a:xfrm>
            <a:off x="623075" y="2017750"/>
            <a:ext cx="37080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58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Тёмная материя составляет значительную часть массы галактик — до 85%. Она не излучает свет и обнаруживается лишь благодаря гравитационному влиянию на обычное вещество.
</a:t>
            </a:r>
            <a:endParaRPr lang="en-US" sz="1258" dirty="0"/>
          </a:p>
        </p:txBody>
      </p:sp>
      <p:sp>
        <p:nvSpPr>
          <p:cNvPr id="9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18395" y="1733225"/>
            <a:ext cx="5494710" cy="1981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3700" y="3935950"/>
            <a:ext cx="37404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основные параметры Млечного Пути, Андромеды и Туманности Сигара — массу, число звёзд, расстояние до Земли, спутников и морфологический тип.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600850" y="3935950"/>
            <a:ext cx="37404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ближайшие галактики имеют существенные различия по массе, числу звёзд и морфологии, что отражает их уникальную эволюционную историю.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99225" y="1264522"/>
            <a:ext cx="78684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ESA, Hubble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419400" y="326250"/>
            <a:ext cx="8305200" cy="6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834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Сравнительные характеристики трёх известных галактик
</a:t>
            </a:r>
            <a:endParaRPr lang="en-US" sz="2834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5770" y="1080502"/>
            <a:ext cx="2722500" cy="201794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39070" y="1080502"/>
            <a:ext cx="2722500" cy="201794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20745" y="1080502"/>
            <a:ext cx="2722500" cy="2017947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11" name="Text 1"/>
          <p:cNvSpPr txBox="1"/>
          <p:nvPr/>
        </p:nvSpPr>
        <p:spPr>
          <a:xfrm>
            <a:off x="571268" y="3720670"/>
            <a:ext cx="2486400" cy="9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Млечный Путь содержит около 200 миллиардов звёзд, объединённых в диск с диаметром порядка 100 тысяч световых лет. Он служит домом для нашей Солнечной системы и множества других звёзд.
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71268" y="3309506"/>
            <a:ext cx="2486400" cy="3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Гигантская звёздная система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3357118" y="3720670"/>
            <a:ext cx="2486400" cy="9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Солнечная система расположена на периферии галактического диска, в одном из спиральных рукавов — рукаве Ориона, что обеспечивает относительно спокойные условия для жизни на Земле.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3357118" y="3309506"/>
            <a:ext cx="2486400" cy="3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Солнечной системы в рукаве Ориона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6142968" y="3720670"/>
            <a:ext cx="2486400" cy="9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Вращение галактики занимает около 230 миллионов лет, что влияет на формирование спиральных структур и динамическое равновесие всей системы, поддерживая её стабильность на протяжении миллиардов лет.
</a:t>
            </a:r>
            <a:endParaRPr lang="en-US" sz="1000" dirty="0"/>
          </a:p>
        </p:txBody>
      </p:sp>
      <p:sp>
        <p:nvSpPr>
          <p:cNvPr id="16" name="Text 6"/>
          <p:cNvSpPr txBox="1"/>
          <p:nvPr/>
        </p:nvSpPr>
        <p:spPr>
          <a:xfrm>
            <a:off x="6142968" y="3309506"/>
            <a:ext cx="2486400" cy="3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Медленное вращение и динамика
</a:t>
            </a:r>
            <a:endParaRPr lang="en-US" sz="1200" dirty="0"/>
          </a:p>
        </p:txBody>
      </p:sp>
      <p:sp>
        <p:nvSpPr>
          <p:cNvPr id="17" name="Text 7"/>
          <p:cNvSpPr txBox="1"/>
          <p:nvPr/>
        </p:nvSpPr>
        <p:spPr>
          <a:xfrm>
            <a:off x="500925" y="326250"/>
            <a:ext cx="8243100" cy="6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характеристики Млечного Пути
</a:t>
            </a:r>
            <a:endParaRPr lang="en-US" sz="3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2400" y="326250"/>
            <a:ext cx="8451300" cy="95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Объединения галактик: от групп до сверхскоплений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383550" y="2735775"/>
            <a:ext cx="2588100" cy="177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Группы галактик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Небольшие объединения до десятков галактик, взаимодействующих между собой, где гравитация становится заметной силой влияния на эволюцию участников.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155325" y="2735775"/>
            <a:ext cx="2588100" cy="177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Скопления галактик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системы из сотен и тысяч галактик, объединённых общей тягой, например, Скопление Девы, влияющие друг на друга и обладающие общей динамикой.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927100" y="2735775"/>
            <a:ext cx="2588100" cy="177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Сверхскопления галактик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Гигантские структуры, состоящие из множества скоплений и групп, как сверхскопление Ланиакея, формирующие крупномасштабный каркас Вселенной.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400" y="1358806"/>
            <a:ext cx="8456700" cy="330458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362400" y="326250"/>
            <a:ext cx="84567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63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Процессы взаимодействия и эволюции галактик
</a:t>
            </a:r>
            <a:endParaRPr lang="en-US" sz="2963" dirty="0"/>
          </a:p>
        </p:txBody>
      </p:sp>
      <p:sp>
        <p:nvSpPr>
          <p:cNvPr id="6" name="Text 2"/>
          <p:cNvSpPr txBox="1"/>
          <p:nvPr/>
        </p:nvSpPr>
        <p:spPr>
          <a:xfrm>
            <a:off x="362400" y="910075"/>
            <a:ext cx="84567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основных этапов при взаимодействии галактик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44843" y="1564625"/>
            <a:ext cx="57819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Гравитационные взаимодействия вызывают взрывы звездообразования, воспламеняя рождественные процессы в газовой среде галактик и изменяя их внутреннюю структуру.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644825" y="2649750"/>
            <a:ext cx="57819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Области газа и пыли перемешиваются, что ведёт к перераспределению компонентов и формированию новых звёздных систем и структур внутри галактик.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44825" y="3734875"/>
            <a:ext cx="57819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Сочетание таких процессов приводит к созданию новых типов или изменению морфологии, как, например, формирование эллиптических галактик после слияния спиральных.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362400" y="326250"/>
            <a:ext cx="74988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столкновений и слияний галактик
</a:t>
            </a:r>
            <a:endParaRPr lang="en-US" sz="3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9733" y="1342454"/>
            <a:ext cx="64212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Спектроскопия позволяет анализировать излучение и поглощение, выявляя химический состав и движение веществ в галактиках.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629733" y="2277620"/>
            <a:ext cx="64212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Инфракрасные и радиоинтерферометрические методы дают возможность заглядывать в области, скрытые от оптических телескопов из-за пыли.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629733" y="3212787"/>
            <a:ext cx="64212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Космические телескопы Хаббл и Джеймс Уэбб обеспечивают глубокие обзоры и позволяют изучать далекие и ранние галактики.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629733" y="4147954"/>
            <a:ext cx="64212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красного смещения и трёхмерного картирования помогают измерять расстояния и строить объёмные модели крупных структур во Вселенной.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9" name="Text 5"/>
          <p:cNvSpPr txBox="1"/>
          <p:nvPr/>
        </p:nvSpPr>
        <p:spPr>
          <a:xfrm>
            <a:off x="362400" y="326250"/>
            <a:ext cx="7498800" cy="56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66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методы наблюдения и исследования галактик
</a:t>
            </a:r>
            <a:endParaRPr lang="en-US" sz="2466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6350" y="2773850"/>
            <a:ext cx="2714700" cy="185045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4650" y="2773850"/>
            <a:ext cx="2714700" cy="185045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72950" y="2773850"/>
            <a:ext cx="2714700" cy="185045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56350" y="326250"/>
            <a:ext cx="76461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25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Галактики — движущие силы эволюции Вселенной
</a:t>
            </a:r>
            <a:endParaRPr lang="en-US" sz="2525" dirty="0"/>
          </a:p>
        </p:txBody>
      </p:sp>
      <p:sp>
        <p:nvSpPr>
          <p:cNvPr id="11" name="Text 1"/>
          <p:cNvSpPr txBox="1"/>
          <p:nvPr/>
        </p:nvSpPr>
        <p:spPr>
          <a:xfrm>
            <a:off x="693525" y="1257000"/>
            <a:ext cx="22071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Химическое обновление космоса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Галактики перерабатывают водород и гелий в более тяжёлые элементы, обогащая межгалактическую среду и создавая условия для формирования планет и жизни.
</a:t>
            </a:r>
            <a:endParaRPr lang="en-US" sz="1700" dirty="0"/>
          </a:p>
        </p:txBody>
      </p:sp>
      <p:sp>
        <p:nvSpPr>
          <p:cNvPr id="12" name="Text 2"/>
          <p:cNvSpPr txBox="1"/>
          <p:nvPr/>
        </p:nvSpPr>
        <p:spPr>
          <a:xfrm>
            <a:off x="3468450" y="1257000"/>
            <a:ext cx="22071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9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Строители крупномасштабной структуры
</a:t>
            </a:r>
            <a:pPr algn="l" indent="0" marL="0">
              <a:lnSpc>
                <a:spcPct val="90000"/>
              </a:lnSpc>
              <a:buNone/>
            </a:pPr>
            <a:r>
              <a:rPr lang="en-US" sz="1509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8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взаимодействия и объединения галактики формируют каркас Вселенной, включая группы и сверхскопления — фундамент для космической архитектуры.
</a:t>
            </a:r>
            <a:endParaRPr lang="en-US" sz="1509" dirty="0"/>
          </a:p>
        </p:txBody>
      </p:sp>
      <p:sp>
        <p:nvSpPr>
          <p:cNvPr id="13" name="Text 3"/>
          <p:cNvSpPr txBox="1"/>
          <p:nvPr/>
        </p:nvSpPr>
        <p:spPr>
          <a:xfrm>
            <a:off x="6243375" y="1257000"/>
            <a:ext cx="22071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17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Лаборатории звездообразования и эволюции
</a:t>
            </a:r>
            <a:pPr algn="l" indent="0" marL="0">
              <a:lnSpc>
                <a:spcPct val="90000"/>
              </a:lnSpc>
              <a:buNone/>
            </a:pPr>
            <a:r>
              <a:rPr lang="en-US" sz="1517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3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процессов внутри галактик позволяет понять механизмы рождения и смерти звёзд, раскрывая физику материи под экстремальными условиями.
</a:t>
            </a:r>
            <a:endParaRPr lang="en-US" sz="1517" dirty="0"/>
          </a:p>
        </p:txBody>
      </p:sp>
      <p:sp>
        <p:nvSpPr>
          <p:cNvPr id="14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9425" y="2582875"/>
            <a:ext cx="8336400" cy="20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миллиарда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 — время до ожидаемого столкновения Млечного Пути и Андромеды, изменяющее будущее нашей галактики.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NASA, ESA, JWST
</a:t>
            </a:r>
            <a:endParaRPr lang="en-US" sz="6200" dirty="0"/>
          </a:p>
        </p:txBody>
      </p:sp>
      <p:sp>
        <p:nvSpPr>
          <p:cNvPr id="4" name="Text 1"/>
          <p:cNvSpPr txBox="1"/>
          <p:nvPr/>
        </p:nvSpPr>
        <p:spPr>
          <a:xfrm>
            <a:off x="4834850" y="394143"/>
            <a:ext cx="3573000" cy="158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Обнаружение ультракомпактных галактик, сверхмассивных чёрных дыр и детальные исследования ранних галактик расширяют знания о Вселенной.
</a:t>
            </a:r>
            <a:endParaRPr lang="en-US" sz="1300" dirty="0"/>
          </a:p>
        </p:txBody>
      </p:sp>
      <p:sp>
        <p:nvSpPr>
          <p:cNvPr id="5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57149" y="0"/>
            <a:ext cx="4585953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2425" y="1557275"/>
            <a:ext cx="4092600" cy="3129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Галактики — фундамент космического понимания
</a:t>
            </a:r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Исследование галактик раскрывает принципы строения и эволюции Вселенной, усиливает понимание происхождения жизни и стимулирует развитие передовых научных технологий.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2026-05-08T00:16:26Z</dcterms:created>
  <dcterms:modified xsi:type="dcterms:W3CDTF">2026-05-08T00:16:26Z</dcterms:modified>
</cp:coreProperties>
</file>