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jpeg"/><Relationship Id="rId4" Type="http://schemas.openxmlformats.org/officeDocument/2006/relationships/image" Target="../media/image-14-4.jpeg"/><Relationship Id="rId5" Type="http://schemas.openxmlformats.org/officeDocument/2006/relationships/image" Target="../media/image-14-5.jpe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image" Target="../media/image-17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68331" y="274425"/>
            <a:ext cx="3736037" cy="4626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3500" y="395475"/>
            <a:ext cx="4148700" cy="143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9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Размножение и развитие живых организмов
</a:t>
            </a:r>
            <a:endParaRPr lang="en-US" sz="3983" dirty="0"/>
          </a:p>
        </p:txBody>
      </p:sp>
      <p:sp>
        <p:nvSpPr>
          <p:cNvPr id="6" name="Text 1"/>
          <p:cNvSpPr txBox="1"/>
          <p:nvPr/>
        </p:nvSpPr>
        <p:spPr>
          <a:xfrm>
            <a:off x="333488" y="4620663"/>
            <a:ext cx="4425900" cy="1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33500" y="2783650"/>
            <a:ext cx="4148700" cy="8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живые организмы появляются, растут и взрослеют.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75050" y="1343877"/>
            <a:ext cx="3548100" cy="31877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живым организмам размножаться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900625" y="1502575"/>
            <a:ext cx="3349200" cy="288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Размножение помогает жизни продолжаться: появляются новые растения, животные и люди. У каждого вида свой способ, но смысл один — дать жизнь потомству и передать ему признаки родителей.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3927" y="1606623"/>
            <a:ext cx="353400" cy="353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48788" y="1605459"/>
            <a:ext cx="311325" cy="355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87702" y="1605458"/>
            <a:ext cx="266850" cy="3558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861101" y="1606659"/>
            <a:ext cx="353400" cy="3534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идеи о размножении
</a:t>
            </a:r>
            <a:endParaRPr lang="en-US" sz="3000" dirty="0"/>
          </a:p>
        </p:txBody>
      </p:sp>
      <p:sp>
        <p:nvSpPr>
          <p:cNvPr id="13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4" name="Text 2"/>
          <p:cNvSpPr txBox="1"/>
          <p:nvPr/>
        </p:nvSpPr>
        <p:spPr>
          <a:xfrm>
            <a:off x="1097588" y="2168946"/>
            <a:ext cx="1319400" cy="22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7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организмы
</a:t>
            </a:r>
            <a:pPr algn="l" indent="0" marL="0">
              <a:lnSpc>
                <a:spcPct val="115000"/>
              </a:lnSpc>
              <a:buNone/>
            </a:pPr>
            <a:r>
              <a:rPr lang="en-US" sz="12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Размножение — это появление новых живых существ. Благодаря ему на Земле не исчезают растения, животные и люди, а жизнь продолжается из поколения в поколение.
</a:t>
            </a:r>
            <a:endParaRPr lang="en-US" sz="1270" dirty="0"/>
          </a:p>
        </p:txBody>
      </p:sp>
      <p:sp>
        <p:nvSpPr>
          <p:cNvPr id="15" name="Text 3"/>
          <p:cNvSpPr txBox="1"/>
          <p:nvPr/>
        </p:nvSpPr>
        <p:spPr>
          <a:xfrm>
            <a:off x="3214263" y="2168946"/>
            <a:ext cx="1319400" cy="22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6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Похожи на родителей
</a:t>
            </a:r>
            <a:pPr algn="l" indent="0" marL="0">
              <a:lnSpc>
                <a:spcPct val="115000"/>
              </a:lnSpc>
              <a:buNone/>
            </a:pPr>
            <a:r>
              <a:rPr lang="en-US" sz="13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Потомство часто похоже на своих родителей: у него могут быть те же форма, окраска и другие признаки. Но каждый малыш всё равно немного особенный.
</a:t>
            </a:r>
            <a:endParaRPr lang="en-US" sz="1366" dirty="0"/>
          </a:p>
        </p:txBody>
      </p:sp>
      <p:sp>
        <p:nvSpPr>
          <p:cNvPr id="16" name="Text 4"/>
          <p:cNvSpPr txBox="1"/>
          <p:nvPr/>
        </p:nvSpPr>
        <p:spPr>
          <a:xfrm>
            <a:off x="5330938" y="2168946"/>
            <a:ext cx="1319400" cy="22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способы
</a:t>
            </a:r>
            <a:pPr algn="l" indent="0" marL="0">
              <a:lnSpc>
                <a:spcPct val="115000"/>
              </a:lnSpc>
              <a:buNone/>
            </a:pPr>
            <a:r>
              <a:rPr lang="en-US" sz="13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растений новые организмы часто появляются из семян, у животных — из яиц или после рождения детёнышей. Способы разные, а цель одна.
</a:t>
            </a:r>
            <a:endParaRPr lang="en-US" sz="1373" dirty="0"/>
          </a:p>
        </p:txBody>
      </p:sp>
      <p:sp>
        <p:nvSpPr>
          <p:cNvPr id="17" name="Text 5"/>
          <p:cNvSpPr txBox="1"/>
          <p:nvPr/>
        </p:nvSpPr>
        <p:spPr>
          <a:xfrm>
            <a:off x="7447613" y="2168946"/>
            <a:ext cx="1319400" cy="22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значение
</a:t>
            </a:r>
            <a:pPr algn="l" indent="0" marL="0">
              <a:lnSpc>
                <a:spcPct val="115000"/>
              </a:lnSpc>
              <a:buNone/>
            </a:pPr>
            <a:r>
              <a:rPr lang="en-US" sz="12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Независимо от вида, размножение нужно для продолжения жизни. Без него не появлялись бы новые поколения, а на Земле становилось бы всё меньше живых существ.
</a:t>
            </a:r>
            <a:endParaRPr lang="en-US" sz="1267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9275" y="2924766"/>
            <a:ext cx="7943700" cy="18230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531125" y="337525"/>
            <a:ext cx="8064000" cy="6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Размножение у животных и человека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764175" y="1298843"/>
            <a:ext cx="1581000" cy="153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Самец и самка
</a:t>
            </a:r>
            <a:pPr algn="l" indent="0" marL="0">
              <a:lnSpc>
                <a:spcPct val="115000"/>
              </a:lnSpc>
              <a:buNone/>
            </a:pPr>
            <a:r>
              <a:rPr lang="en-US" sz="5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многих животных потомство появляется, когда участвуют самец и самка. Их клетки соединяются, и начинается развитие нового организма, который сначала совсем крошечный.
</a:t>
            </a:r>
            <a:endParaRPr lang="en-US" sz="1076" dirty="0"/>
          </a:p>
        </p:txBody>
      </p:sp>
      <p:sp>
        <p:nvSpPr>
          <p:cNvPr id="12" name="Text 3"/>
          <p:cNvSpPr txBox="1"/>
          <p:nvPr/>
        </p:nvSpPr>
        <p:spPr>
          <a:xfrm>
            <a:off x="2847441" y="1298843"/>
            <a:ext cx="1581000" cy="153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новой жизни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соединения клеток у будущего детёныша начинается развитие. Сначала его почти не видно, но постепенно он растёт, меняется и готовится к самостоятельной жизни.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4930692" y="1298843"/>
            <a:ext cx="1581000" cy="153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тоже развивается
</a:t>
            </a:r>
            <a:pPr algn="l" indent="0" marL="0">
              <a:lnSpc>
                <a:spcPct val="115000"/>
              </a:lnSpc>
              <a:buNone/>
            </a:pPr>
            <a:r>
              <a:rPr lang="en-US" sz="5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человека новый ребёнок начинает развиваться после соединения клеток родителей. Потом он рождается, растёт, учится и становится сильнее с каждым годом.
</a:t>
            </a:r>
            <a:endParaRPr lang="en-US" sz="1098" dirty="0"/>
          </a:p>
        </p:txBody>
      </p:sp>
      <p:sp>
        <p:nvSpPr>
          <p:cNvPr id="14" name="Text 5"/>
          <p:cNvSpPr txBox="1"/>
          <p:nvPr/>
        </p:nvSpPr>
        <p:spPr>
          <a:xfrm>
            <a:off x="7013950" y="1298843"/>
            <a:ext cx="1581000" cy="153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Маленький, но похожий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Детёныш любого животного вначале очень мал. Он похож на родителей, но пока не умеет делать многое из того, что умеют взрослые.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68875" y="1342573"/>
            <a:ext cx="3554400" cy="328365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Размножение у растений
</a:t>
            </a:r>
            <a:endParaRPr lang="en-US" sz="2600" dirty="0"/>
          </a:p>
        </p:txBody>
      </p:sp>
      <p:sp>
        <p:nvSpPr>
          <p:cNvPr id="10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810175" y="1453282"/>
            <a:ext cx="33522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цветения
</a:t>
            </a:r>
            <a:pPr algn="l" indent="0" marL="0">
              <a:lnSpc>
                <a:spcPct val="115000"/>
              </a:lnSpc>
              <a:buNone/>
            </a:pPr>
            <a:r>
              <a:rPr lang="en-US" sz="5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цветковых растений семена образуются после цветения. Именно из семян потом вырастают новые растения, которые продолжают жизнь своего вида.
</a:t>
            </a:r>
            <a:endParaRPr lang="en-US" sz="1076" dirty="0"/>
          </a:p>
        </p:txBody>
      </p:sp>
      <p:sp>
        <p:nvSpPr>
          <p:cNvPr id="12" name="Text 3"/>
          <p:cNvSpPr txBox="1"/>
          <p:nvPr/>
        </p:nvSpPr>
        <p:spPr>
          <a:xfrm>
            <a:off x="810175" y="2320266"/>
            <a:ext cx="33522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 семени
</a:t>
            </a:r>
            <a:pPr algn="l" indent="0" marL="0">
              <a:lnSpc>
                <a:spcPct val="115000"/>
              </a:lnSpc>
              <a:buNone/>
            </a:pPr>
            <a:r>
              <a:rPr lang="en-US" sz="5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семени есть зародыш — очень маленькое будущее растение. Он ждёт подходящих условий, чтобы начать расти, словно маленький зелёный сюрприз.
</a:t>
            </a:r>
            <a:endParaRPr lang="en-US" sz="1076" dirty="0"/>
          </a:p>
        </p:txBody>
      </p:sp>
      <p:sp>
        <p:nvSpPr>
          <p:cNvPr id="13" name="Text 4"/>
          <p:cNvSpPr txBox="1"/>
          <p:nvPr/>
        </p:nvSpPr>
        <p:spPr>
          <a:xfrm>
            <a:off x="810175" y="3187249"/>
            <a:ext cx="33522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только семена
</a:t>
            </a:r>
            <a:pPr algn="l" indent="0" marL="0">
              <a:lnSpc>
                <a:spcPct val="115000"/>
              </a:lnSpc>
              <a:buNone/>
            </a:pPr>
            <a:r>
              <a:rPr lang="en-US" sz="5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растения могут размножаться частями тела: клубнями, луковицами, усами и корневищами. Так новые растения появляются без семян.
</a:t>
            </a:r>
            <a:endParaRPr lang="en-US" sz="1076" dirty="0"/>
          </a:p>
        </p:txBody>
      </p:sp>
      <p:sp>
        <p:nvSpPr>
          <p:cNvPr id="14" name="Text 5"/>
          <p:cNvSpPr txBox="1"/>
          <p:nvPr/>
        </p:nvSpPr>
        <p:spPr>
          <a:xfrm>
            <a:off x="810175" y="4075924"/>
            <a:ext cx="33522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смысл
</a:t>
            </a:r>
            <a:pPr algn="l" indent="0" marL="0">
              <a:lnSpc>
                <a:spcPct val="115000"/>
              </a:lnSpc>
              <a:buNone/>
            </a:pPr>
            <a:r>
              <a:rPr lang="en-US" sz="5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Каким бы ни был способ, результат одинаковый: появляется новое растение. Значит, жизнь продолжается, а зелёный мир не скучает.
</a:t>
            </a:r>
            <a:endParaRPr lang="en-US" sz="1076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698240" y="1316825"/>
            <a:ext cx="3387470" cy="3482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531100" y="388226"/>
            <a:ext cx="8064000" cy="65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семя становится новым растением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531100" y="1705800"/>
            <a:ext cx="4286100" cy="5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Попадание в почву
</a:t>
            </a:r>
            <a:pPr algn="l" indent="0" marL="0">
              <a:lnSpc>
                <a:spcPct val="115000"/>
              </a:lnSpc>
              <a:buNone/>
            </a:pPr>
            <a:r>
              <a:rPr lang="en-US" sz="6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Семя оказывается в земле и получает воду. Оно набухает, словно просыпается после сна, и внутри начинается важная работа.
</a:t>
            </a:r>
            <a:endParaRPr lang="en-US" sz="1175" dirty="0"/>
          </a:p>
        </p:txBody>
      </p:sp>
      <p:sp>
        <p:nvSpPr>
          <p:cNvPr id="12" name="Text 3"/>
          <p:cNvSpPr txBox="1"/>
          <p:nvPr/>
        </p:nvSpPr>
        <p:spPr>
          <a:xfrm>
            <a:off x="531100" y="2411673"/>
            <a:ext cx="4286100" cy="5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корешка
</a:t>
            </a:r>
            <a:pPr algn="l" indent="0" marL="0">
              <a:lnSpc>
                <a:spcPct val="115000"/>
              </a:lnSpc>
              <a:buNone/>
            </a:pPr>
            <a:r>
              <a:rPr lang="en-US" sz="6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из семени выходит маленький корешок. Он помогает будущему растению удерживаться в почве и забирать из неё воду.
</a:t>
            </a:r>
            <a:endParaRPr lang="en-US" sz="1175" dirty="0"/>
          </a:p>
        </p:txBody>
      </p:sp>
      <p:sp>
        <p:nvSpPr>
          <p:cNvPr id="13" name="Text 4"/>
          <p:cNvSpPr txBox="1"/>
          <p:nvPr/>
        </p:nvSpPr>
        <p:spPr>
          <a:xfrm>
            <a:off x="531100" y="3117556"/>
            <a:ext cx="4286100" cy="5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Стебелёк и листочки
</a:t>
            </a:r>
            <a:pPr algn="l" indent="0" marL="0">
              <a:lnSpc>
                <a:spcPct val="115000"/>
              </a:lnSpc>
              <a:buNone/>
            </a:pPr>
            <a:r>
              <a:rPr lang="en-US" sz="6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появляется стебелёк, а потом раскрываются первые листочки. Молодое растение начинает расти быстрее и тянуться к свету.
</a:t>
            </a:r>
            <a:endParaRPr lang="en-US" sz="1138" dirty="0"/>
          </a:p>
        </p:txBody>
      </p:sp>
      <p:sp>
        <p:nvSpPr>
          <p:cNvPr id="14" name="Text 5"/>
          <p:cNvSpPr txBox="1"/>
          <p:nvPr/>
        </p:nvSpPr>
        <p:spPr>
          <a:xfrm>
            <a:off x="537343" y="3823452"/>
            <a:ext cx="4286100" cy="5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Взрослое растение
</a:t>
            </a:r>
            <a:pPr algn="l" indent="0" marL="0">
              <a:lnSpc>
                <a:spcPct val="115000"/>
              </a:lnSpc>
              <a:buNone/>
            </a:pPr>
            <a:r>
              <a:rPr lang="en-US" sz="6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 временем растение крепнет, становится взрослым и может зацвести. После этого оно снова даёт семена, и круг жизни продолжается.
</a:t>
            </a:r>
            <a:endParaRPr lang="en-US" sz="1084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1175" y="1650180"/>
            <a:ext cx="8302200" cy="28467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75" y="395475"/>
            <a:ext cx="7967700" cy="4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развития растения из семени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579275" y="849230"/>
            <a:ext cx="79677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показывается по наблюдению за прорастанием растения.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33500" y="395475"/>
            <a:ext cx="84594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животных из яйца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2469800" y="1803150"/>
            <a:ext cx="1946700" cy="11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Зародыш растёт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 яйца находится зародыш. Он постепенно меняется, набирает силы и готовится к жизни вне яйца.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4644500" y="1803150"/>
            <a:ext cx="1946700" cy="11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Вылупление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развитие завершается, детёныш вылупляется или выходит из яйца. Он уже похож на маленькое животное своего вида.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6819200" y="1803150"/>
            <a:ext cx="1946700" cy="11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Дальнейший рост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выхода из яйца животное продолжает расти, учится двигаться, искать пищу и становиться самостоятельным.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333500" y="1803150"/>
            <a:ext cx="1908300" cy="11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Яйцо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начинается в яйце. Оно защищает будущего детёныша и помогает ему спокойно расти, пока он ещё совсем маленький.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9275" y="3020016"/>
            <a:ext cx="7943700" cy="18230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Прямое развитие
</a:t>
            </a:r>
            <a:endParaRPr lang="en-US" sz="2600" dirty="0"/>
          </a:p>
        </p:txBody>
      </p:sp>
      <p:sp>
        <p:nvSpPr>
          <p:cNvPr id="10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535704" y="1574025"/>
            <a:ext cx="18606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Похож на взрослого
</a:t>
            </a:r>
            <a:pPr algn="l" indent="0" marL="0">
              <a:lnSpc>
                <a:spcPct val="115000"/>
              </a:lnSpc>
              <a:buNone/>
            </a:pPr>
            <a:r>
              <a:rPr lang="en-US" sz="5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прямом развитии детёныш уже похож на взрослое животное, только он меньше по размеру и ещё не умеет делать всё самостоятельно.
</a:t>
            </a:r>
            <a:endParaRPr lang="en-US" sz="1099" dirty="0"/>
          </a:p>
        </p:txBody>
      </p:sp>
      <p:sp>
        <p:nvSpPr>
          <p:cNvPr id="12" name="Text 3"/>
          <p:cNvSpPr txBox="1"/>
          <p:nvPr/>
        </p:nvSpPr>
        <p:spPr>
          <a:xfrm>
            <a:off x="2673835" y="1573988"/>
            <a:ext cx="18606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рост
</a:t>
            </a:r>
            <a:pPr algn="l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этапы связаны с увеличением размеров и укреплением организма. Детёныш становится сильнее и постепенно лучше двигается, ест и защищается.
</a:t>
            </a:r>
            <a:endParaRPr lang="en-US" sz="1092" dirty="0"/>
          </a:p>
        </p:txBody>
      </p:sp>
      <p:sp>
        <p:nvSpPr>
          <p:cNvPr id="13" name="Text 4"/>
          <p:cNvSpPr txBox="1"/>
          <p:nvPr/>
        </p:nvSpPr>
        <p:spPr>
          <a:xfrm>
            <a:off x="4811918" y="1574000"/>
            <a:ext cx="18606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Учится жить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мере роста животное учится находить пищу, двигаться и вести себя самостоятельно. Это важный шаг к взрослой жизни.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6949999" y="1574000"/>
            <a:ext cx="18606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рядом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развиваются кошка, собака, лошадь и человек. У них нет резкого превращения, а взросление происходит постепенно и понятно.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9275" y="2924766"/>
            <a:ext cx="7943700" cy="18230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531125" y="337525"/>
            <a:ext cx="8064000" cy="6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Непрямое развитие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764175" y="1298843"/>
            <a:ext cx="1581000" cy="153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совсем не похож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непрямом развитии молодое животное сильно отличается от взрослого. Иногда трудно поверить, что это один и тот же вид.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2847441" y="1298843"/>
            <a:ext cx="1581000" cy="153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Превращение бабочки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бабочки сначала появляется гусеница, потом куколка, а затем взрослая бабочка. Внутри куколки происходят большие изменения.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4930692" y="1298843"/>
            <a:ext cx="1581000" cy="153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лягушки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лягушки сначала есть головастик, который живёт в воде. Потом он меняется и превращается во взрослую лягушку.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7013950" y="1298843"/>
            <a:ext cx="1581000" cy="153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Быстрые перемены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развитие называют непрямым, потому что животное проходит заметные превращения. Это выглядит почти как волшебство, но на самом деле это природа.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1175" y="1650180"/>
            <a:ext cx="8302200" cy="28467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75" y="395475"/>
            <a:ext cx="7967700" cy="4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Метаморфоз бабочки: от яйца до полёта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579275" y="849230"/>
            <a:ext cx="79677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изменений у бабочки: яйцо, гусеница, куколка, взрослая бабочка.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33500" y="395475"/>
            <a:ext cx="84594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человека от младенца до взрослого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375500" y="2020650"/>
            <a:ext cx="1443600" cy="112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 рождения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Первое время ребёнок развивается в теле мамы. Он растёт, а его органы постепенно формируются и начинают работать.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2711000" y="2020650"/>
            <a:ext cx="1443600" cy="112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Рождение и младенчество
</a:t>
            </a:r>
            <a:pPr algn="l" indent="0" marL="0">
              <a:lnSpc>
                <a:spcPct val="115000"/>
              </a:lnSpc>
              <a:buNone/>
            </a:pPr>
            <a:r>
              <a:rPr lang="en-US" sz="8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рождения малыш учится держать голову, сидеть, ползать и делать первые шаги. Он быстро меняется и очень нуждается в заботе взрослых.
</a:t>
            </a:r>
            <a:endParaRPr lang="en-US" sz="925" dirty="0"/>
          </a:p>
        </p:txBody>
      </p:sp>
      <p:sp>
        <p:nvSpPr>
          <p:cNvPr id="12" name="Text 4"/>
          <p:cNvSpPr txBox="1"/>
          <p:nvPr/>
        </p:nvSpPr>
        <p:spPr>
          <a:xfrm>
            <a:off x="5019375" y="2020650"/>
            <a:ext cx="1443600" cy="112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Детство и школа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Ребёнок становится крепче, учится говорить, читать, писать и общаться. В школе он узнаёт много нового и становится самостоятельнее.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7352125" y="2020650"/>
            <a:ext cx="1443600" cy="112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Взросление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Постепенно человек превращается во взрослого. Он умеет заботиться о себе, принимать решения и помогать другим.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89988" y="1355876"/>
            <a:ext cx="311437" cy="453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20707" y="2069351"/>
            <a:ext cx="450000" cy="450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47519" y="2779826"/>
            <a:ext cx="396375" cy="453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20707" y="3493301"/>
            <a:ext cx="450000" cy="450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20707" y="4205276"/>
            <a:ext cx="450000" cy="450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79275" y="395475"/>
            <a:ext cx="7967700" cy="61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живым организмам расти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1575075" y="1301625"/>
            <a:ext cx="6972000" cy="56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
</a:t>
            </a:r>
            <a:pPr algn="l" indent="0" marL="0">
              <a:lnSpc>
                <a:spcPct val="115000"/>
              </a:lnSpc>
              <a:buNone/>
            </a:pPr>
            <a:r>
              <a:rPr lang="en-US" sz="8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нужна всем живым организмам. Она помогает клеткам работать, переносит нужные вещества и поддерживает жизнь. Без воды рост сильно замедляется.
</a:t>
            </a:r>
            <a:endParaRPr lang="en-US" sz="900" dirty="0"/>
          </a:p>
        </p:txBody>
      </p:sp>
      <p:sp>
        <p:nvSpPr>
          <p:cNvPr id="13" name="Text 3"/>
          <p:cNvSpPr txBox="1"/>
          <p:nvPr/>
        </p:nvSpPr>
        <p:spPr>
          <a:xfrm>
            <a:off x="1575075" y="2013600"/>
            <a:ext cx="6972000" cy="56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Воздух
</a:t>
            </a:r>
            <a:pPr algn="l" indent="0" marL="0">
              <a:lnSpc>
                <a:spcPct val="115000"/>
              </a:lnSpc>
              <a:buNone/>
            </a:pPr>
            <a:r>
              <a:rPr lang="en-US" sz="8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Воздух необходим животным и человеку для дыхания. Растения тоже используют его в своей жизни. Когда воздуха хватает, организм чувствует себя лучше.
</a:t>
            </a:r>
            <a:endParaRPr lang="en-US" sz="900" dirty="0"/>
          </a:p>
        </p:txBody>
      </p:sp>
      <p:sp>
        <p:nvSpPr>
          <p:cNvPr id="14" name="Text 4"/>
          <p:cNvSpPr txBox="1"/>
          <p:nvPr/>
        </p:nvSpPr>
        <p:spPr>
          <a:xfrm>
            <a:off x="1575075" y="2725575"/>
            <a:ext cx="6972000" cy="56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Пища
</a:t>
            </a:r>
            <a:pPr algn="l" indent="0" marL="0">
              <a:lnSpc>
                <a:spcPct val="115000"/>
              </a:lnSpc>
              <a:buNone/>
            </a:pPr>
            <a:r>
              <a:rPr lang="en-US" sz="8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Пища даёт энергию для роста и движения. Детёныши и молодые растения особенно нуждаются в питательных веществах, чтобы становиться крепкими и сильными.
</a:t>
            </a:r>
            <a:endParaRPr lang="en-US" sz="900" dirty="0"/>
          </a:p>
        </p:txBody>
      </p:sp>
      <p:sp>
        <p:nvSpPr>
          <p:cNvPr id="15" name="Text 5"/>
          <p:cNvSpPr txBox="1"/>
          <p:nvPr/>
        </p:nvSpPr>
        <p:spPr>
          <a:xfrm>
            <a:off x="1575075" y="3437550"/>
            <a:ext cx="6972000" cy="56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Тепло и свет
</a:t>
            </a:r>
            <a:pPr algn="l" indent="0" marL="0">
              <a:lnSpc>
                <a:spcPct val="115000"/>
              </a:lnSpc>
              <a:buNone/>
            </a:pPr>
            <a:r>
              <a:rPr lang="en-US" sz="8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Тепло помогает организму не замедлять развитие, а растениям ещё нужен свет. В хороших условиях семена прорастают, а малыши растут бодро.
</a:t>
            </a:r>
            <a:endParaRPr lang="en-US" sz="900" dirty="0"/>
          </a:p>
        </p:txBody>
      </p:sp>
      <p:sp>
        <p:nvSpPr>
          <p:cNvPr id="16" name="Text 6"/>
          <p:cNvSpPr txBox="1"/>
          <p:nvPr/>
        </p:nvSpPr>
        <p:spPr>
          <a:xfrm>
            <a:off x="1575075" y="4149525"/>
            <a:ext cx="6972000" cy="56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Безопасность
</a:t>
            </a:r>
            <a:pPr algn="l" indent="0" marL="0">
              <a:lnSpc>
                <a:spcPct val="115000"/>
              </a:lnSpc>
              <a:buNone/>
            </a:pPr>
            <a:r>
              <a:rPr lang="en-US" sz="8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рядом нет опасности, детёнышам легче выживать и учиться. Спокойные условия помогают им расти, набираться сил и не тратить их напрасно.
</a:t>
            </a:r>
            <a:endParaRPr lang="en-US" sz="9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21700" y="1554284"/>
            <a:ext cx="2265000" cy="190888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30625" y="1554284"/>
            <a:ext cx="2265000" cy="190888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86075" y="1554284"/>
            <a:ext cx="2265000" cy="190888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взрослые помогают потомству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893750" y="3553675"/>
            <a:ext cx="1920900" cy="124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Птенцы под крылом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Птица строит гнездо, высиживает яйца и следит, чтобы им было тепло. Когда появляются птенцы, родители приносят корм снова и снова. Так малыши быстро крепнут и учатся жить рядом с другими птицами.
</a:t>
            </a:r>
            <a:endParaRPr lang="en-US" sz="1022" dirty="0"/>
          </a:p>
        </p:txBody>
      </p:sp>
      <p:sp>
        <p:nvSpPr>
          <p:cNvPr id="11" name="Text 3"/>
          <p:cNvSpPr txBox="1"/>
          <p:nvPr/>
        </p:nvSpPr>
        <p:spPr>
          <a:xfrm>
            <a:off x="3570725" y="3553675"/>
            <a:ext cx="1920900" cy="124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1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Молоко для малышей
</a:t>
            </a:r>
            <a:pPr algn="ctr" indent="0" marL="0">
              <a:lnSpc>
                <a:spcPct val="115000"/>
              </a:lnSpc>
              <a:buNone/>
            </a:pPr>
            <a:r>
              <a:rPr lang="en-US" sz="9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кошки, собаки и других млекопитающих детёныши сначала совсем беспомощные. Мать кормит их молоком, согревает и защищает. Благодаря этому малыши растут, открывают глаза и становятся более ловкими.
</a:t>
            </a:r>
            <a:endParaRPr lang="en-US" sz="1017" dirty="0"/>
          </a:p>
        </p:txBody>
      </p:sp>
      <p:sp>
        <p:nvSpPr>
          <p:cNvPr id="12" name="Text 4"/>
          <p:cNvSpPr txBox="1"/>
          <p:nvPr/>
        </p:nvSpPr>
        <p:spPr>
          <a:xfrm>
            <a:off x="6326175" y="3553675"/>
            <a:ext cx="1920900" cy="124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Икра под охраной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рыбы откладывают икру и стараются держаться рядом. Они охраняют будущее потомство от опасности. Из икринок появляются мальки, и им ещё долго нужна помощь природы, чтобы вырасти.
</a:t>
            </a:r>
            <a:endParaRPr lang="en-US" sz="102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68875" y="1342573"/>
            <a:ext cx="3554400" cy="328365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развитие похоже и как отличается
</a:t>
            </a:r>
            <a:endParaRPr lang="en-US" sz="2600" dirty="0"/>
          </a:p>
        </p:txBody>
      </p:sp>
      <p:sp>
        <p:nvSpPr>
          <p:cNvPr id="10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810175" y="1453282"/>
            <a:ext cx="33522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путь жизни
</a:t>
            </a:r>
            <a:pPr algn="l" indent="0" marL="0">
              <a:lnSpc>
                <a:spcPct val="115000"/>
              </a:lnSpc>
              <a:buNone/>
            </a:pPr>
            <a:r>
              <a:rPr lang="en-US" sz="5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всех живых организмов есть похожие этапы: появление, рост, взросление и появление потомства. Без этих этапов жизнь не могла бы продолжаться от поколения к поколению.
</a:t>
            </a:r>
            <a:endParaRPr lang="en-US" sz="1024" dirty="0"/>
          </a:p>
        </p:txBody>
      </p:sp>
      <p:sp>
        <p:nvSpPr>
          <p:cNvPr id="12" name="Text 3"/>
          <p:cNvSpPr txBox="1"/>
          <p:nvPr/>
        </p:nvSpPr>
        <p:spPr>
          <a:xfrm>
            <a:off x="810175" y="2320266"/>
            <a:ext cx="33522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Разная скорость
</a:t>
            </a:r>
            <a:pPr algn="l" indent="0" marL="0">
              <a:lnSpc>
                <a:spcPct val="115000"/>
              </a:lnSpc>
              <a:buNone/>
            </a:pPr>
            <a:r>
              <a:rPr lang="en-US" sz="5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Одни организмы растут быстро, а другие — очень медленно. Например, некоторые насекомые успевают пройти развитие за короткое время, а деревья взрослеют многие годы.
</a:t>
            </a:r>
            <a:endParaRPr lang="en-US" sz="1015" dirty="0"/>
          </a:p>
        </p:txBody>
      </p:sp>
      <p:sp>
        <p:nvSpPr>
          <p:cNvPr id="13" name="Text 4"/>
          <p:cNvSpPr txBox="1"/>
          <p:nvPr/>
        </p:nvSpPr>
        <p:spPr>
          <a:xfrm>
            <a:off x="810175" y="3187249"/>
            <a:ext cx="33522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Разное число детёнышей
</a:t>
            </a:r>
            <a:pPr algn="l" indent="0" marL="0">
              <a:lnSpc>
                <a:spcPct val="115000"/>
              </a:lnSpc>
              <a:buNone/>
            </a:pPr>
            <a:r>
              <a:rPr lang="en-US" sz="5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одних животных потомства бывает много, а у других — совсем немного. Это зависит от условий жизни, способа заботы о малышах и особенностей вида.
</a:t>
            </a:r>
            <a:endParaRPr lang="en-US" sz="1076" dirty="0"/>
          </a:p>
        </p:txBody>
      </p:sp>
      <p:sp>
        <p:nvSpPr>
          <p:cNvPr id="14" name="Text 5"/>
          <p:cNvSpPr txBox="1"/>
          <p:nvPr/>
        </p:nvSpPr>
        <p:spPr>
          <a:xfrm>
            <a:off x="810175" y="4075924"/>
            <a:ext cx="33522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сроки жизни
</a:t>
            </a:r>
            <a:pPr algn="l" indent="0" marL="0">
              <a:lnSpc>
                <a:spcPct val="115000"/>
              </a:lnSpc>
              <a:buNone/>
            </a:pPr>
            <a:r>
              <a:rPr lang="en-US" sz="5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Одни живые существа живут недолго, а другие — очень долго. Но у всех есть свой жизненный путь, и каждый этап на этом пути важен.
</a:t>
            </a:r>
            <a:endParaRPr lang="en-US" sz="1076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992200" y="818825"/>
            <a:ext cx="3432300" cy="199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9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9600" dirty="0"/>
          </a:p>
        </p:txBody>
      </p:sp>
      <p:sp>
        <p:nvSpPr>
          <p:cNvPr id="4" name="Text 1"/>
          <p:cNvSpPr txBox="1"/>
          <p:nvPr/>
        </p:nvSpPr>
        <p:spPr>
          <a:xfrm>
            <a:off x="579275" y="4416125"/>
            <a:ext cx="3432300" cy="33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сведения о наследовании признаков в школьном курсе биологии
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579275" y="1959200"/>
            <a:ext cx="3339600" cy="122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Из-за передачи признаков котёнок похож на кошку, а щенок — на собаку. Это помогает понять, что жизнь продолжается в семье.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4992200" y="2949025"/>
            <a:ext cx="3432300" cy="179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родители передают потомству основные признаки, поэтому сходство между ними легко заметить
</a:t>
            </a:r>
            <a:endParaRPr lang="en-US" sz="2623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3927" y="1606623"/>
            <a:ext cx="353400" cy="353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27751" y="1641999"/>
            <a:ext cx="353400" cy="28272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44427" y="1626292"/>
            <a:ext cx="353400" cy="31413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861101" y="1626292"/>
            <a:ext cx="353400" cy="314133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Необычные примеры из природы
</a:t>
            </a:r>
            <a:endParaRPr lang="en-US" sz="3000" dirty="0"/>
          </a:p>
        </p:txBody>
      </p:sp>
      <p:sp>
        <p:nvSpPr>
          <p:cNvPr id="13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14" name="Text 2"/>
          <p:cNvSpPr txBox="1"/>
          <p:nvPr/>
        </p:nvSpPr>
        <p:spPr>
          <a:xfrm>
            <a:off x="1097588" y="2168946"/>
            <a:ext cx="1319400" cy="22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Картофель из клубня
</a:t>
            </a:r>
            <a:pPr algn="l" indent="0" marL="0">
              <a:lnSpc>
                <a:spcPct val="115000"/>
              </a:lnSpc>
              <a:buNone/>
            </a:pPr>
            <a:r>
              <a:rPr lang="en-US" sz="14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Новое растение может вырасти не из семени, а из клубня. В нём уже есть запас питательных веществ, поэтому росток быстро трогается в путь.
</a:t>
            </a:r>
            <a:endParaRPr lang="en-US" sz="1400" dirty="0"/>
          </a:p>
        </p:txBody>
      </p:sp>
      <p:sp>
        <p:nvSpPr>
          <p:cNvPr id="15" name="Text 3"/>
          <p:cNvSpPr txBox="1"/>
          <p:nvPr/>
        </p:nvSpPr>
        <p:spPr>
          <a:xfrm>
            <a:off x="3214263" y="2168946"/>
            <a:ext cx="1319400" cy="22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1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Клубника с усами
</a:t>
            </a:r>
            <a:pPr algn="l" indent="0" marL="0">
              <a:lnSpc>
                <a:spcPct val="115000"/>
              </a:lnSpc>
              <a:buNone/>
            </a:pPr>
            <a:r>
              <a:rPr lang="en-US" sz="132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клубники новые кустики появляются на длинных тонких усах. Они укореняются, и из одного растения получается сразу несколько молодых.
</a:t>
            </a:r>
            <a:endParaRPr lang="en-US" sz="1310" dirty="0"/>
          </a:p>
        </p:txBody>
      </p:sp>
      <p:sp>
        <p:nvSpPr>
          <p:cNvPr id="16" name="Text 4"/>
          <p:cNvSpPr txBox="1"/>
          <p:nvPr/>
        </p:nvSpPr>
        <p:spPr>
          <a:xfrm>
            <a:off x="5330938" y="2168946"/>
            <a:ext cx="1319400" cy="22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1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Морская звезда
</a:t>
            </a:r>
            <a:pPr algn="l" indent="0" marL="0">
              <a:lnSpc>
                <a:spcPct val="115000"/>
              </a:lnSpc>
              <a:buNone/>
            </a:pPr>
            <a:r>
              <a:rPr lang="en-US" sz="133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морской звезды удивительная способность: из части тела может вырасти новый организм. Это один из самых необычных способов размножения.
</a:t>
            </a:r>
            <a:endParaRPr lang="en-US" sz="1317" dirty="0"/>
          </a:p>
        </p:txBody>
      </p:sp>
      <p:sp>
        <p:nvSpPr>
          <p:cNvPr id="17" name="Text 5"/>
          <p:cNvSpPr txBox="1"/>
          <p:nvPr/>
        </p:nvSpPr>
        <p:spPr>
          <a:xfrm>
            <a:off x="7447613" y="2168946"/>
            <a:ext cx="1319400" cy="22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Лягушка и две среды
</a:t>
            </a:r>
            <a:pPr algn="l" indent="0" marL="0">
              <a:lnSpc>
                <a:spcPct val="115000"/>
              </a:lnSpc>
              <a:buNone/>
            </a:pPr>
            <a:r>
              <a:rPr lang="en-US" sz="12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Лягушка живёт и в воде, и на суше, поэтому её развитие особенно интересно наблюдать. Сначала она похожа на головастика, а потом становится взрослой.
</a:t>
            </a:r>
            <a:endParaRPr lang="en-US" sz="1243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9275" y="3020016"/>
            <a:ext cx="7943700" cy="18230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можно наблюдать развитие
</a:t>
            </a:r>
            <a:endParaRPr lang="en-US" sz="2600" dirty="0"/>
          </a:p>
        </p:txBody>
      </p:sp>
      <p:sp>
        <p:nvSpPr>
          <p:cNvPr id="10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535704" y="1574025"/>
            <a:ext cx="18606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Выбираем объект
</a:t>
            </a:r>
            <a:pPr algn="l" indent="0" marL="0">
              <a:lnSpc>
                <a:spcPct val="115000"/>
              </a:lnSpc>
              <a:buNone/>
            </a:pPr>
            <a:r>
              <a:rPr lang="en-US" sz="5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наблюдения подойдут фасоль, горох, луковица, цыплёнок или бабочка. У каждого из них изменения хорошо заметны, если смотреть внимательно и терпеливо.
</a:t>
            </a:r>
            <a:endParaRPr lang="en-US" sz="1071" dirty="0"/>
          </a:p>
        </p:txBody>
      </p:sp>
      <p:sp>
        <p:nvSpPr>
          <p:cNvPr id="12" name="Text 3"/>
          <p:cNvSpPr txBox="1"/>
          <p:nvPr/>
        </p:nvSpPr>
        <p:spPr>
          <a:xfrm>
            <a:off x="2673835" y="1573988"/>
            <a:ext cx="18606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Смотрим на изменения
</a:t>
            </a:r>
            <a:pPr algn="l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замечать, как меняются размер, форма, цвет и движения. Сначала изменения маленькие, а потом становятся всё более заметными и интересными.
</a:t>
            </a:r>
            <a:endParaRPr lang="en-US" sz="1092" dirty="0"/>
          </a:p>
        </p:txBody>
      </p:sp>
      <p:sp>
        <p:nvSpPr>
          <p:cNvPr id="13" name="Text 4"/>
          <p:cNvSpPr txBox="1"/>
          <p:nvPr/>
        </p:nvSpPr>
        <p:spPr>
          <a:xfrm>
            <a:off x="4811918" y="1574000"/>
            <a:ext cx="18606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Сравниваем этапы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сравнивать, каким организм был раньше и каким стал позже. Так легче понять, что развитие идёт по шагам, а не происходит сразу.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6949999" y="1574000"/>
            <a:ext cx="18606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Делаем вывод
</a:t>
            </a:r>
            <a:pPr algn="l" indent="0" marL="0">
              <a:lnSpc>
                <a:spcPct val="115000"/>
              </a:lnSpc>
              <a:buNone/>
            </a:pPr>
            <a:r>
              <a:rPr lang="en-US" sz="5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Наблюдения показывают, что жизнь состоит из последовательных этапов. Сначала появляется маленький организм, а затем он растёт, крепнет и становится взрослым.
</a:t>
            </a:r>
            <a:endParaRPr lang="en-US" sz="1068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31100" y="388226"/>
            <a:ext cx="8064000" cy="65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которые помогают говорить точно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1374750" y="1721504"/>
            <a:ext cx="6385200" cy="47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Размножение и потомство
</a:t>
            </a:r>
            <a:pPr algn="ctr" indent="0" marL="0">
              <a:lnSpc>
                <a:spcPct val="115000"/>
              </a:lnSpc>
              <a:buNone/>
            </a:pPr>
            <a:r>
              <a:rPr lang="en-US" sz="5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слова называют появление новых живых организмов. Они показывают, что жизнь продолжается, а у родителей появляются дети, детёныши или молодые растения.
</a:t>
            </a:r>
            <a:endParaRPr lang="en-US" sz="959" dirty="0"/>
          </a:p>
        </p:txBody>
      </p:sp>
      <p:sp>
        <p:nvSpPr>
          <p:cNvPr id="12" name="Text 3"/>
          <p:cNvSpPr txBox="1"/>
          <p:nvPr/>
        </p:nvSpPr>
        <p:spPr>
          <a:xfrm>
            <a:off x="1374750" y="2288869"/>
            <a:ext cx="6385200" cy="47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Семя и зародыш
</a:t>
            </a:r>
            <a:pPr algn="ctr" indent="0" marL="0">
              <a:lnSpc>
                <a:spcPct val="115000"/>
              </a:lnSpc>
              <a:buNone/>
            </a:pPr>
            <a:r>
              <a:rPr lang="en-US" sz="5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слова особенно важны для растений. Семя хранит будущую жизнь, а зародыш — это очень маленькое растение, которое ещё только начинает развиваться.
</a:t>
            </a:r>
            <a:endParaRPr lang="en-US" sz="959" dirty="0"/>
          </a:p>
        </p:txBody>
      </p:sp>
      <p:sp>
        <p:nvSpPr>
          <p:cNvPr id="13" name="Text 4"/>
          <p:cNvSpPr txBox="1"/>
          <p:nvPr/>
        </p:nvSpPr>
        <p:spPr>
          <a:xfrm>
            <a:off x="1374750" y="2856243"/>
            <a:ext cx="6385200" cy="47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Яйцо, личинка, куколка
</a:t>
            </a:r>
            <a:pPr algn="ctr" indent="0" marL="0">
              <a:lnSpc>
                <a:spcPct val="115000"/>
              </a:lnSpc>
              <a:buNone/>
            </a:pPr>
            <a:r>
              <a:rPr lang="en-US" sz="5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слова нужны, когда говорят о развитии многих животных. Они помогают описать путь от зародыша до взрослого организма, особенно у насекомых.
</a:t>
            </a:r>
            <a:endParaRPr lang="en-US" sz="959" dirty="0"/>
          </a:p>
        </p:txBody>
      </p:sp>
      <p:sp>
        <p:nvSpPr>
          <p:cNvPr id="14" name="Text 5"/>
          <p:cNvSpPr txBox="1"/>
          <p:nvPr/>
        </p:nvSpPr>
        <p:spPr>
          <a:xfrm>
            <a:off x="1384050" y="3423628"/>
            <a:ext cx="6385200" cy="47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и развитие
</a:t>
            </a:r>
            <a:pPr algn="ctr" indent="0" marL="0">
              <a:lnSpc>
                <a:spcPct val="115000"/>
              </a:lnSpc>
              <a:buNone/>
            </a:pPr>
            <a:r>
              <a:rPr lang="en-US" sz="5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означает увеличение размера, а развитие — изменение и усложнение организма. Вместе эти слова помогают понять, как малыш становится взрослым.
</a:t>
            </a:r>
            <a:endParaRPr lang="en-US" sz="959" dirty="0"/>
          </a:p>
        </p:txBody>
      </p:sp>
      <p:sp>
        <p:nvSpPr>
          <p:cNvPr id="15" name="Text 6"/>
          <p:cNvSpPr txBox="1"/>
          <p:nvPr/>
        </p:nvSpPr>
        <p:spPr>
          <a:xfrm>
            <a:off x="1370500" y="3991001"/>
            <a:ext cx="6385200" cy="47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Метаморфоз и детёныш
</a:t>
            </a:r>
            <a:pPr algn="ctr" indent="0" marL="0">
              <a:lnSpc>
                <a:spcPct val="115000"/>
              </a:lnSpc>
              <a:buNone/>
            </a:pPr>
            <a:r>
              <a:rPr lang="en-US" sz="5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Метаморфоз — это превращение, при котором животное сильно меняется. А слово «детёныш» называют у многих животных маленького потомка.
</a:t>
            </a:r>
            <a:endParaRPr lang="en-US" sz="959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28250" y="258625"/>
            <a:ext cx="7087500" cy="196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5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продолжается шаг за шагом
</a:t>
            </a:r>
            <a:endParaRPr lang="en-US" sz="5300" dirty="0"/>
          </a:p>
        </p:txBody>
      </p:sp>
      <p:sp>
        <p:nvSpPr>
          <p:cNvPr id="5" name="Text 1"/>
          <p:cNvSpPr txBox="1"/>
          <p:nvPr/>
        </p:nvSpPr>
        <p:spPr>
          <a:xfrm>
            <a:off x="2350163" y="2998950"/>
            <a:ext cx="4425900" cy="123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Размножение помогает появляться новым живым организмам, а развитие делает их взрослыми и самостоятельными. У всех свои пути, но итог один: жизнь не останавливается.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2026-05-26T08:34:07Z</dcterms:created>
  <dcterms:modified xsi:type="dcterms:W3CDTF">2026-05-26T08:34:07Z</dcterms:modified>
</cp:coreProperties>
</file>