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890" y="1030931"/>
            <a:ext cx="3629752" cy="36333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8600" y="895675"/>
            <a:ext cx="4374600" cy="21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E7BEF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Японии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278625" y="3176025"/>
            <a:ext cx="4374600" cy="17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Япония превратилась в экономику высоких технологий и мирового экспорта?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8600" y="254375"/>
            <a:ext cx="4739400" cy="3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831" y="1598466"/>
            <a:ext cx="3924000" cy="303496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64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Япония стала экономическим лидером
</a:t>
            </a:r>
            <a:endParaRPr lang="en-US" sz="2864" dirty="0"/>
          </a:p>
        </p:txBody>
      </p:sp>
      <p:sp>
        <p:nvSpPr>
          <p:cNvPr id="7" name="Text 1"/>
          <p:cNvSpPr txBox="1"/>
          <p:nvPr/>
        </p:nvSpPr>
        <p:spPr>
          <a:xfrm>
            <a:off x="5088731" y="2185594"/>
            <a:ext cx="3019500" cy="21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почти не имеет собственных ресурсов, поэтому её экономика строится на технологиях, экспорте и морской торговле.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124438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эпохи Мэйдзи открыли путь к быстрой модернизации: появились фабрики, железные дороги и новая промышленная политика.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1124438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Мэйдзи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49160" y="3829300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1950–1980-е годы Япония стала одной из ведущих индустриальных держав мира, особенно в автомобилях и электронике.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049160" y="3353050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чудо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5512172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акцент сместился к качеству, автоматизации и новым технологиям, чтобы отвечать на старение населения и энергетические вызовы.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512172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этап развития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2587460" y="1857484"/>
            <a:ext cx="25074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1945 года страна восстановила производство и сделала ставку на образование, экспорт и модернизацию предприятий.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587460" y="1381234"/>
            <a:ext cx="25074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Мэйдзи до «экономического чуда»
</a:t>
            </a:r>
            <a:endParaRPr lang="en-US" sz="3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515025"/>
            <a:ext cx="8583300" cy="337235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349950" y="422742"/>
            <a:ext cx="8404200" cy="4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таймлайн экономического развития
</a:t>
            </a:r>
            <a:endParaRPr lang="en-US" sz="2970" dirty="0"/>
          </a:p>
        </p:txBody>
      </p:sp>
      <p:sp>
        <p:nvSpPr>
          <p:cNvPr id="7" name="Text 2"/>
          <p:cNvSpPr txBox="1"/>
          <p:nvPr/>
        </p:nvSpPr>
        <p:spPr>
          <a:xfrm>
            <a:off x="349950" y="981642"/>
            <a:ext cx="8404200" cy="27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экономического развития страны и смена приоритетов
</a:t>
            </a:r>
            <a:endParaRPr lang="en-US" sz="17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7317" y="1418675"/>
            <a:ext cx="2816666" cy="310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0"/>
            <a:ext cx="8559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Японии в мировой экономике
</a:t>
            </a:r>
            <a:endParaRPr lang="en-US" sz="3100" dirty="0"/>
          </a:p>
        </p:txBody>
      </p:sp>
      <p:sp>
        <p:nvSpPr>
          <p:cNvPr id="12" name="Text 2"/>
          <p:cNvSpPr txBox="1"/>
          <p:nvPr/>
        </p:nvSpPr>
        <p:spPr>
          <a:xfrm>
            <a:off x="3787930" y="1545775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 стабильно входит в число крупнейших экономик мира по номинальному ВВП, оставаясь заметным участником глобальной торговли и международных производственных цепочек.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787930" y="1194850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экономики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787930" y="2491096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 автомобилей, машин и электроники приносит значительную часть доходов и поддерживает позиции страны на внешних рынках, особенно в Азии и Северной Америке.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787930" y="2140171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Экспортная опора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787930" y="343641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нефти, газа, угля и сырья необходим для работы промышленности и транспорта, поскольку собственная ресурсная база очень ограничена.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787930" y="3085492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импорта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787930" y="4381737"/>
            <a:ext cx="4986300" cy="5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 соединяют японские порты с мировыми рынками и делают логистику ключевым условием устойчивости всей экономики.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787930" y="4030813"/>
            <a:ext cx="4986300" cy="2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морской торговли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ВВП по секторам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Секторная структура подтверждает высокий уровень развития: экономика опирается на услуги, промышленность и сложную производственную кооперацию.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услуг при заметной роли промышленности типично для постиндустриальной экономики, а сельское хозяйство сохраняет прежде всего социальную и продовольственную функцию.
</a:t>
            </a:r>
            <a:endParaRPr lang="en-US" sz="1594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структуре ВВП Японии (учебные материалы)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87013" y="3353050"/>
            <a:ext cx="378900" cy="50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49074" y="3404050"/>
            <a:ext cx="504000" cy="40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43124" y="1436575"/>
            <a:ext cx="442050" cy="505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587537" y="1487575"/>
            <a:ext cx="504000" cy="403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3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ТНК и производственные цепочки
</a:t>
            </a:r>
            <a:endParaRPr lang="en-US" sz="3100" dirty="0"/>
          </a:p>
        </p:txBody>
      </p:sp>
      <p:sp>
        <p:nvSpPr>
          <p:cNvPr id="14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корпорации задают стандарты качества, инвестируют в исследования и объединяют тысячи поставщиков в единую систему производства.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Корпоративные ядра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Логистика «точно вовремя» сокращает запасы и издержки, но требует высокой дисциплины, точных поставок и надёжного транспорта.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доставка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заводов с НИОКР помогает быстрее обновлять продукцию, внедрять автоматизацию и удерживать конкурентоспособность на мировом рынке.
</a:t>
            </a:r>
            <a:endParaRPr lang="en-US" sz="1107" dirty="0"/>
          </a:p>
        </p:txBody>
      </p:sp>
      <p:sp>
        <p:nvSpPr>
          <p:cNvPr id="19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производство
</a:t>
            </a:r>
            <a:endParaRPr lang="en-US" sz="1400" dirty="0"/>
          </a:p>
        </p:txBody>
      </p:sp>
      <p:sp>
        <p:nvSpPr>
          <p:cNvPr id="20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и узлы поступают от множества специализированных фирм, поэтому сборка происходит быстро, а каждая операция строго выверена.
</a:t>
            </a:r>
            <a:endParaRPr lang="en-US" sz="1167" dirty="0"/>
          </a:p>
        </p:txBody>
      </p:sp>
      <p:sp>
        <p:nvSpPr>
          <p:cNvPr id="21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поставщиков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864432"/>
            <a:ext cx="5133600" cy="210628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отрасли промышленности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5656375" y="130312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отрасли формируют промышленное ядро Японии и по-разному обеспечивают экспорт, внутренний рынок и технологическое лидерство.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5656375" y="2877050"/>
            <a:ext cx="3210900" cy="14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отрасли с высокой добавленной стоимостью и сложной кооперацией; именно они лучше всего используют научный потенциал и инженерную школу страны.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635500"/>
            <a:ext cx="51336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промышленности Японии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150" y="1383450"/>
            <a:ext cx="2507400" cy="16136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8442" y="1383450"/>
            <a:ext cx="2507400" cy="1613649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242493" y="1383450"/>
            <a:ext cx="2507400" cy="1613649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07150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Токио: управление и производство
</a:t>
            </a:r>
            <a:endParaRPr lang="en-US" sz="1300" dirty="0"/>
          </a:p>
        </p:txBody>
      </p:sp>
      <p:sp>
        <p:nvSpPr>
          <p:cNvPr id="13" name="Text 1"/>
          <p:cNvSpPr txBox="1"/>
          <p:nvPr/>
        </p:nvSpPr>
        <p:spPr>
          <a:xfrm>
            <a:off x="407150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агломерации Токио производство соседствует с офисами, университетами и финансовыми центрами. Это ускоряет решения, уменьшает издержки и помогает компаниям быстро внедрять новые технологии.
</a:t>
            </a:r>
            <a:endParaRPr lang="en-US" sz="1100" dirty="0"/>
          </a:p>
        </p:txBody>
      </p:sp>
      <p:sp>
        <p:nvSpPr>
          <p:cNvPr id="14" name="Text 2"/>
          <p:cNvSpPr txBox="1"/>
          <p:nvPr/>
        </p:nvSpPr>
        <p:spPr>
          <a:xfrm>
            <a:off x="3318442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Нагоя: индустриальное ядро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3318442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Нагоя известна автомобилестроением и инженерной специализацией. Здесь особенно заметна связь между крупными заводами, поставщиками деталей и портовой инфраструктурой.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6242493" y="3050950"/>
            <a:ext cx="2507400" cy="4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промышленные узлы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242493" y="3516425"/>
            <a:ext cx="2507400" cy="103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Осака, Кобе, Иокогама и Фукуока образуют сеть мощных центров, где промышленность поддерживается портами, рынком труда и научной базой.
</a:t>
            </a:r>
            <a:endParaRPr lang="en-US" sz="1100" dirty="0"/>
          </a:p>
        </p:txBody>
      </p:sp>
      <p:sp>
        <p:nvSpPr>
          <p:cNvPr id="18" name="Text 6"/>
          <p:cNvSpPr txBox="1"/>
          <p:nvPr/>
        </p:nvSpPr>
        <p:spPr>
          <a:xfrm>
            <a:off x="278600" y="419352"/>
            <a:ext cx="8559600" cy="74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центры Японии
</a:t>
            </a:r>
            <a:endParaRPr lang="en-US" sz="3100" dirty="0"/>
          </a:p>
        </p:txBody>
      </p:sp>
      <p:sp>
        <p:nvSpPr>
          <p:cNvPr id="19" name="Text 7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8600" y="1323744"/>
            <a:ext cx="3923400" cy="35594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Территориальная организация хозяйства
</a:t>
            </a:r>
            <a:endParaRPr lang="en-US" sz="3100" dirty="0"/>
          </a:p>
        </p:txBody>
      </p:sp>
      <p:sp>
        <p:nvSpPr>
          <p:cNvPr id="13" name="Text 2"/>
          <p:cNvSpPr txBox="1"/>
          <p:nvPr/>
        </p:nvSpPr>
        <p:spPr>
          <a:xfrm>
            <a:off x="4347450" y="162792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тихоокеанском побережье сосредоточены порты, заводы и транспортные узлы. Здесь проще доставлять сырьё и отправлять готовую продукцию на внешний рынок.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4347450" y="132235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каркас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347450" y="445535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размещение делает хозяйство очень компактным и эффективным, но одновременно повышает зависимость от прибрежных маршрутов и природных рисков.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4347450" y="414977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уязвимости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4347450" y="3512875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районы и северные территории развиваются слабее, потому что там меньше удобных площадок для крупных предприятий и дороже инфраструктура.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347450" y="3207300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Слабее освоенные зоны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347450" y="2570400"/>
            <a:ext cx="41193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объединяют производство, науку и управление. В одной агломерации легче поддерживать поставки деталей, обмен кадрами и совместные проекты компаний.
</a:t>
            </a:r>
            <a:endParaRPr lang="en-US" sz="1000" dirty="0"/>
          </a:p>
        </p:txBody>
      </p:sp>
      <p:sp>
        <p:nvSpPr>
          <p:cNvPr id="20" name="Text 9"/>
          <p:cNvSpPr txBox="1"/>
          <p:nvPr/>
        </p:nvSpPr>
        <p:spPr>
          <a:xfrm>
            <a:off x="4347450" y="2264825"/>
            <a:ext cx="4119300" cy="2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городов и заводов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278600" y="1496750"/>
            <a:ext cx="3972900" cy="27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87% энергии Япония получает из импорта, поэтому экономика особенно чувствительна к морским поставкам и ценам на топливо.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4900825" y="1726248"/>
            <a:ext cx="3636000" cy="104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2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87%
</a:t>
            </a:r>
            <a:endParaRPr lang="en-US" sz="6862" dirty="0"/>
          </a:p>
        </p:txBody>
      </p:sp>
      <p:sp>
        <p:nvSpPr>
          <p:cNvPr id="8" name="Text 3"/>
          <p:cNvSpPr txBox="1"/>
          <p:nvPr/>
        </p:nvSpPr>
        <p:spPr>
          <a:xfrm>
            <a:off x="4900825" y="2905106"/>
            <a:ext cx="3636000" cy="6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энергии страна получает из-за рубежа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4900825" y="3702850"/>
            <a:ext cx="36360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Japan energy self-sufficiency indicator, 2022/2023 estimate
</a:t>
            </a:r>
            <a:endParaRPr lang="en-US" sz="10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энергопотребление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энергопотребления отражает зависимость от внешних поставок и одновременный рост интереса к более экономичным технологиям.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ископаемые виды топлива, а рост ВИЭ пока не меняет общую зависимость от импорта.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IEA, Japan energy balance, latest available year; rounded shares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4463" y="3353650"/>
            <a:ext cx="504000" cy="50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9074" y="3404050"/>
            <a:ext cx="504000" cy="40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2149" y="1437175"/>
            <a:ext cx="504000" cy="50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87537" y="1487575"/>
            <a:ext cx="504000" cy="40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японского агросектора
</a:t>
            </a:r>
            <a:endParaRPr lang="en-US" sz="3100" dirty="0"/>
          </a:p>
        </p:txBody>
      </p:sp>
      <p:sp>
        <p:nvSpPr>
          <p:cNvPr id="10" name="Text 2"/>
          <p:cNvSpPr txBox="1"/>
          <p:nvPr/>
        </p:nvSpPr>
        <p:spPr>
          <a:xfrm>
            <a:off x="1124463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 остаётся базовой культурой и символом продовольственной безопасности. Посевы поддерживаются государством, а производство ориентировано не на масштаб, а на стабильность и качество.
</a:t>
            </a:r>
            <a:endParaRPr lang="en-US" sz="1039" dirty="0"/>
          </a:p>
        </p:txBody>
      </p:sp>
      <p:sp>
        <p:nvSpPr>
          <p:cNvPr id="11" name="Text 3"/>
          <p:cNvSpPr txBox="1"/>
          <p:nvPr/>
        </p:nvSpPr>
        <p:spPr>
          <a:xfrm>
            <a:off x="1780712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Рисоводство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49074" y="3953100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Кооперативы помогают объединять закупки, хранение и сбыт продукции. Это снижает издержки хозяйств и делает небольшие фермы более устойчивыми к колебаниям рынка.
</a:t>
            </a:r>
            <a:endParaRPr lang="en-US" sz="1123" dirty="0"/>
          </a:p>
        </p:txBody>
      </p:sp>
      <p:sp>
        <p:nvSpPr>
          <p:cNvPr id="13" name="Text 5"/>
          <p:cNvSpPr txBox="1"/>
          <p:nvPr/>
        </p:nvSpPr>
        <p:spPr>
          <a:xfrm>
            <a:off x="4705324" y="3353050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Кооперация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512149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поддержка включает субсидии, защиту внутреннего рынка и программы обновления сельской инфраструктуры. Такая политика важна для сохранения деревни и местного производства.
</a:t>
            </a:r>
            <a:endParaRPr lang="en-US" sz="1082" dirty="0"/>
          </a:p>
        </p:txBody>
      </p:sp>
      <p:sp>
        <p:nvSpPr>
          <p:cNvPr id="15" name="Text 7"/>
          <p:cNvSpPr txBox="1"/>
          <p:nvPr/>
        </p:nvSpPr>
        <p:spPr>
          <a:xfrm>
            <a:off x="6168399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государства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87537" y="2036625"/>
            <a:ext cx="2507400" cy="87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малых и раздробленных участков фермеры активно используют теплицы, капельное орошение, технику и точные агротехнологии, чтобы получать высокий урожай с ограниченной площади.
</a:t>
            </a:r>
            <a:endParaRPr lang="en-US" sz="1051" dirty="0"/>
          </a:p>
        </p:txBody>
      </p:sp>
      <p:sp>
        <p:nvSpPr>
          <p:cNvPr id="17" name="Text 9"/>
          <p:cNvSpPr txBox="1"/>
          <p:nvPr/>
        </p:nvSpPr>
        <p:spPr>
          <a:xfrm>
            <a:off x="3243787" y="1436575"/>
            <a:ext cx="1851300" cy="50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технологии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1303355"/>
            <a:ext cx="3837600" cy="16939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63850" y="3263270"/>
            <a:ext cx="1659900" cy="16258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63850" y="1303195"/>
            <a:ext cx="1659900" cy="162585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море поддерживает хозяйство Японии
</a:t>
            </a:r>
            <a:endParaRPr lang="en-US" sz="3100" dirty="0"/>
          </a:p>
        </p:txBody>
      </p:sp>
      <p:sp>
        <p:nvSpPr>
          <p:cNvPr id="9" name="Text 2"/>
          <p:cNvSpPr txBox="1"/>
          <p:nvPr/>
        </p:nvSpPr>
        <p:spPr>
          <a:xfrm>
            <a:off x="278600" y="3214775"/>
            <a:ext cx="38376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85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как рабочая линия моря
</a:t>
            </a:r>
            <a:endParaRPr lang="en-US" sz="1685" dirty="0"/>
          </a:p>
        </p:txBody>
      </p:sp>
      <p:sp>
        <p:nvSpPr>
          <p:cNvPr id="10" name="Text 3"/>
          <p:cNvSpPr txBox="1"/>
          <p:nvPr/>
        </p:nvSpPr>
        <p:spPr>
          <a:xfrm>
            <a:off x="278600" y="3641575"/>
            <a:ext cx="3837600" cy="12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Тихоокеанское побережье — главный район промысла и переработки. Здесь сосредоточены порты, рыбные рынки и холодильные мощности, которые связывают вылов с внутренним потреблением и экспортом.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05475" y="3263200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вылова к готовому продукту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05475" y="3764298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переработка добавляет стоимости морским ресурсам. Заморозка, упаковка и строгий санитарный контроль делают японскую рыбную продукцию конкурентоспособной на внутреннем рынке и за его пределами.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6205475" y="1303125"/>
            <a:ext cx="2661300" cy="4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CEA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вместо случайного улова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205475" y="1804223"/>
            <a:ext cx="2661300" cy="112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Аквакультура стала важным ответом на сокращение традиционного промысла. Фермы по выращиванию рыбы и моллюсков позволяют стабильнее снабжать рынок и лучше контролировать качество продукции.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8600" y="414350"/>
            <a:ext cx="3985200" cy="3985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4457200" y="414350"/>
            <a:ext cx="4410000" cy="142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 логистика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4457200" y="21132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Торговая система Японии держится на длинных морских маршрутах и высокой пропускной способности портов, что делает логистику частью экономической безопасности.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457200" y="3307850"/>
            <a:ext cx="441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 США задают основную интенсивность торговых потоков, а морская доставка остаётся критически важной для обеих направлений.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278600" y="4399550"/>
            <a:ext cx="3985200" cy="48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Ministry of Finance Japan, trade statistics, latest available year; индексная схема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механизмы развития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415050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поддерживает исследования, опытные производства и внедрение новых решений в промышленности. Особое внимание уделяется робототехнике, материалам, цифровым платформам и энергоэффективности.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15052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как приоритет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942309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модель пожизненной занятости постепенно меняется. На рынке труда растёт доля временной и частичной занятости, что повышает гибкость, но усиливает неравенство доходов.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942310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труда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66556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низкоуглеродной модели требует инвестиций в солнечную, ветровую и геотермальную энергетику. Это снижает зависимость от импорта топлива и поддерживает технологическое обновление.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6558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поворот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90803" y="2310030"/>
            <a:ext cx="18183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экономики связана не только с заводами, но и с инфраструктурой. Цифровые сервисы, автоматизация и умные системы управления сокращают издержки и повышают устойчивость хозяйства.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590805" y="1704524"/>
            <a:ext cx="18183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Цифровизация экономики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09880" y="1386563"/>
            <a:ext cx="2743140" cy="3225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1" name="Text 1"/>
          <p:cNvSpPr txBox="1"/>
          <p:nvPr/>
        </p:nvSpPr>
        <p:spPr>
          <a:xfrm>
            <a:off x="278600" y="414351"/>
            <a:ext cx="85593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58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 и услуги: разный масштаб
</a:t>
            </a:r>
            <a:endParaRPr lang="en-US" sz="2858" dirty="0"/>
          </a:p>
        </p:txBody>
      </p:sp>
      <p:sp>
        <p:nvSpPr>
          <p:cNvPr id="12" name="Text 2"/>
          <p:cNvSpPr txBox="1"/>
          <p:nvPr/>
        </p:nvSpPr>
        <p:spPr>
          <a:xfrm>
            <a:off x="308343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Агросектор даёт стране базовые продукты, но занимает мало рабочей силы и ограничен земельным фондом. Его главная задача — устойчивое снабжение населения, а не массовый выпуск.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366613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Агросектор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173968" y="2111283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Услуги формируют повседневную экономическую жизнь: банки, школы, транспорт, торговля, туризм и IT обслуживают города и связывают между собой все отрасли хозяйства.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3232237" y="1458858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73981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двумя секторами показывает, почему Япония выглядит как постиндустриальная страна: экономика держится не на пашне, а на знаниях, логистике и управлении потоками.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232250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 о структуре экономики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08356" y="3795708"/>
            <a:ext cx="2713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аграрной сфере важны сезонность, кооперация и господдержка. В сервисах, напротив, решают скорость обслуживания, цифровые платформы и высокая плотность городского населения.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366625" y="3143283"/>
            <a:ext cx="25944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правила работы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278606" y="414362"/>
            <a:ext cx="85593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роста к адаптации
</a:t>
            </a:r>
            <a:endParaRPr lang="en-US" sz="3100" dirty="0"/>
          </a:p>
        </p:txBody>
      </p:sp>
      <p:sp>
        <p:nvSpPr>
          <p:cNvPr id="11" name="Text 2"/>
          <p:cNvSpPr txBox="1"/>
          <p:nvPr/>
        </p:nvSpPr>
        <p:spPr>
          <a:xfrm>
            <a:off x="382100" y="2780428"/>
            <a:ext cx="1851900" cy="15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и индустриализация заложили основу будущего роста. Япония быстро перенимала технологии и строила промышленную базу, опираясь на образование и государственную организацию.
</a:t>
            </a:r>
            <a:endParaRPr lang="en-US" sz="1181" dirty="0"/>
          </a:p>
        </p:txBody>
      </p:sp>
      <p:sp>
        <p:nvSpPr>
          <p:cNvPr id="12" name="Text 3"/>
          <p:cNvSpPr txBox="1"/>
          <p:nvPr/>
        </p:nvSpPr>
        <p:spPr>
          <a:xfrm>
            <a:off x="382100" y="2253525"/>
            <a:ext cx="18519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Мэйдзи и индустриальный старт
</a:t>
            </a:r>
            <a:endParaRPr lang="en-US" sz="1179" dirty="0"/>
          </a:p>
        </p:txBody>
      </p:sp>
      <p:sp>
        <p:nvSpPr>
          <p:cNvPr id="13" name="Text 4"/>
          <p:cNvSpPr txBox="1"/>
          <p:nvPr/>
        </p:nvSpPr>
        <p:spPr>
          <a:xfrm>
            <a:off x="6911225" y="2780428"/>
            <a:ext cx="1851900" cy="15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развитие связывают с ИИ, роботизацией, гибким рынком труда и низкоуглеродной энергетикой. Эти решения должны повысить устойчивость страны к демографическим и природным рискам.
</a:t>
            </a:r>
            <a:endParaRPr lang="en-US" sz="1150" dirty="0"/>
          </a:p>
        </p:txBody>
      </p:sp>
      <p:sp>
        <p:nvSpPr>
          <p:cNvPr id="14" name="Text 5"/>
          <p:cNvSpPr txBox="1"/>
          <p:nvPr/>
        </p:nvSpPr>
        <p:spPr>
          <a:xfrm>
            <a:off x="6911225" y="2253525"/>
            <a:ext cx="18519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обновление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34850" y="2780428"/>
            <a:ext cx="1851900" cy="15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1990-х экономика столкнулась с замедлением роста, старением населения и финансовыми дисбалансами. Это заставило искать новые источники эффективности и технологического обновления.
</a:t>
            </a:r>
            <a:endParaRPr lang="en-US" sz="1153" dirty="0"/>
          </a:p>
        </p:txBody>
      </p:sp>
      <p:sp>
        <p:nvSpPr>
          <p:cNvPr id="16" name="Text 7"/>
          <p:cNvSpPr txBox="1"/>
          <p:nvPr/>
        </p:nvSpPr>
        <p:spPr>
          <a:xfrm>
            <a:off x="4734850" y="2253525"/>
            <a:ext cx="18519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адаптации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2558475" y="2780428"/>
            <a:ext cx="1851900" cy="158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 превратилось в долговременный экономический рывок. Экспорт, качество продукции и инвестиции в кадры сделали страну одним из лидеров мировой промышленности.
</a:t>
            </a:r>
            <a:endParaRPr lang="en-US" sz="1137" dirty="0"/>
          </a:p>
        </p:txBody>
      </p:sp>
      <p:sp>
        <p:nvSpPr>
          <p:cNvPr id="18" name="Text 9"/>
          <p:cNvSpPr txBox="1"/>
          <p:nvPr/>
        </p:nvSpPr>
        <p:spPr>
          <a:xfrm>
            <a:off x="2558475" y="2253525"/>
            <a:ext cx="18519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35F9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«чудо»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0050" y="1810425"/>
            <a:ext cx="4936800" cy="2214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094" y="107472"/>
            <a:ext cx="534000" cy="3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278600" y="414350"/>
            <a:ext cx="8588700" cy="75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 их роль
</a:t>
            </a:r>
            <a:endParaRPr lang="en-US" sz="2900" dirty="0"/>
          </a:p>
        </p:txBody>
      </p:sp>
      <p:sp>
        <p:nvSpPr>
          <p:cNvPr id="9" name="Text 2"/>
          <p:cNvSpPr txBox="1"/>
          <p:nvPr/>
        </p:nvSpPr>
        <p:spPr>
          <a:xfrm>
            <a:off x="3930050" y="4635500"/>
            <a:ext cx="4936800" cy="25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METI, OECD и учебным данным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4900" y="1400675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каждая отрасль в Японии выполняет собственную функцию в общей экономической системе: от экспорта до повседневных услуг.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64900" y="3196550"/>
            <a:ext cx="32109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9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даёт внешнюю конкурентоспособность, а услуги обеспечивают внутреннюю устойчивость и занятость.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8600" y="3076150"/>
            <a:ext cx="5331900" cy="133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94" b="1" dirty="0">
                <a:solidFill>
                  <a:srgbClr val="95AB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экономика, которая учится приспосабливаться
</a:t>
            </a:r>
            <a:endParaRPr lang="en-US" sz="3294" dirty="0"/>
          </a:p>
        </p:txBody>
      </p:sp>
      <p:sp>
        <p:nvSpPr>
          <p:cNvPr id="4" name="Text 1"/>
          <p:cNvSpPr txBox="1"/>
          <p:nvPr/>
        </p:nvSpPr>
        <p:spPr>
          <a:xfrm>
            <a:off x="278600" y="469100"/>
            <a:ext cx="5331900" cy="176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B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Японии — это сочетание экспортной промышленности, мощной сферы услуг и постоянной адаптации к дефициту ресурсов. Будущее страны во многом зависит от технологий, демографии и энергетического выбора.
</a:t>
            </a:r>
            <a:endParaRPr lang="en-US" sz="1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2026-07-27T03:39:24Z</dcterms:created>
  <dcterms:modified xsi:type="dcterms:W3CDTF">2026-07-27T03:39:24Z</dcterms:modified>
</cp:coreProperties>
</file>