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slideLayout" Target="../slideLayouts/slideLayout1.xml"/><Relationship Id="rId5"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slideLayout" Target="../slideLayouts/slideLayout1.xml"/><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image" Target="../media/image-3-7.png"/><Relationship Id="rId8" Type="http://schemas.openxmlformats.org/officeDocument/2006/relationships/image" Target="../media/image-3-8.png"/><Relationship Id="rId9" Type="http://schemas.openxmlformats.org/officeDocument/2006/relationships/slideLayout" Target="../slideLayouts/slideLayout1.xml"/><Relationship Id="rId10"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slideLayout" Target="../slideLayouts/slideLayout1.xml"/><Relationship Id="rId5"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jpe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image" Target="../media/image-5-6.png"/><Relationship Id="rId7" Type="http://schemas.openxmlformats.org/officeDocument/2006/relationships/image" Target="../media/image-5-7.png"/><Relationship Id="rId8" Type="http://schemas.openxmlformats.org/officeDocument/2006/relationships/slideLayout" Target="../slideLayouts/slideLayout1.xml"/><Relationship Id="rId9"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slideLayout" Target="../slideLayouts/slideLayout1.xml"/><Relationship Id="rId5"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image" Target="../media/image-7-6.png"/><Relationship Id="rId7" Type="http://schemas.openxmlformats.org/officeDocument/2006/relationships/image" Target="../media/image-7-7.png"/><Relationship Id="rId8" Type="http://schemas.openxmlformats.org/officeDocument/2006/relationships/image" Target="../media/image-7-8.png"/><Relationship Id="rId9" Type="http://schemas.openxmlformats.org/officeDocument/2006/relationships/image" Target="../media/image-7-9.png"/><Relationship Id="rId10" Type="http://schemas.openxmlformats.org/officeDocument/2006/relationships/slideLayout" Target="../slideLayouts/slideLayout1.xml"/><Relationship Id="rId11"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slideLayout" Target="../slideLayouts/slideLayout1.xml"/><Relationship Id="rId6"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image" Target="../media/image-9-6.png"/><Relationship Id="rId7" Type="http://schemas.openxmlformats.org/officeDocument/2006/relationships/slideLayout" Target="../slideLayouts/slideLayout1.xml"/><Relationship Id="rId8"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jpe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image" Target="../media/image-10-6.png"/><Relationship Id="rId7" Type="http://schemas.openxmlformats.org/officeDocument/2006/relationships/image" Target="../media/image-10-7.png"/><Relationship Id="rId8" Type="http://schemas.openxmlformats.org/officeDocument/2006/relationships/image" Target="../media/image-10-8.png"/><Relationship Id="rId9" Type="http://schemas.openxmlformats.org/officeDocument/2006/relationships/slideLayout" Target="../slideLayouts/slideLayout1.xml"/><Relationship Id="rId10"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image" Target="../media/image-11-6.png"/><Relationship Id="rId7" Type="http://schemas.openxmlformats.org/officeDocument/2006/relationships/image" Target="../media/image-11-7.png"/><Relationship Id="rId8" Type="http://schemas.openxmlformats.org/officeDocument/2006/relationships/image" Target="../media/image-11-8.png"/><Relationship Id="rId9" Type="http://schemas.openxmlformats.org/officeDocument/2006/relationships/slideLayout" Target="../slideLayouts/slideLayout1.xml"/><Relationship Id="rId10"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slideLayout" Target="../slideLayouts/slideLayout1.xml"/><Relationship Id="rId5"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slideLayout" Target="../slideLayouts/slideLayout1.xml"/><Relationship Id="rId6"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image" Target="../media/image-14-5.png"/><Relationship Id="rId6" Type="http://schemas.openxmlformats.org/officeDocument/2006/relationships/slideLayout" Target="../slideLayouts/slideLayout1.xml"/><Relationship Id="rId7"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eg"/><Relationship Id="rId2" Type="http://schemas.openxmlformats.org/officeDocument/2006/relationships/image" Target="../media/image-15-2.png"/><Relationship Id="rId3" Type="http://schemas.openxmlformats.org/officeDocument/2006/relationships/image" Target="../media/image-15-3.jpeg"/><Relationship Id="rId4" Type="http://schemas.openxmlformats.org/officeDocument/2006/relationships/image" Target="../media/image-15-4.png"/><Relationship Id="rId5" Type="http://schemas.openxmlformats.org/officeDocument/2006/relationships/image" Target="../media/image-15-5.jpeg"/><Relationship Id="rId6" Type="http://schemas.openxmlformats.org/officeDocument/2006/relationships/image" Target="../media/image-15-6.png"/><Relationship Id="rId7" Type="http://schemas.openxmlformats.org/officeDocument/2006/relationships/image" Target="../media/image-15-7.png"/><Relationship Id="rId8" Type="http://schemas.openxmlformats.org/officeDocument/2006/relationships/slideLayout" Target="../slideLayouts/slideLayout1.xml"/><Relationship Id="rId9"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slideLayout" Target="../slideLayouts/slideLayout1.xml"/><Relationship Id="rId5"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slideLayout" Target="../slideLayouts/slideLayout1.xml"/><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image" Target="../media/image-18-4.png"/><Relationship Id="rId5" Type="http://schemas.openxmlformats.org/officeDocument/2006/relationships/slideLayout" Target="../slideLayouts/slideLayout1.xml"/><Relationship Id="rId6"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image" Target="../media/image-19-4.png"/><Relationship Id="rId5" Type="http://schemas.openxmlformats.org/officeDocument/2006/relationships/image" Target="../media/image-19-5.png"/><Relationship Id="rId6" Type="http://schemas.openxmlformats.org/officeDocument/2006/relationships/slideLayout" Target="../slideLayouts/slideLayout1.xml"/><Relationship Id="rId7"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slideLayout" Target="../slideLayouts/slideLayout1.xml"/><Relationship Id="rId4"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2743200" y="2679"/>
            <a:ext cx="6400800" cy="5138142"/>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6677925" y="501450"/>
            <a:ext cx="1887000" cy="339900"/>
          </a:xfrm>
          <a:prstGeom prst="rect">
            <a:avLst/>
          </a:prstGeom>
          <a:noFill/>
          <a:ln/>
        </p:spPr>
        <p:txBody>
          <a:bodyPr wrap="square" lIns="0" tIns="0" rIns="0" bIns="0" rtlCol="0" anchor="ctr"/>
          <a:lstStyle/>
          <a:p>
            <a:pPr algn="ctr" indent="0" marL="0">
              <a:lnSpc>
                <a:spcPct val="100000"/>
              </a:lnSpc>
              <a:buNone/>
            </a:pPr>
            <a:r>
              <a:rPr lang="en-US" sz="1200" dirty="0">
                <a:solidFill>
                  <a:srgbClr val="3030D0"/>
                </a:solidFill>
                <a:latin typeface="Arial" pitchFamily="34" charset="0"/>
                <a:ea typeface="Arial" pitchFamily="34" charset="-122"/>
                <a:cs typeface="Arial" pitchFamily="34" charset="-120"/>
              </a:rPr>
              <a:t>
</a:t>
            </a:r>
            <a:endParaRPr lang="en-US" sz="1200" dirty="0"/>
          </a:p>
        </p:txBody>
      </p:sp>
      <p:sp>
        <p:nvSpPr>
          <p:cNvPr id="6" name="Text 1"/>
          <p:cNvSpPr txBox="1"/>
          <p:nvPr/>
        </p:nvSpPr>
        <p:spPr>
          <a:xfrm>
            <a:off x="426025" y="2735768"/>
            <a:ext cx="5035200" cy="1102500"/>
          </a:xfrm>
          <a:prstGeom prst="rect">
            <a:avLst/>
          </a:prstGeom>
          <a:noFill/>
          <a:ln/>
        </p:spPr>
        <p:txBody>
          <a:bodyPr wrap="square" lIns="0" tIns="0" rIns="0" bIns="0" rtlCol="0" anchor="b"/>
          <a:lstStyle/>
          <a:p>
            <a:pPr algn="l" indent="0" marL="0">
              <a:lnSpc>
                <a:spcPct val="100000"/>
              </a:lnSpc>
              <a:buNone/>
            </a:pPr>
            <a:r>
              <a:rPr lang="en-US" sz="2892" b="1" dirty="0">
                <a:solidFill>
                  <a:srgbClr val="3030D0"/>
                </a:solidFill>
                <a:latin typeface="Arial" pitchFamily="34" charset="0"/>
                <a:ea typeface="Arial" pitchFamily="34" charset="-122"/>
                <a:cs typeface="Arial" pitchFamily="34" charset="-120"/>
              </a:rPr>
              <a:t>Промышленность и сельское хозяйство лесной зоны
</a:t>
            </a:r>
            <a:endParaRPr lang="en-US" sz="2892" dirty="0"/>
          </a:p>
        </p:txBody>
      </p:sp>
      <p:sp>
        <p:nvSpPr>
          <p:cNvPr id="7" name="Text 2"/>
          <p:cNvSpPr txBox="1"/>
          <p:nvPr/>
        </p:nvSpPr>
        <p:spPr>
          <a:xfrm>
            <a:off x="436500" y="3982150"/>
            <a:ext cx="5035200" cy="728100"/>
          </a:xfrm>
          <a:prstGeom prst="rect">
            <a:avLst/>
          </a:prstGeom>
          <a:noFill/>
          <a:ln/>
        </p:spPr>
        <p:txBody>
          <a:bodyPr wrap="square" lIns="0" tIns="0" rIns="0" bIns="0" rtlCol="0" anchor="t"/>
          <a:lstStyle/>
          <a:p>
            <a:pPr algn="l" indent="0" marL="0">
              <a:lnSpc>
                <a:spcPct val="100000"/>
              </a:lnSpc>
              <a:buNone/>
            </a:pPr>
            <a:r>
              <a:rPr lang="en-US" sz="1600" dirty="0">
                <a:solidFill>
                  <a:srgbClr val="3030D0"/>
                </a:solidFill>
                <a:latin typeface="Arial" pitchFamily="34" charset="0"/>
                <a:ea typeface="Arial" pitchFamily="34" charset="-122"/>
                <a:cs typeface="Arial" pitchFamily="34" charset="-120"/>
              </a:rPr>
              <a:t>Леса, вода и прохладный климат определяют хозяйство северной России.
</a:t>
            </a:r>
            <a:endParaRPr lang="en-US" sz="1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BE1FE"/>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799400" y="1350420"/>
            <a:ext cx="2688900" cy="264426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1097650" y="2613675"/>
            <a:ext cx="3928800" cy="1013100"/>
          </a:xfrm>
          <a:prstGeom prst="rect">
            <a:avLst/>
          </a:prstGeom>
          <a:noFill/>
          <a:ln/>
        </p:spPr>
        <p:txBody>
          <a:bodyPr wrap="square" lIns="0" tIns="0" rIns="0" bIns="0" rtlCol="0" anchor="t"/>
          <a:lstStyle/>
          <a:p>
            <a:pPr algn="l" indent="0" marL="0">
              <a:lnSpc>
                <a:spcPct val="100000"/>
              </a:lnSpc>
              <a:buNone/>
            </a:pPr>
            <a:r>
              <a:rPr lang="en-US" sz="1400" dirty="0">
                <a:solidFill>
                  <a:srgbClr val="3030D0"/>
                </a:solidFill>
                <a:latin typeface="Arial" pitchFamily="34" charset="0"/>
                <a:ea typeface="Arial" pitchFamily="34" charset="-122"/>
                <a:cs typeface="Arial" pitchFamily="34" charset="-120"/>
              </a:rPr>
              <a:t>Это огромная полоса лесов от европейской части России до Сибири. Здесь длинная зима, короткое лето и много природных ресурсов, но земледелие ограничено климатом.
</a:t>
            </a:r>
            <a:endParaRPr lang="en-US" sz="1400" dirty="0"/>
          </a:p>
        </p:txBody>
      </p:sp>
      <p:sp>
        <p:nvSpPr>
          <p:cNvPr id="6" name="Text 1"/>
          <p:cNvSpPr txBox="1"/>
          <p:nvPr/>
        </p:nvSpPr>
        <p:spPr>
          <a:xfrm>
            <a:off x="8518411" y="4563200"/>
            <a:ext cx="543000" cy="451800"/>
          </a:xfrm>
          <a:prstGeom prst="rect">
            <a:avLst/>
          </a:prstGeom>
          <a:noFill/>
          <a:ln/>
        </p:spPr>
        <p:txBody>
          <a:bodyPr wrap="square" lIns="0" tIns="0" rIns="0" bIns="0" rtlCol="0" anchor="t"/>
          <a:lstStyle/>
          <a:p>
            <a:pPr algn="ctr" indent="0" marL="0">
              <a:lnSpc>
                <a:spcPct val="100000"/>
              </a:lnSpc>
              <a:buNone/>
            </a:pPr>
            <a:r>
              <a:rPr lang="en-US" sz="2000" b="1" dirty="0">
                <a:solidFill>
                  <a:srgbClr val="3030D0"/>
                </a:solidFill>
                <a:latin typeface="Arial" pitchFamily="34" charset="0"/>
                <a:ea typeface="Arial" pitchFamily="34" charset="-122"/>
                <a:cs typeface="Arial" pitchFamily="34" charset="-120"/>
              </a:rPr>
              <a:t>2</a:t>
            </a:r>
            <a:endParaRPr lang="en-US" sz="2000" dirty="0"/>
          </a:p>
        </p:txBody>
      </p:sp>
      <p:sp>
        <p:nvSpPr>
          <p:cNvPr id="7" name="Text 2"/>
          <p:cNvSpPr txBox="1"/>
          <p:nvPr/>
        </p:nvSpPr>
        <p:spPr>
          <a:xfrm>
            <a:off x="1097650" y="1411675"/>
            <a:ext cx="3928800" cy="1013100"/>
          </a:xfrm>
          <a:prstGeom prst="rect">
            <a:avLst/>
          </a:prstGeom>
          <a:noFill/>
          <a:ln/>
        </p:spPr>
        <p:txBody>
          <a:bodyPr wrap="square" lIns="0" tIns="0" rIns="0" bIns="0" rtlCol="0" anchor="b"/>
          <a:lstStyle/>
          <a:p>
            <a:pPr algn="l" indent="0" marL="0">
              <a:lnSpc>
                <a:spcPct val="100000"/>
              </a:lnSpc>
              <a:buNone/>
            </a:pPr>
            <a:r>
              <a:rPr lang="en-US" sz="2800" b="1" dirty="0">
                <a:solidFill>
                  <a:srgbClr val="3030D0"/>
                </a:solidFill>
                <a:latin typeface="Arial" pitchFamily="34" charset="0"/>
                <a:ea typeface="Arial" pitchFamily="34" charset="-122"/>
                <a:cs typeface="Arial" pitchFamily="34" charset="-120"/>
              </a:rPr>
              <a:t>Лесная зона России: природа и хозяйство
</a:t>
            </a:r>
            <a:endParaRPr lang="en-US" sz="2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sp>
        <p:nvSpPr>
          <p:cNvPr id="10" name="Text 0"/>
          <p:cNvSpPr txBox="1"/>
          <p:nvPr/>
        </p:nvSpPr>
        <p:spPr>
          <a:xfrm>
            <a:off x="8518411" y="4563200"/>
            <a:ext cx="543000" cy="451800"/>
          </a:xfrm>
          <a:prstGeom prst="rect">
            <a:avLst/>
          </a:prstGeom>
          <a:noFill/>
          <a:ln/>
        </p:spPr>
        <p:txBody>
          <a:bodyPr wrap="square" lIns="0" tIns="0" rIns="0" bIns="0" rtlCol="0" anchor="t"/>
          <a:lstStyle/>
          <a:p>
            <a:pPr algn="ctr" indent="0" marL="0">
              <a:lnSpc>
                <a:spcPct val="100000"/>
              </a:lnSpc>
              <a:buNone/>
            </a:pPr>
            <a:r>
              <a:rPr lang="en-US" sz="2000" b="1" dirty="0">
                <a:solidFill>
                  <a:srgbClr val="3030D0"/>
                </a:solidFill>
                <a:latin typeface="Arial" pitchFamily="34" charset="0"/>
                <a:ea typeface="Arial" pitchFamily="34" charset="-122"/>
                <a:cs typeface="Arial" pitchFamily="34" charset="-120"/>
              </a:rPr>
              <a:t>3</a:t>
            </a:r>
            <a:endParaRPr lang="en-US" sz="2000" dirty="0"/>
          </a:p>
        </p:txBody>
      </p:sp>
      <p:sp>
        <p:nvSpPr>
          <p:cNvPr id="11" name="Text 1"/>
          <p:cNvSpPr txBox="1"/>
          <p:nvPr/>
        </p:nvSpPr>
        <p:spPr>
          <a:xfrm>
            <a:off x="436500" y="240274"/>
            <a:ext cx="8352900" cy="751500"/>
          </a:xfrm>
          <a:prstGeom prst="rect">
            <a:avLst/>
          </a:prstGeom>
          <a:noFill/>
          <a:ln/>
        </p:spPr>
        <p:txBody>
          <a:bodyPr wrap="square" lIns="0" tIns="0" rIns="0" bIns="0" rtlCol="0" anchor="t"/>
          <a:lstStyle/>
          <a:p>
            <a:pPr algn="l" indent="0" marL="0">
              <a:lnSpc>
                <a:spcPct val="100000"/>
              </a:lnSpc>
              <a:buNone/>
            </a:pPr>
            <a:r>
              <a:rPr lang="en-US" sz="2956" b="1" dirty="0">
                <a:solidFill>
                  <a:srgbClr val="3030D0"/>
                </a:solidFill>
                <a:latin typeface="Arial" pitchFamily="34" charset="0"/>
                <a:ea typeface="Arial" pitchFamily="34" charset="-122"/>
                <a:cs typeface="Arial" pitchFamily="34" charset="-120"/>
              </a:rPr>
              <a:t>Природные условия и их влияние на хозяйство
</a:t>
            </a:r>
            <a:endParaRPr lang="en-US" sz="2956" dirty="0"/>
          </a:p>
        </p:txBody>
      </p:sp>
      <p:sp>
        <p:nvSpPr>
          <p:cNvPr id="12" name="Text 2"/>
          <p:cNvSpPr txBox="1"/>
          <p:nvPr/>
        </p:nvSpPr>
        <p:spPr>
          <a:xfrm>
            <a:off x="1235150" y="1365925"/>
            <a:ext cx="2985300" cy="361200"/>
          </a:xfrm>
          <a:prstGeom prst="rect">
            <a:avLst/>
          </a:prstGeom>
          <a:noFill/>
          <a:ln/>
        </p:spPr>
        <p:txBody>
          <a:bodyPr wrap="square" lIns="0" tIns="0" rIns="0" bIns="0" rtlCol="0" anchor="ctr"/>
          <a:lstStyle/>
          <a:p>
            <a:pPr algn="l" indent="0" marL="0">
              <a:lnSpc>
                <a:spcPct val="100000"/>
              </a:lnSpc>
              <a:buNone/>
            </a:pPr>
            <a:r>
              <a:rPr lang="en-US" sz="1300" b="1" dirty="0">
                <a:solidFill>
                  <a:srgbClr val="3030D0"/>
                </a:solidFill>
                <a:latin typeface="Arial" pitchFamily="34" charset="0"/>
                <a:ea typeface="Arial" pitchFamily="34" charset="-122"/>
                <a:cs typeface="Arial" pitchFamily="34" charset="-120"/>
              </a:rPr>
              <a:t>Прохладный климат
</a:t>
            </a:r>
            <a:endParaRPr lang="en-US" sz="1300" dirty="0"/>
          </a:p>
        </p:txBody>
      </p:sp>
      <p:sp>
        <p:nvSpPr>
          <p:cNvPr id="13" name="Text 3"/>
          <p:cNvSpPr txBox="1"/>
          <p:nvPr/>
        </p:nvSpPr>
        <p:spPr>
          <a:xfrm>
            <a:off x="748162" y="1845975"/>
            <a:ext cx="3472200" cy="693900"/>
          </a:xfrm>
          <a:prstGeom prst="rect">
            <a:avLst/>
          </a:prstGeom>
          <a:noFill/>
          <a:ln/>
        </p:spPr>
        <p:txBody>
          <a:bodyPr wrap="square" lIns="0" tIns="0" rIns="0" bIns="0" rtlCol="0" anchor="t"/>
          <a:lstStyle/>
          <a:p>
            <a:pPr algn="l" indent="0" marL="0">
              <a:lnSpc>
                <a:spcPct val="100000"/>
              </a:lnSpc>
              <a:buNone/>
            </a:pPr>
            <a:r>
              <a:rPr lang="en-US" sz="1000" dirty="0">
                <a:solidFill>
                  <a:srgbClr val="3030D0"/>
                </a:solidFill>
                <a:latin typeface="Arial" pitchFamily="34" charset="0"/>
                <a:ea typeface="Arial" pitchFamily="34" charset="-122"/>
                <a:cs typeface="Arial" pitchFamily="34" charset="-120"/>
              </a:rPr>
              <a:t>Тепла здесь недостаточно для многих культур, а тёплый период короткий. Поэтому урожайность земледелия ниже, чем в более южных районах, и выбор культур заметно ограничен.
</a:t>
            </a:r>
            <a:endParaRPr lang="en-US" sz="1000" dirty="0"/>
          </a:p>
        </p:txBody>
      </p:sp>
      <p:sp>
        <p:nvSpPr>
          <p:cNvPr id="14" name="Text 4"/>
          <p:cNvSpPr txBox="1"/>
          <p:nvPr/>
        </p:nvSpPr>
        <p:spPr>
          <a:xfrm>
            <a:off x="5410538" y="3202163"/>
            <a:ext cx="2985300" cy="361200"/>
          </a:xfrm>
          <a:prstGeom prst="rect">
            <a:avLst/>
          </a:prstGeom>
          <a:noFill/>
          <a:ln/>
        </p:spPr>
        <p:txBody>
          <a:bodyPr wrap="square" lIns="0" tIns="0" rIns="0" bIns="0" rtlCol="0" anchor="ctr"/>
          <a:lstStyle/>
          <a:p>
            <a:pPr algn="l" indent="0" marL="0">
              <a:lnSpc>
                <a:spcPct val="100000"/>
              </a:lnSpc>
              <a:buNone/>
            </a:pPr>
            <a:r>
              <a:rPr lang="en-US" sz="1300" b="1" dirty="0">
                <a:solidFill>
                  <a:srgbClr val="3030D0"/>
                </a:solidFill>
                <a:latin typeface="Arial" pitchFamily="34" charset="0"/>
                <a:ea typeface="Arial" pitchFamily="34" charset="-122"/>
                <a:cs typeface="Arial" pitchFamily="34" charset="-120"/>
              </a:rPr>
              <a:t>Сельское хозяйство
</a:t>
            </a:r>
            <a:endParaRPr lang="en-US" sz="1300" dirty="0"/>
          </a:p>
        </p:txBody>
      </p:sp>
      <p:sp>
        <p:nvSpPr>
          <p:cNvPr id="15" name="Text 5"/>
          <p:cNvSpPr txBox="1"/>
          <p:nvPr/>
        </p:nvSpPr>
        <p:spPr>
          <a:xfrm>
            <a:off x="4923550" y="3682212"/>
            <a:ext cx="3472200" cy="693900"/>
          </a:xfrm>
          <a:prstGeom prst="rect">
            <a:avLst/>
          </a:prstGeom>
          <a:noFill/>
          <a:ln/>
        </p:spPr>
        <p:txBody>
          <a:bodyPr wrap="square" lIns="0" tIns="0" rIns="0" bIns="0" rtlCol="0" anchor="t"/>
          <a:lstStyle/>
          <a:p>
            <a:pPr algn="l" indent="0" marL="0">
              <a:lnSpc>
                <a:spcPct val="100000"/>
              </a:lnSpc>
              <a:buNone/>
            </a:pPr>
            <a:r>
              <a:rPr lang="en-US" sz="1000" dirty="0">
                <a:solidFill>
                  <a:srgbClr val="3030D0"/>
                </a:solidFill>
                <a:latin typeface="Arial" pitchFamily="34" charset="0"/>
                <a:ea typeface="Arial" pitchFamily="34" charset="-122"/>
                <a:cs typeface="Arial" pitchFamily="34" charset="-120"/>
              </a:rPr>
              <a:t>В таких условиях лучше развиваются молочное животноводство и неприхотливые культуры. Они меньше зависят от жары и лучше подходят для прохладного и влажного климата лесной зоны.
</a:t>
            </a:r>
            <a:endParaRPr lang="en-US" sz="1000" dirty="0"/>
          </a:p>
        </p:txBody>
      </p:sp>
      <p:sp>
        <p:nvSpPr>
          <p:cNvPr id="16" name="Text 6"/>
          <p:cNvSpPr txBox="1"/>
          <p:nvPr/>
        </p:nvSpPr>
        <p:spPr>
          <a:xfrm>
            <a:off x="5410538" y="1375288"/>
            <a:ext cx="2985300" cy="361200"/>
          </a:xfrm>
          <a:prstGeom prst="rect">
            <a:avLst/>
          </a:prstGeom>
          <a:noFill/>
          <a:ln/>
        </p:spPr>
        <p:txBody>
          <a:bodyPr wrap="square" lIns="0" tIns="0" rIns="0" bIns="0" rtlCol="0" anchor="ctr"/>
          <a:lstStyle/>
          <a:p>
            <a:pPr algn="l" indent="0" marL="0">
              <a:lnSpc>
                <a:spcPct val="100000"/>
              </a:lnSpc>
              <a:buNone/>
            </a:pPr>
            <a:r>
              <a:rPr lang="en-US" sz="1300" b="1" dirty="0">
                <a:solidFill>
                  <a:srgbClr val="3030D0"/>
                </a:solidFill>
                <a:latin typeface="Arial" pitchFamily="34" charset="0"/>
                <a:ea typeface="Arial" pitchFamily="34" charset="-122"/>
                <a:cs typeface="Arial" pitchFamily="34" charset="-120"/>
              </a:rPr>
              <a:t>Почвы и влажность
</a:t>
            </a:r>
            <a:endParaRPr lang="en-US" sz="1300" dirty="0"/>
          </a:p>
        </p:txBody>
      </p:sp>
      <p:sp>
        <p:nvSpPr>
          <p:cNvPr id="17" name="Text 7"/>
          <p:cNvSpPr txBox="1"/>
          <p:nvPr/>
        </p:nvSpPr>
        <p:spPr>
          <a:xfrm>
            <a:off x="4923550" y="1855338"/>
            <a:ext cx="3472200" cy="693900"/>
          </a:xfrm>
          <a:prstGeom prst="rect">
            <a:avLst/>
          </a:prstGeom>
          <a:noFill/>
          <a:ln/>
        </p:spPr>
        <p:txBody>
          <a:bodyPr wrap="square" lIns="0" tIns="0" rIns="0" bIns="0" rtlCol="0" anchor="t"/>
          <a:lstStyle/>
          <a:p>
            <a:pPr algn="l" indent="0" marL="0">
              <a:lnSpc>
                <a:spcPct val="100000"/>
              </a:lnSpc>
              <a:buNone/>
            </a:pPr>
            <a:r>
              <a:rPr lang="en-US" sz="1000" dirty="0">
                <a:solidFill>
                  <a:srgbClr val="3030D0"/>
                </a:solidFill>
                <a:latin typeface="Arial" pitchFamily="34" charset="0"/>
                <a:ea typeface="Arial" pitchFamily="34" charset="-122"/>
                <a:cs typeface="Arial" pitchFamily="34" charset="-120"/>
              </a:rPr>
              <a:t>Подзолистые почвы часто бедны питательными веществами и требуют удобрений. При этом увлажнение хорошее, что помогает лесам расти, но мешает развитию широкого зернового земледелия.
</a:t>
            </a:r>
            <a:endParaRPr lang="en-US" sz="1000" dirty="0"/>
          </a:p>
        </p:txBody>
      </p:sp>
      <p:sp>
        <p:nvSpPr>
          <p:cNvPr id="18" name="Text 8"/>
          <p:cNvSpPr txBox="1"/>
          <p:nvPr/>
        </p:nvSpPr>
        <p:spPr>
          <a:xfrm>
            <a:off x="1235150" y="3192800"/>
            <a:ext cx="2985300" cy="361200"/>
          </a:xfrm>
          <a:prstGeom prst="rect">
            <a:avLst/>
          </a:prstGeom>
          <a:noFill/>
          <a:ln/>
        </p:spPr>
        <p:txBody>
          <a:bodyPr wrap="square" lIns="0" tIns="0" rIns="0" bIns="0" rtlCol="0" anchor="ctr"/>
          <a:lstStyle/>
          <a:p>
            <a:pPr algn="l" indent="0" marL="0">
              <a:lnSpc>
                <a:spcPct val="100000"/>
              </a:lnSpc>
              <a:buNone/>
            </a:pPr>
            <a:r>
              <a:rPr lang="en-US" sz="1300" b="1" dirty="0">
                <a:solidFill>
                  <a:srgbClr val="3030D0"/>
                </a:solidFill>
                <a:latin typeface="Arial" pitchFamily="34" charset="0"/>
                <a:ea typeface="Arial" pitchFamily="34" charset="-122"/>
                <a:cs typeface="Arial" pitchFamily="34" charset="-120"/>
              </a:rPr>
              <a:t>Лесные ресурсы
</a:t>
            </a:r>
            <a:endParaRPr lang="en-US" sz="1300" dirty="0"/>
          </a:p>
        </p:txBody>
      </p:sp>
      <p:sp>
        <p:nvSpPr>
          <p:cNvPr id="19" name="Text 9"/>
          <p:cNvSpPr txBox="1"/>
          <p:nvPr/>
        </p:nvSpPr>
        <p:spPr>
          <a:xfrm>
            <a:off x="748162" y="3672850"/>
            <a:ext cx="3472200" cy="693900"/>
          </a:xfrm>
          <a:prstGeom prst="rect">
            <a:avLst/>
          </a:prstGeom>
          <a:noFill/>
          <a:ln/>
        </p:spPr>
        <p:txBody>
          <a:bodyPr wrap="square" lIns="0" tIns="0" rIns="0" bIns="0" rtlCol="0" anchor="t"/>
          <a:lstStyle/>
          <a:p>
            <a:pPr algn="l" indent="0" marL="0">
              <a:lnSpc>
                <a:spcPct val="100000"/>
              </a:lnSpc>
              <a:buNone/>
            </a:pPr>
            <a:r>
              <a:rPr lang="en-US" sz="1000" dirty="0">
                <a:solidFill>
                  <a:srgbClr val="3030D0"/>
                </a:solidFill>
                <a:latin typeface="Arial" pitchFamily="34" charset="0"/>
                <a:ea typeface="Arial" pitchFamily="34" charset="-122"/>
                <a:cs typeface="Arial" pitchFamily="34" charset="-120"/>
              </a:rPr>
              <a:t>Большие лесные массивы создают основу для лесозаготовок, деревообработки и целлюлозно-бумажной промышленности. Здесь проще развивать отрасли, связанные с переработкой древесины и её перевозкой.
</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A0D8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2719410" y="2477750"/>
            <a:ext cx="3758280" cy="14028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900000" y="1647575"/>
            <a:ext cx="3602100" cy="677400"/>
          </a:xfrm>
          <a:prstGeom prst="rect">
            <a:avLst/>
          </a:prstGeom>
          <a:noFill/>
          <a:ln/>
        </p:spPr>
        <p:txBody>
          <a:bodyPr wrap="square" lIns="0" tIns="0" rIns="0" bIns="0" rtlCol="0" anchor="t"/>
          <a:lstStyle/>
          <a:p>
            <a:pPr algn="l" indent="0" marL="0">
              <a:lnSpc>
                <a:spcPct val="100000"/>
              </a:lnSpc>
              <a:buNone/>
            </a:pPr>
            <a:r>
              <a:rPr lang="en-US" sz="1100" dirty="0">
                <a:solidFill>
                  <a:srgbClr val="3030D0"/>
                </a:solidFill>
                <a:latin typeface="Arial" pitchFamily="34" charset="0"/>
                <a:ea typeface="Arial" pitchFamily="34" charset="-122"/>
                <a:cs typeface="Arial" pitchFamily="34" charset="-120"/>
              </a:rPr>
              <a:t>Разные части лесной зоны отличаются климатом, почвами, доступностью транспорта и хозяйственной специализацией.
</a:t>
            </a:r>
            <a:endParaRPr lang="en-US" sz="1100" dirty="0"/>
          </a:p>
        </p:txBody>
      </p:sp>
      <p:sp>
        <p:nvSpPr>
          <p:cNvPr id="6" name="Text 1"/>
          <p:cNvSpPr txBox="1"/>
          <p:nvPr/>
        </p:nvSpPr>
        <p:spPr>
          <a:xfrm>
            <a:off x="4768511" y="1647575"/>
            <a:ext cx="3542700" cy="677400"/>
          </a:xfrm>
          <a:prstGeom prst="rect">
            <a:avLst/>
          </a:prstGeom>
          <a:noFill/>
          <a:ln/>
        </p:spPr>
        <p:txBody>
          <a:bodyPr wrap="square" lIns="0" tIns="0" rIns="0" bIns="0" rtlCol="0" anchor="t"/>
          <a:lstStyle/>
          <a:p>
            <a:pPr algn="l" indent="0" marL="0">
              <a:lnSpc>
                <a:spcPct val="100000"/>
              </a:lnSpc>
              <a:buNone/>
            </a:pPr>
            <a:r>
              <a:rPr lang="en-US" sz="1100" dirty="0">
                <a:solidFill>
                  <a:srgbClr val="3030D0"/>
                </a:solidFill>
                <a:latin typeface="Arial" pitchFamily="34" charset="0"/>
                <a:ea typeface="Arial" pitchFamily="34" charset="-122"/>
                <a:cs typeface="Arial" pitchFamily="34" charset="-120"/>
              </a:rPr>
              <a:t>Природные условия и положение территории напрямую определяют, где быстрее растут города, предприятия и транспортные связи.
</a:t>
            </a:r>
            <a:endParaRPr lang="en-US" sz="1100" dirty="0"/>
          </a:p>
        </p:txBody>
      </p:sp>
      <p:sp>
        <p:nvSpPr>
          <p:cNvPr id="7" name="Text 2"/>
          <p:cNvSpPr txBox="1"/>
          <p:nvPr/>
        </p:nvSpPr>
        <p:spPr>
          <a:xfrm>
            <a:off x="1211575" y="4168425"/>
            <a:ext cx="7085700" cy="153900"/>
          </a:xfrm>
          <a:prstGeom prst="rect">
            <a:avLst/>
          </a:prstGeom>
          <a:noFill/>
          <a:ln/>
        </p:spPr>
        <p:txBody>
          <a:bodyPr wrap="square" lIns="0" tIns="0" rIns="0" bIns="0" rtlCol="0" anchor="ctr"/>
          <a:lstStyle/>
          <a:p>
            <a:pPr algn="l" indent="0" marL="0">
              <a:lnSpc>
                <a:spcPct val="100000"/>
              </a:lnSpc>
              <a:buNone/>
            </a:pPr>
            <a:r>
              <a:rPr lang="en-US" sz="1000" b="1" dirty="0">
                <a:solidFill>
                  <a:srgbClr val="3030D0"/>
                </a:solidFill>
                <a:latin typeface="Arial" pitchFamily="34" charset="0"/>
                <a:ea typeface="Arial" pitchFamily="34" charset="-122"/>
                <a:cs typeface="Arial" pitchFamily="34" charset="-120"/>
              </a:rPr>
              <a:t>Школьный курс географии России
</a:t>
            </a:r>
            <a:endParaRPr lang="en-US" sz="1000" dirty="0"/>
          </a:p>
        </p:txBody>
      </p:sp>
      <p:sp>
        <p:nvSpPr>
          <p:cNvPr id="8" name="Text 3"/>
          <p:cNvSpPr txBox="1"/>
          <p:nvPr/>
        </p:nvSpPr>
        <p:spPr>
          <a:xfrm>
            <a:off x="8518411" y="4563200"/>
            <a:ext cx="543000" cy="451800"/>
          </a:xfrm>
          <a:prstGeom prst="rect">
            <a:avLst/>
          </a:prstGeom>
          <a:noFill/>
          <a:ln/>
        </p:spPr>
        <p:txBody>
          <a:bodyPr wrap="square" lIns="0" tIns="0" rIns="0" bIns="0" rtlCol="0" anchor="t"/>
          <a:lstStyle/>
          <a:p>
            <a:pPr algn="ctr" indent="0" marL="0">
              <a:lnSpc>
                <a:spcPct val="100000"/>
              </a:lnSpc>
              <a:buNone/>
            </a:pPr>
            <a:r>
              <a:rPr lang="en-US" sz="2000" b="1" dirty="0">
                <a:solidFill>
                  <a:srgbClr val="3030D0"/>
                </a:solidFill>
                <a:latin typeface="Arial" pitchFamily="34" charset="0"/>
                <a:ea typeface="Arial" pitchFamily="34" charset="-122"/>
                <a:cs typeface="Arial" pitchFamily="34" charset="-120"/>
              </a:rPr>
              <a:t>4</a:t>
            </a:r>
            <a:endParaRPr lang="en-US" sz="2000" dirty="0"/>
          </a:p>
        </p:txBody>
      </p:sp>
      <p:sp>
        <p:nvSpPr>
          <p:cNvPr id="9" name="Text 4"/>
          <p:cNvSpPr txBox="1"/>
          <p:nvPr/>
        </p:nvSpPr>
        <p:spPr>
          <a:xfrm>
            <a:off x="885950" y="785900"/>
            <a:ext cx="7411200" cy="646200"/>
          </a:xfrm>
          <a:prstGeom prst="rect">
            <a:avLst/>
          </a:prstGeom>
          <a:noFill/>
          <a:ln/>
        </p:spPr>
        <p:txBody>
          <a:bodyPr wrap="square" lIns="0" tIns="0" rIns="0" bIns="0" rtlCol="0" anchor="t"/>
          <a:lstStyle/>
          <a:p>
            <a:pPr algn="l" indent="0" marL="0">
              <a:lnSpc>
                <a:spcPct val="100000"/>
              </a:lnSpc>
              <a:buNone/>
            </a:pPr>
            <a:r>
              <a:rPr lang="en-US" sz="2542" b="1" dirty="0">
                <a:solidFill>
                  <a:srgbClr val="3030D0"/>
                </a:solidFill>
                <a:latin typeface="Arial" pitchFamily="34" charset="0"/>
                <a:ea typeface="Arial" pitchFamily="34" charset="-122"/>
                <a:cs typeface="Arial" pitchFamily="34" charset="-120"/>
              </a:rPr>
              <a:t>Сравнение природных условий разных частей лесной зоны
</a:t>
            </a:r>
            <a:endParaRPr lang="en-US" sz="2542"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87700" y="3008097"/>
            <a:ext cx="8363700" cy="1805056"/>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436500" y="464800"/>
            <a:ext cx="7387500" cy="521700"/>
          </a:xfrm>
          <a:prstGeom prst="rect">
            <a:avLst/>
          </a:prstGeom>
          <a:noFill/>
          <a:ln/>
        </p:spPr>
        <p:txBody>
          <a:bodyPr wrap="square" lIns="0" tIns="0" rIns="0" bIns="0" rtlCol="0" anchor="t"/>
          <a:lstStyle/>
          <a:p>
            <a:pPr algn="l" indent="0" marL="0">
              <a:lnSpc>
                <a:spcPct val="100000"/>
              </a:lnSpc>
              <a:buNone/>
            </a:pPr>
            <a:r>
              <a:rPr lang="en-US" sz="3000" b="1" dirty="0">
                <a:solidFill>
                  <a:srgbClr val="3030D0"/>
                </a:solidFill>
                <a:latin typeface="Arial" pitchFamily="34" charset="0"/>
                <a:ea typeface="Arial" pitchFamily="34" charset="-122"/>
                <a:cs typeface="Arial" pitchFamily="34" charset="-120"/>
              </a:rPr>
              <a:t>Лес как главный ресурс лесной зоны
</a:t>
            </a:r>
            <a:endParaRPr lang="en-US" sz="3000" dirty="0"/>
          </a:p>
        </p:txBody>
      </p:sp>
      <p:sp>
        <p:nvSpPr>
          <p:cNvPr id="10" name="Text 1"/>
          <p:cNvSpPr txBox="1"/>
          <p:nvPr/>
        </p:nvSpPr>
        <p:spPr>
          <a:xfrm>
            <a:off x="8518411" y="4563200"/>
            <a:ext cx="543000" cy="451800"/>
          </a:xfrm>
          <a:prstGeom prst="rect">
            <a:avLst/>
          </a:prstGeom>
          <a:noFill/>
          <a:ln/>
        </p:spPr>
        <p:txBody>
          <a:bodyPr wrap="square" lIns="0" tIns="0" rIns="0" bIns="0" rtlCol="0" anchor="t"/>
          <a:lstStyle/>
          <a:p>
            <a:pPr algn="ctr" indent="0" marL="0">
              <a:lnSpc>
                <a:spcPct val="100000"/>
              </a:lnSpc>
              <a:buNone/>
            </a:pPr>
            <a:r>
              <a:rPr lang="en-US" sz="2000" b="1" dirty="0">
                <a:solidFill>
                  <a:srgbClr val="3030D0"/>
                </a:solidFill>
                <a:latin typeface="Arial" pitchFamily="34" charset="0"/>
                <a:ea typeface="Arial" pitchFamily="34" charset="-122"/>
                <a:cs typeface="Arial" pitchFamily="34" charset="-120"/>
              </a:rPr>
              <a:t>5</a:t>
            </a:r>
            <a:endParaRPr lang="en-US" sz="2000" dirty="0"/>
          </a:p>
        </p:txBody>
      </p:sp>
      <p:sp>
        <p:nvSpPr>
          <p:cNvPr id="11" name="Text 2"/>
          <p:cNvSpPr txBox="1"/>
          <p:nvPr/>
        </p:nvSpPr>
        <p:spPr>
          <a:xfrm>
            <a:off x="543450" y="1751575"/>
            <a:ext cx="1828200" cy="1125000"/>
          </a:xfrm>
          <a:prstGeom prst="rect">
            <a:avLst/>
          </a:prstGeom>
          <a:noFill/>
          <a:ln/>
        </p:spPr>
        <p:txBody>
          <a:bodyPr wrap="square" lIns="0" tIns="0" rIns="0" bIns="0" rtlCol="0" anchor="t"/>
          <a:lstStyle/>
          <a:p>
            <a:pPr algn="l" indent="0" marL="0">
              <a:lnSpc>
                <a:spcPct val="100000"/>
              </a:lnSpc>
              <a:buNone/>
            </a:pPr>
            <a:r>
              <a:rPr lang="en-US" sz="800" dirty="0">
                <a:solidFill>
                  <a:srgbClr val="3030D0"/>
                </a:solidFill>
                <a:latin typeface="Arial" pitchFamily="34" charset="0"/>
                <a:ea typeface="Arial" pitchFamily="34" charset="-122"/>
                <a:cs typeface="Arial" pitchFamily="34" charset="-120"/>
              </a:rPr>
              <a:t>Древесина используется для домов, мостов, упаковки и других изделий. Это один из самых важных природных ресурсов лесной зоны, который легко вовлекается в хозяйство.
</a:t>
            </a:r>
            <a:endParaRPr lang="en-US" sz="800" dirty="0"/>
          </a:p>
        </p:txBody>
      </p:sp>
      <p:sp>
        <p:nvSpPr>
          <p:cNvPr id="12" name="Text 3"/>
          <p:cNvSpPr txBox="1"/>
          <p:nvPr/>
        </p:nvSpPr>
        <p:spPr>
          <a:xfrm>
            <a:off x="543450" y="1503250"/>
            <a:ext cx="1828200" cy="171900"/>
          </a:xfrm>
          <a:prstGeom prst="rect">
            <a:avLst/>
          </a:prstGeom>
          <a:noFill/>
          <a:ln/>
        </p:spPr>
        <p:txBody>
          <a:bodyPr wrap="square" lIns="0" tIns="0" rIns="0" bIns="0" rtlCol="0" anchor="t"/>
          <a:lstStyle/>
          <a:p>
            <a:pPr algn="l" indent="0" marL="0">
              <a:lnSpc>
                <a:spcPct val="100000"/>
              </a:lnSpc>
              <a:buNone/>
            </a:pPr>
            <a:r>
              <a:rPr lang="en-US" sz="1000" b="1" dirty="0">
                <a:solidFill>
                  <a:srgbClr val="3030D0"/>
                </a:solidFill>
                <a:latin typeface="Arial" pitchFamily="34" charset="0"/>
                <a:ea typeface="Arial" pitchFamily="34" charset="-122"/>
                <a:cs typeface="Arial" pitchFamily="34" charset="-120"/>
              </a:rPr>
              <a:t>Строительный материал
</a:t>
            </a:r>
            <a:endParaRPr lang="en-US" sz="1000" dirty="0"/>
          </a:p>
        </p:txBody>
      </p:sp>
      <p:sp>
        <p:nvSpPr>
          <p:cNvPr id="13" name="Text 4"/>
          <p:cNvSpPr txBox="1"/>
          <p:nvPr/>
        </p:nvSpPr>
        <p:spPr>
          <a:xfrm>
            <a:off x="2627448" y="1751575"/>
            <a:ext cx="1828200" cy="1125000"/>
          </a:xfrm>
          <a:prstGeom prst="rect">
            <a:avLst/>
          </a:prstGeom>
          <a:noFill/>
          <a:ln/>
        </p:spPr>
        <p:txBody>
          <a:bodyPr wrap="square" lIns="0" tIns="0" rIns="0" bIns="0" rtlCol="0" anchor="t"/>
          <a:lstStyle/>
          <a:p>
            <a:pPr algn="l" indent="0" marL="0">
              <a:lnSpc>
                <a:spcPct val="100000"/>
              </a:lnSpc>
              <a:buNone/>
            </a:pPr>
            <a:r>
              <a:rPr lang="en-US" sz="800" dirty="0">
                <a:solidFill>
                  <a:srgbClr val="3030D0"/>
                </a:solidFill>
                <a:latin typeface="Arial" pitchFamily="34" charset="0"/>
                <a:ea typeface="Arial" pitchFamily="34" charset="-122"/>
                <a:cs typeface="Arial" pitchFamily="34" charset="-120"/>
              </a:rPr>
              <a:t>Из древесины получают целлюлозу, а затем бумагу, картон и другие материалы. Эти продукты нужны школам, магазинам, типографиям и многим предприятиям.
</a:t>
            </a:r>
            <a:endParaRPr lang="en-US" sz="800" dirty="0"/>
          </a:p>
        </p:txBody>
      </p:sp>
      <p:sp>
        <p:nvSpPr>
          <p:cNvPr id="14" name="Text 5"/>
          <p:cNvSpPr txBox="1"/>
          <p:nvPr/>
        </p:nvSpPr>
        <p:spPr>
          <a:xfrm>
            <a:off x="2627448" y="1503250"/>
            <a:ext cx="1828200" cy="171900"/>
          </a:xfrm>
          <a:prstGeom prst="rect">
            <a:avLst/>
          </a:prstGeom>
          <a:noFill/>
          <a:ln/>
        </p:spPr>
        <p:txBody>
          <a:bodyPr wrap="square" lIns="0" tIns="0" rIns="0" bIns="0" rtlCol="0" anchor="t"/>
          <a:lstStyle/>
          <a:p>
            <a:pPr algn="l" indent="0" marL="0">
              <a:lnSpc>
                <a:spcPct val="100000"/>
              </a:lnSpc>
              <a:buNone/>
            </a:pPr>
            <a:r>
              <a:rPr lang="en-US" sz="1000" b="1" dirty="0">
                <a:solidFill>
                  <a:srgbClr val="3030D0"/>
                </a:solidFill>
                <a:latin typeface="Arial" pitchFamily="34" charset="0"/>
                <a:ea typeface="Arial" pitchFamily="34" charset="-122"/>
                <a:cs typeface="Arial" pitchFamily="34" charset="-120"/>
              </a:rPr>
              <a:t>Бумага и картон
</a:t>
            </a:r>
            <a:endParaRPr lang="en-US" sz="1000" dirty="0"/>
          </a:p>
        </p:txBody>
      </p:sp>
      <p:sp>
        <p:nvSpPr>
          <p:cNvPr id="15" name="Text 6"/>
          <p:cNvSpPr txBox="1"/>
          <p:nvPr/>
        </p:nvSpPr>
        <p:spPr>
          <a:xfrm>
            <a:off x="4711452" y="1751575"/>
            <a:ext cx="1828200" cy="1125000"/>
          </a:xfrm>
          <a:prstGeom prst="rect">
            <a:avLst/>
          </a:prstGeom>
          <a:noFill/>
          <a:ln/>
        </p:spPr>
        <p:txBody>
          <a:bodyPr wrap="square" lIns="0" tIns="0" rIns="0" bIns="0" rtlCol="0" anchor="t"/>
          <a:lstStyle/>
          <a:p>
            <a:pPr algn="l" indent="0" marL="0">
              <a:lnSpc>
                <a:spcPct val="100000"/>
              </a:lnSpc>
              <a:buNone/>
            </a:pPr>
            <a:r>
              <a:rPr lang="en-US" sz="800" dirty="0">
                <a:solidFill>
                  <a:srgbClr val="3030D0"/>
                </a:solidFill>
                <a:latin typeface="Arial" pitchFamily="34" charset="0"/>
                <a:ea typeface="Arial" pitchFamily="34" charset="-122"/>
                <a:cs typeface="Arial" pitchFamily="34" charset="-120"/>
              </a:rPr>
              <a:t>Хвойные породы и берёза ценятся в деревообработке. Из них делают мебель, фанеру и детали для строительства, повышая ценность сырья после переработки.
</a:t>
            </a:r>
            <a:endParaRPr lang="en-US" sz="800" dirty="0"/>
          </a:p>
        </p:txBody>
      </p:sp>
      <p:sp>
        <p:nvSpPr>
          <p:cNvPr id="16" name="Text 7"/>
          <p:cNvSpPr txBox="1"/>
          <p:nvPr/>
        </p:nvSpPr>
        <p:spPr>
          <a:xfrm>
            <a:off x="4711452" y="1503250"/>
            <a:ext cx="1828200" cy="171900"/>
          </a:xfrm>
          <a:prstGeom prst="rect">
            <a:avLst/>
          </a:prstGeom>
          <a:noFill/>
          <a:ln/>
        </p:spPr>
        <p:txBody>
          <a:bodyPr wrap="square" lIns="0" tIns="0" rIns="0" bIns="0" rtlCol="0" anchor="t"/>
          <a:lstStyle/>
          <a:p>
            <a:pPr algn="l" indent="0" marL="0">
              <a:lnSpc>
                <a:spcPct val="100000"/>
              </a:lnSpc>
              <a:buNone/>
            </a:pPr>
            <a:r>
              <a:rPr lang="en-US" sz="1000" b="1" dirty="0">
                <a:solidFill>
                  <a:srgbClr val="3030D0"/>
                </a:solidFill>
                <a:latin typeface="Arial" pitchFamily="34" charset="0"/>
                <a:ea typeface="Arial" pitchFamily="34" charset="-122"/>
                <a:cs typeface="Arial" pitchFamily="34" charset="-120"/>
              </a:rPr>
              <a:t>Мебель и фанера
</a:t>
            </a:r>
            <a:endParaRPr lang="en-US" sz="1000" dirty="0"/>
          </a:p>
        </p:txBody>
      </p:sp>
      <p:sp>
        <p:nvSpPr>
          <p:cNvPr id="17" name="Text 8"/>
          <p:cNvSpPr txBox="1"/>
          <p:nvPr/>
        </p:nvSpPr>
        <p:spPr>
          <a:xfrm>
            <a:off x="6795450" y="1751575"/>
            <a:ext cx="1828200" cy="1125000"/>
          </a:xfrm>
          <a:prstGeom prst="rect">
            <a:avLst/>
          </a:prstGeom>
          <a:noFill/>
          <a:ln/>
        </p:spPr>
        <p:txBody>
          <a:bodyPr wrap="square" lIns="0" tIns="0" rIns="0" bIns="0" rtlCol="0" anchor="t"/>
          <a:lstStyle/>
          <a:p>
            <a:pPr algn="l" indent="0" marL="0">
              <a:lnSpc>
                <a:spcPct val="100000"/>
              </a:lnSpc>
              <a:buNone/>
            </a:pPr>
            <a:r>
              <a:rPr lang="en-US" sz="800" dirty="0">
                <a:solidFill>
                  <a:srgbClr val="3030D0"/>
                </a:solidFill>
                <a:latin typeface="Arial" pitchFamily="34" charset="0"/>
                <a:ea typeface="Arial" pitchFamily="34" charset="-122"/>
                <a:cs typeface="Arial" pitchFamily="34" charset="-120"/>
              </a:rPr>
              <a:t>Таёжный лес, лесовоз и лесопилка на одном изображении помогают показать путь ресурса: от природного массива к готовому товару для городов.
</a:t>
            </a:r>
            <a:endParaRPr lang="en-US" sz="800" dirty="0"/>
          </a:p>
        </p:txBody>
      </p:sp>
      <p:sp>
        <p:nvSpPr>
          <p:cNvPr id="18" name="Text 9"/>
          <p:cNvSpPr txBox="1"/>
          <p:nvPr/>
        </p:nvSpPr>
        <p:spPr>
          <a:xfrm>
            <a:off x="6795450" y="1503250"/>
            <a:ext cx="1828200" cy="171900"/>
          </a:xfrm>
          <a:prstGeom prst="rect">
            <a:avLst/>
          </a:prstGeom>
          <a:noFill/>
          <a:ln/>
        </p:spPr>
        <p:txBody>
          <a:bodyPr wrap="square" lIns="0" tIns="0" rIns="0" bIns="0" rtlCol="0" anchor="t"/>
          <a:lstStyle/>
          <a:p>
            <a:pPr algn="l" indent="0" marL="0">
              <a:lnSpc>
                <a:spcPct val="100000"/>
              </a:lnSpc>
              <a:buNone/>
            </a:pPr>
            <a:r>
              <a:rPr lang="en-US" sz="1000" b="1" dirty="0">
                <a:solidFill>
                  <a:srgbClr val="3030D0"/>
                </a:solidFill>
                <a:latin typeface="Arial" pitchFamily="34" charset="0"/>
                <a:ea typeface="Arial" pitchFamily="34" charset="-122"/>
                <a:cs typeface="Arial" pitchFamily="34" charset="-120"/>
              </a:rPr>
              <a:t>Лес и человек
</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620825" y="1452342"/>
            <a:ext cx="7902300" cy="3113316"/>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8518411" y="4563200"/>
            <a:ext cx="543000" cy="451800"/>
          </a:xfrm>
          <a:prstGeom prst="rect">
            <a:avLst/>
          </a:prstGeom>
          <a:noFill/>
          <a:ln/>
        </p:spPr>
        <p:txBody>
          <a:bodyPr wrap="square" lIns="0" tIns="0" rIns="0" bIns="0" rtlCol="0" anchor="t"/>
          <a:lstStyle/>
          <a:p>
            <a:pPr algn="l" indent="0" marL="0">
              <a:lnSpc>
                <a:spcPct val="100000"/>
              </a:lnSpc>
              <a:buNone/>
            </a:pPr>
            <a:r>
              <a:rPr lang="en-US" sz="2000" b="1" dirty="0">
                <a:solidFill>
                  <a:srgbClr val="3030D0"/>
                </a:solidFill>
                <a:latin typeface="Arial" pitchFamily="34" charset="0"/>
                <a:ea typeface="Arial" pitchFamily="34" charset="-122"/>
                <a:cs typeface="Arial" pitchFamily="34" charset="-120"/>
              </a:rPr>
              <a:t>6</a:t>
            </a:r>
            <a:endParaRPr lang="en-US" sz="2000" dirty="0"/>
          </a:p>
        </p:txBody>
      </p:sp>
      <p:sp>
        <p:nvSpPr>
          <p:cNvPr id="6" name="Text 1"/>
          <p:cNvSpPr txBox="1"/>
          <p:nvPr/>
        </p:nvSpPr>
        <p:spPr>
          <a:xfrm>
            <a:off x="370025" y="216900"/>
            <a:ext cx="7296000" cy="451800"/>
          </a:xfrm>
          <a:prstGeom prst="rect">
            <a:avLst/>
          </a:prstGeom>
          <a:noFill/>
          <a:ln/>
        </p:spPr>
        <p:txBody>
          <a:bodyPr wrap="square" lIns="0" tIns="0" rIns="0" bIns="0" rtlCol="0" anchor="t"/>
          <a:lstStyle/>
          <a:p>
            <a:pPr algn="l" indent="0" marL="0">
              <a:lnSpc>
                <a:spcPct val="100000"/>
              </a:lnSpc>
              <a:buNone/>
            </a:pPr>
            <a:r>
              <a:rPr lang="en-US" sz="2443" b="1" dirty="0">
                <a:solidFill>
                  <a:srgbClr val="3030D0"/>
                </a:solidFill>
                <a:latin typeface="Arial" pitchFamily="34" charset="0"/>
                <a:ea typeface="Arial" pitchFamily="34" charset="-122"/>
                <a:cs typeface="Arial" pitchFamily="34" charset="-120"/>
              </a:rPr>
              <a:t>Путь древесины от леса до готовой продукции
</a:t>
            </a:r>
            <a:endParaRPr lang="en-US" sz="2443" dirty="0"/>
          </a:p>
        </p:txBody>
      </p:sp>
      <p:sp>
        <p:nvSpPr>
          <p:cNvPr id="7" name="Text 2"/>
          <p:cNvSpPr txBox="1"/>
          <p:nvPr/>
        </p:nvSpPr>
        <p:spPr>
          <a:xfrm>
            <a:off x="370025" y="748175"/>
            <a:ext cx="7296000" cy="451800"/>
          </a:xfrm>
          <a:prstGeom prst="rect">
            <a:avLst/>
          </a:prstGeom>
          <a:noFill/>
          <a:ln/>
        </p:spPr>
        <p:txBody>
          <a:bodyPr wrap="square" lIns="0" tIns="0" rIns="0" bIns="0" rtlCol="0" anchor="t"/>
          <a:lstStyle/>
          <a:p>
            <a:pPr algn="l" indent="0" marL="0">
              <a:lnSpc>
                <a:spcPct val="100000"/>
              </a:lnSpc>
              <a:buNone/>
            </a:pPr>
            <a:r>
              <a:rPr lang="en-US" sz="1400" dirty="0">
                <a:solidFill>
                  <a:srgbClr val="3030D0"/>
                </a:solidFill>
                <a:latin typeface="Arial" pitchFamily="34" charset="0"/>
                <a:ea typeface="Arial" pitchFamily="34" charset="-122"/>
                <a:cs typeface="Arial" pitchFamily="34" charset="-120"/>
              </a:rPr>
              <a:t>Схема производственной цепочки лесной зоны по материалам школьного курса географии
</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873825" y="1298100"/>
            <a:ext cx="334950" cy="3828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897750" y="3167775"/>
            <a:ext cx="287100" cy="3828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5232075" y="3195575"/>
            <a:ext cx="368100" cy="3272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pic>
        <p:nvPicPr>
          <p:cNvPr id="10" name="Image 8" descr="preencoded.png">    </p:cNvPr>
          <p:cNvPicPr>
            <a:picLocks noChangeAspect="1"/>
          </p:cNvPicPr>
          <p:nvPr/>
        </p:nvPicPr>
        <p:blipFill>
          <a:blip r:embed="rId9"/>
          <a:stretch>
            <a:fillRect/>
          </a:stretch>
        </p:blipFill>
        <p:spPr>
          <a:xfrm>
            <a:off x="5232075" y="1325900"/>
            <a:ext cx="368100" cy="327200"/>
          </a:xfrm>
          <a:prstGeom prst="rect">
            <a:avLst/>
          </a:prstGeom>
        </p:spPr>
      </p:pic>
      <p:sp>
        <p:nvSpPr>
          <p:cNvPr id="11" name="Text 0"/>
          <p:cNvSpPr txBox="1"/>
          <p:nvPr/>
        </p:nvSpPr>
        <p:spPr>
          <a:xfrm>
            <a:off x="8518411" y="4563200"/>
            <a:ext cx="543000" cy="451800"/>
          </a:xfrm>
          <a:prstGeom prst="rect">
            <a:avLst/>
          </a:prstGeom>
          <a:noFill/>
          <a:ln/>
        </p:spPr>
        <p:txBody>
          <a:bodyPr wrap="square" lIns="0" tIns="0" rIns="0" bIns="0" rtlCol="0" anchor="t"/>
          <a:lstStyle/>
          <a:p>
            <a:pPr algn="ctr" indent="0" marL="0">
              <a:lnSpc>
                <a:spcPct val="100000"/>
              </a:lnSpc>
              <a:buNone/>
            </a:pPr>
            <a:r>
              <a:rPr lang="en-US" sz="2000" b="1" dirty="0">
                <a:solidFill>
                  <a:srgbClr val="3030D0"/>
                </a:solidFill>
                <a:latin typeface="Arial" pitchFamily="34" charset="0"/>
                <a:ea typeface="Arial" pitchFamily="34" charset="-122"/>
                <a:cs typeface="Arial" pitchFamily="34" charset="-120"/>
              </a:rPr>
              <a:t>7</a:t>
            </a:r>
            <a:endParaRPr lang="en-US" sz="2000" dirty="0"/>
          </a:p>
        </p:txBody>
      </p:sp>
      <p:sp>
        <p:nvSpPr>
          <p:cNvPr id="12" name="Text 1"/>
          <p:cNvSpPr txBox="1"/>
          <p:nvPr/>
        </p:nvSpPr>
        <p:spPr>
          <a:xfrm>
            <a:off x="436500" y="464800"/>
            <a:ext cx="5202000" cy="511800"/>
          </a:xfrm>
          <a:prstGeom prst="rect">
            <a:avLst/>
          </a:prstGeom>
          <a:noFill/>
          <a:ln/>
        </p:spPr>
        <p:txBody>
          <a:bodyPr wrap="square" lIns="0" tIns="0" rIns="0" bIns="0" rtlCol="0" anchor="t"/>
          <a:lstStyle/>
          <a:p>
            <a:pPr algn="l" indent="0" marL="0">
              <a:lnSpc>
                <a:spcPct val="100000"/>
              </a:lnSpc>
              <a:buNone/>
            </a:pPr>
            <a:r>
              <a:rPr lang="en-US" sz="2013" b="1" dirty="0">
                <a:solidFill>
                  <a:srgbClr val="3030D0"/>
                </a:solidFill>
                <a:latin typeface="Arial" pitchFamily="34" charset="0"/>
                <a:ea typeface="Arial" pitchFamily="34" charset="-122"/>
                <a:cs typeface="Arial" pitchFamily="34" charset="-120"/>
              </a:rPr>
              <a:t>Основные отрасли лесной промышленности
</a:t>
            </a:r>
            <a:endParaRPr lang="en-US" sz="2013" dirty="0"/>
          </a:p>
        </p:txBody>
      </p:sp>
      <p:sp>
        <p:nvSpPr>
          <p:cNvPr id="13" name="Text 2"/>
          <p:cNvSpPr txBox="1"/>
          <p:nvPr/>
        </p:nvSpPr>
        <p:spPr>
          <a:xfrm>
            <a:off x="436500" y="1996300"/>
            <a:ext cx="3723600" cy="831000"/>
          </a:xfrm>
          <a:prstGeom prst="rect">
            <a:avLst/>
          </a:prstGeom>
          <a:noFill/>
          <a:ln/>
        </p:spPr>
        <p:txBody>
          <a:bodyPr wrap="square" lIns="0" tIns="0" rIns="0" bIns="0" rtlCol="0" anchor="t"/>
          <a:lstStyle/>
          <a:p>
            <a:pPr algn="l" indent="0" marL="0">
              <a:lnSpc>
                <a:spcPct val="100000"/>
              </a:lnSpc>
              <a:buNone/>
            </a:pPr>
            <a:r>
              <a:rPr lang="en-US" sz="1200" b="1" dirty="0">
                <a:solidFill>
                  <a:srgbClr val="3030D0"/>
                </a:solidFill>
                <a:latin typeface="Arial" pitchFamily="34" charset="0"/>
                <a:ea typeface="Arial" pitchFamily="34" charset="-122"/>
                <a:cs typeface="Arial" pitchFamily="34" charset="-120"/>
              </a:rPr>
              <a:t>Лесозаготовка
</a:t>
            </a:r>
            <a:pPr algn="l" indent="0" marL="0">
              <a:lnSpc>
                <a:spcPct val="100000"/>
              </a:lnSpc>
              <a:buNone/>
            </a:pPr>
            <a:r>
              <a:rPr lang="en-US" sz="1000" dirty="0">
                <a:solidFill>
                  <a:srgbClr val="3030D0"/>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3030D0"/>
                </a:solidFill>
                <a:latin typeface="Arial" pitchFamily="34" charset="0"/>
                <a:ea typeface="Arial" pitchFamily="34" charset="-122"/>
                <a:cs typeface="Arial" pitchFamily="34" charset="-120"/>
              </a:rPr>
              <a:t>Это первая стадия работы отрасли: деревья рубят, сортируют и готовят к вывозу. Именно здесь начинается путь древесины к дальнейшей переработке и использованию в хозяйстве.
</a:t>
            </a:r>
            <a:endParaRPr lang="en-US" sz="1200" dirty="0"/>
          </a:p>
        </p:txBody>
      </p:sp>
      <p:sp>
        <p:nvSpPr>
          <p:cNvPr id="14" name="Text 3"/>
          <p:cNvSpPr txBox="1"/>
          <p:nvPr/>
        </p:nvSpPr>
        <p:spPr>
          <a:xfrm>
            <a:off x="436500" y="3879300"/>
            <a:ext cx="3723600" cy="831000"/>
          </a:xfrm>
          <a:prstGeom prst="rect">
            <a:avLst/>
          </a:prstGeom>
          <a:noFill/>
          <a:ln/>
        </p:spPr>
        <p:txBody>
          <a:bodyPr wrap="square" lIns="0" tIns="0" rIns="0" bIns="0" rtlCol="0" anchor="t"/>
          <a:lstStyle/>
          <a:p>
            <a:pPr algn="l" indent="0" marL="0">
              <a:lnSpc>
                <a:spcPct val="100000"/>
              </a:lnSpc>
              <a:buNone/>
            </a:pPr>
            <a:r>
              <a:rPr lang="en-US" sz="1200" b="1" dirty="0">
                <a:solidFill>
                  <a:srgbClr val="3030D0"/>
                </a:solidFill>
                <a:latin typeface="Arial" pitchFamily="34" charset="0"/>
                <a:ea typeface="Arial" pitchFamily="34" charset="-122"/>
                <a:cs typeface="Arial" pitchFamily="34" charset="-120"/>
              </a:rPr>
              <a:t>Целлюлоза и бумага
</a:t>
            </a:r>
            <a:pPr algn="l" indent="0" marL="0">
              <a:lnSpc>
                <a:spcPct val="100000"/>
              </a:lnSpc>
              <a:buNone/>
            </a:pPr>
            <a:r>
              <a:rPr lang="en-US" sz="1000" dirty="0">
                <a:solidFill>
                  <a:srgbClr val="3030D0"/>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3030D0"/>
                </a:solidFill>
                <a:latin typeface="Arial" pitchFamily="34" charset="0"/>
                <a:ea typeface="Arial" pitchFamily="34" charset="-122"/>
                <a:cs typeface="Arial" pitchFamily="34" charset="-120"/>
              </a:rPr>
              <a:t>Целлюлозно-бумажные комбинаты используют древесное сырьё для выпуска бумаги, картона и упаковки. Для этой отрасли особенно важны вода, энергия и удобный транспорт.
</a:t>
            </a:r>
            <a:endParaRPr lang="en-US" sz="1200" dirty="0"/>
          </a:p>
        </p:txBody>
      </p:sp>
      <p:sp>
        <p:nvSpPr>
          <p:cNvPr id="15" name="Text 4"/>
          <p:cNvSpPr txBox="1"/>
          <p:nvPr/>
        </p:nvSpPr>
        <p:spPr>
          <a:xfrm>
            <a:off x="4818925" y="3879300"/>
            <a:ext cx="3723600" cy="831000"/>
          </a:xfrm>
          <a:prstGeom prst="rect">
            <a:avLst/>
          </a:prstGeom>
          <a:noFill/>
          <a:ln/>
        </p:spPr>
        <p:txBody>
          <a:bodyPr wrap="square" lIns="0" tIns="0" rIns="0" bIns="0" rtlCol="0" anchor="t"/>
          <a:lstStyle/>
          <a:p>
            <a:pPr algn="l" indent="0" marL="0">
              <a:lnSpc>
                <a:spcPct val="100000"/>
              </a:lnSpc>
              <a:buNone/>
            </a:pPr>
            <a:r>
              <a:rPr lang="en-US" sz="1200" b="1" dirty="0">
                <a:solidFill>
                  <a:srgbClr val="3030D0"/>
                </a:solidFill>
                <a:latin typeface="Arial" pitchFamily="34" charset="0"/>
                <a:ea typeface="Arial" pitchFamily="34" charset="-122"/>
                <a:cs typeface="Arial" pitchFamily="34" charset="-120"/>
              </a:rPr>
              <a:t>Крупные центры
</a:t>
            </a:r>
            <a:pPr algn="l" indent="0" marL="0">
              <a:lnSpc>
                <a:spcPct val="100000"/>
              </a:lnSpc>
              <a:buNone/>
            </a:pPr>
            <a:r>
              <a:rPr lang="en-US" sz="1000" dirty="0">
                <a:solidFill>
                  <a:srgbClr val="3030D0"/>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3030D0"/>
                </a:solidFill>
                <a:latin typeface="Arial" pitchFamily="34" charset="0"/>
                <a:ea typeface="Arial" pitchFamily="34" charset="-122"/>
                <a:cs typeface="Arial" pitchFamily="34" charset="-120"/>
              </a:rPr>
              <a:t>К важным центрам лесной промышленности относятся Архангельск, Сыктывкар, Котлас, Братск и Усть-Илимск. Их развитие связано с лесом, реками и железными дорогами.
</a:t>
            </a:r>
            <a:endParaRPr lang="en-US" sz="1200" dirty="0"/>
          </a:p>
        </p:txBody>
      </p:sp>
      <p:sp>
        <p:nvSpPr>
          <p:cNvPr id="16" name="Text 5"/>
          <p:cNvSpPr txBox="1"/>
          <p:nvPr/>
        </p:nvSpPr>
        <p:spPr>
          <a:xfrm>
            <a:off x="4818925" y="1996300"/>
            <a:ext cx="3723600" cy="831000"/>
          </a:xfrm>
          <a:prstGeom prst="rect">
            <a:avLst/>
          </a:prstGeom>
          <a:noFill/>
          <a:ln/>
        </p:spPr>
        <p:txBody>
          <a:bodyPr wrap="square" lIns="0" tIns="0" rIns="0" bIns="0" rtlCol="0" anchor="t"/>
          <a:lstStyle/>
          <a:p>
            <a:pPr algn="l" indent="0" marL="0">
              <a:lnSpc>
                <a:spcPct val="100000"/>
              </a:lnSpc>
              <a:buNone/>
            </a:pPr>
            <a:r>
              <a:rPr lang="en-US" sz="1200" b="1" dirty="0">
                <a:solidFill>
                  <a:srgbClr val="3030D0"/>
                </a:solidFill>
                <a:latin typeface="Arial" pitchFamily="34" charset="0"/>
                <a:ea typeface="Arial" pitchFamily="34" charset="-122"/>
                <a:cs typeface="Arial" pitchFamily="34" charset="-120"/>
              </a:rPr>
              <a:t>Переработка древесины
</a:t>
            </a:r>
            <a:pPr algn="l" indent="0" marL="0">
              <a:lnSpc>
                <a:spcPct val="100000"/>
              </a:lnSpc>
              <a:buNone/>
            </a:pPr>
            <a:r>
              <a:rPr lang="en-US" sz="1000" dirty="0">
                <a:solidFill>
                  <a:srgbClr val="3030D0"/>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3030D0"/>
                </a:solidFill>
                <a:latin typeface="Arial" pitchFamily="34" charset="0"/>
                <a:ea typeface="Arial" pitchFamily="34" charset="-122"/>
                <a:cs typeface="Arial" pitchFamily="34" charset="-120"/>
              </a:rPr>
              <a:t>На лесопилках и деревообрабатывающих предприятиях получают доски, фанеру, детали для строительства и мебели. Такая переработка повышает ценность сырья и создаёт новые рабочие места.
</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BE1FE"/>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517327" y="1608425"/>
            <a:ext cx="3845945" cy="23781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762125" y="1758500"/>
            <a:ext cx="3246900" cy="923400"/>
          </a:xfrm>
          <a:prstGeom prst="rect">
            <a:avLst/>
          </a:prstGeom>
          <a:noFill/>
          <a:ln/>
        </p:spPr>
        <p:txBody>
          <a:bodyPr wrap="square" lIns="0" tIns="0" rIns="0" bIns="0" rtlCol="0" anchor="t"/>
          <a:lstStyle/>
          <a:p>
            <a:pPr algn="l" indent="0" marL="0">
              <a:lnSpc>
                <a:spcPct val="100000"/>
              </a:lnSpc>
              <a:buNone/>
            </a:pPr>
            <a:r>
              <a:rPr lang="en-US" sz="1200" dirty="0">
                <a:solidFill>
                  <a:srgbClr val="3030D0"/>
                </a:solidFill>
                <a:latin typeface="Arial" pitchFamily="34" charset="0"/>
                <a:ea typeface="Arial" pitchFamily="34" charset="-122"/>
                <a:cs typeface="Arial" pitchFamily="34" charset="-120"/>
              </a:rPr>
              <a:t>Диаграмма показывает, что размещение предприятий зависит не только от леса, но и от возможности быстро доставлять сырьё и готовую продукцию.
</a:t>
            </a:r>
            <a:endParaRPr lang="en-US" sz="1200" dirty="0"/>
          </a:p>
        </p:txBody>
      </p:sp>
      <p:sp>
        <p:nvSpPr>
          <p:cNvPr id="7" name="Text 1"/>
          <p:cNvSpPr txBox="1"/>
          <p:nvPr/>
        </p:nvSpPr>
        <p:spPr>
          <a:xfrm>
            <a:off x="762125" y="2965350"/>
            <a:ext cx="3246900" cy="923400"/>
          </a:xfrm>
          <a:prstGeom prst="rect">
            <a:avLst/>
          </a:prstGeom>
          <a:noFill/>
          <a:ln/>
        </p:spPr>
        <p:txBody>
          <a:bodyPr wrap="square" lIns="0" tIns="0" rIns="0" bIns="0" rtlCol="0" anchor="t"/>
          <a:lstStyle/>
          <a:p>
            <a:pPr algn="l" indent="0" marL="0">
              <a:lnSpc>
                <a:spcPct val="100000"/>
              </a:lnSpc>
              <a:buNone/>
            </a:pPr>
            <a:r>
              <a:rPr lang="en-US" sz="1200" dirty="0">
                <a:solidFill>
                  <a:srgbClr val="3030D0"/>
                </a:solidFill>
                <a:latin typeface="Arial" pitchFamily="34" charset="0"/>
                <a:ea typeface="Arial" pitchFamily="34" charset="-122"/>
                <a:cs typeface="Arial" pitchFamily="34" charset="-120"/>
              </a:rPr>
              <a:t>Главные факторы — сырьё и транспорт. Без крупных лесных запасов и удобных путей перевозки лесная промышленность развивалась бы гораздо слабее.
</a:t>
            </a:r>
            <a:endParaRPr lang="en-US" sz="1200" dirty="0"/>
          </a:p>
        </p:txBody>
      </p:sp>
      <p:sp>
        <p:nvSpPr>
          <p:cNvPr id="8" name="Text 2"/>
          <p:cNvSpPr txBox="1"/>
          <p:nvPr/>
        </p:nvSpPr>
        <p:spPr>
          <a:xfrm>
            <a:off x="762125" y="4509879"/>
            <a:ext cx="7601100" cy="153900"/>
          </a:xfrm>
          <a:prstGeom prst="rect">
            <a:avLst/>
          </a:prstGeom>
          <a:noFill/>
          <a:ln/>
        </p:spPr>
        <p:txBody>
          <a:bodyPr wrap="square" lIns="0" tIns="0" rIns="0" bIns="0" rtlCol="0" anchor="t"/>
          <a:lstStyle/>
          <a:p>
            <a:pPr algn="l" indent="0" marL="0">
              <a:lnSpc>
                <a:spcPct val="100000"/>
              </a:lnSpc>
              <a:buNone/>
            </a:pPr>
            <a:r>
              <a:rPr lang="en-US" sz="1000" b="1" dirty="0">
                <a:solidFill>
                  <a:srgbClr val="3030D0"/>
                </a:solidFill>
                <a:latin typeface="Arial" pitchFamily="34" charset="0"/>
                <a:ea typeface="Arial" pitchFamily="34" charset="-122"/>
                <a:cs typeface="Arial" pitchFamily="34" charset="-120"/>
              </a:rPr>
              <a:t>Схематическая оценка по школьному курсу географии России
</a:t>
            </a:r>
            <a:endParaRPr lang="en-US" sz="1000" dirty="0"/>
          </a:p>
        </p:txBody>
      </p:sp>
      <p:sp>
        <p:nvSpPr>
          <p:cNvPr id="9" name="Text 3"/>
          <p:cNvSpPr txBox="1"/>
          <p:nvPr/>
        </p:nvSpPr>
        <p:spPr>
          <a:xfrm>
            <a:off x="8518411" y="4563200"/>
            <a:ext cx="543000" cy="451800"/>
          </a:xfrm>
          <a:prstGeom prst="rect">
            <a:avLst/>
          </a:prstGeom>
          <a:noFill/>
          <a:ln/>
        </p:spPr>
        <p:txBody>
          <a:bodyPr wrap="square" lIns="0" tIns="0" rIns="0" bIns="0" rtlCol="0" anchor="t"/>
          <a:lstStyle/>
          <a:p>
            <a:pPr algn="ctr" indent="0" marL="0">
              <a:lnSpc>
                <a:spcPct val="100000"/>
              </a:lnSpc>
              <a:buNone/>
            </a:pPr>
            <a:r>
              <a:rPr lang="en-US" sz="2000" b="1" dirty="0">
                <a:solidFill>
                  <a:srgbClr val="3030D0"/>
                </a:solidFill>
                <a:latin typeface="Arial" pitchFamily="34" charset="0"/>
                <a:ea typeface="Arial" pitchFamily="34" charset="-122"/>
                <a:cs typeface="Arial" pitchFamily="34" charset="-120"/>
              </a:rPr>
              <a:t>8</a:t>
            </a:r>
            <a:endParaRPr lang="en-US" sz="2000" dirty="0"/>
          </a:p>
        </p:txBody>
      </p:sp>
      <p:sp>
        <p:nvSpPr>
          <p:cNvPr id="10" name="Text 4"/>
          <p:cNvSpPr txBox="1"/>
          <p:nvPr/>
        </p:nvSpPr>
        <p:spPr>
          <a:xfrm>
            <a:off x="436500" y="213575"/>
            <a:ext cx="6231000" cy="879900"/>
          </a:xfrm>
          <a:prstGeom prst="rect">
            <a:avLst/>
          </a:prstGeom>
          <a:noFill/>
          <a:ln/>
        </p:spPr>
        <p:txBody>
          <a:bodyPr wrap="square" lIns="0" tIns="0" rIns="0" bIns="0" rtlCol="0" anchor="t"/>
          <a:lstStyle/>
          <a:p>
            <a:pPr algn="l" indent="0" marL="0">
              <a:lnSpc>
                <a:spcPct val="100000"/>
              </a:lnSpc>
              <a:buNone/>
            </a:pPr>
            <a:r>
              <a:rPr lang="en-US" sz="2950" b="1" dirty="0">
                <a:solidFill>
                  <a:srgbClr val="3030D0"/>
                </a:solidFill>
                <a:latin typeface="Arial" pitchFamily="34" charset="0"/>
                <a:ea typeface="Arial" pitchFamily="34" charset="-122"/>
                <a:cs typeface="Arial" pitchFamily="34" charset="-120"/>
              </a:rPr>
              <a:t>Почему лесная промышленность развита именно здесь
</a:t>
            </a:r>
            <a:endParaRPr lang="en-US" sz="29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436500" y="464807"/>
            <a:ext cx="8352900" cy="791400"/>
          </a:xfrm>
          <a:prstGeom prst="rect">
            <a:avLst/>
          </a:prstGeom>
          <a:noFill/>
          <a:ln/>
        </p:spPr>
        <p:txBody>
          <a:bodyPr wrap="square" lIns="0" tIns="0" rIns="0" bIns="0" rtlCol="0" anchor="t"/>
          <a:lstStyle/>
          <a:p>
            <a:pPr algn="l" indent="0" marL="0">
              <a:lnSpc>
                <a:spcPct val="100000"/>
              </a:lnSpc>
              <a:buNone/>
            </a:pPr>
            <a:r>
              <a:rPr lang="en-US" sz="3000" b="1" dirty="0">
                <a:solidFill>
                  <a:srgbClr val="3030D0"/>
                </a:solidFill>
                <a:latin typeface="Arial" pitchFamily="34" charset="0"/>
                <a:ea typeface="Arial" pitchFamily="34" charset="-122"/>
                <a:cs typeface="Arial" pitchFamily="34" charset="-120"/>
              </a:rPr>
              <a:t>Проблемы лесной промышленности
</a:t>
            </a:r>
            <a:endParaRPr lang="en-US" sz="3000" dirty="0"/>
          </a:p>
        </p:txBody>
      </p:sp>
      <p:sp>
        <p:nvSpPr>
          <p:cNvPr id="9" name="Text 1"/>
          <p:cNvSpPr txBox="1"/>
          <p:nvPr/>
        </p:nvSpPr>
        <p:spPr>
          <a:xfrm>
            <a:off x="8518411" y="4563200"/>
            <a:ext cx="543000" cy="451800"/>
          </a:xfrm>
          <a:prstGeom prst="rect">
            <a:avLst/>
          </a:prstGeom>
          <a:noFill/>
          <a:ln/>
        </p:spPr>
        <p:txBody>
          <a:bodyPr wrap="square" lIns="0" tIns="0" rIns="0" bIns="0" rtlCol="0" anchor="t"/>
          <a:lstStyle/>
          <a:p>
            <a:pPr algn="ctr" indent="0" marL="0">
              <a:lnSpc>
                <a:spcPct val="100000"/>
              </a:lnSpc>
              <a:buNone/>
            </a:pPr>
            <a:r>
              <a:rPr lang="en-US" sz="2000" b="1" dirty="0">
                <a:solidFill>
                  <a:srgbClr val="3030D0"/>
                </a:solidFill>
                <a:latin typeface="Arial" pitchFamily="34" charset="0"/>
                <a:ea typeface="Arial" pitchFamily="34" charset="-122"/>
                <a:cs typeface="Arial" pitchFamily="34" charset="-120"/>
              </a:rPr>
              <a:t>9</a:t>
            </a:r>
            <a:endParaRPr lang="en-US" sz="2000" dirty="0"/>
          </a:p>
        </p:txBody>
      </p:sp>
      <p:sp>
        <p:nvSpPr>
          <p:cNvPr id="10" name="Text 2"/>
          <p:cNvSpPr txBox="1"/>
          <p:nvPr/>
        </p:nvSpPr>
        <p:spPr>
          <a:xfrm>
            <a:off x="852603" y="2373817"/>
            <a:ext cx="1519200" cy="1740600"/>
          </a:xfrm>
          <a:prstGeom prst="rect">
            <a:avLst/>
          </a:prstGeom>
          <a:noFill/>
          <a:ln/>
        </p:spPr>
        <p:txBody>
          <a:bodyPr wrap="square" lIns="0" tIns="0" rIns="0" bIns="0" rtlCol="0" anchor="t"/>
          <a:lstStyle/>
          <a:p>
            <a:pPr algn="l" indent="0" marL="0">
              <a:lnSpc>
                <a:spcPct val="100000"/>
              </a:lnSpc>
              <a:buNone/>
            </a:pPr>
            <a:r>
              <a:rPr lang="en-US" sz="900" dirty="0">
                <a:solidFill>
                  <a:srgbClr val="3030D0"/>
                </a:solidFill>
                <a:latin typeface="Arial" pitchFamily="34" charset="0"/>
                <a:ea typeface="Arial" pitchFamily="34" charset="-122"/>
                <a:cs typeface="Arial" pitchFamily="34" charset="-120"/>
              </a:rPr>
              <a:t>При слишком активной заготовке леса уменьшаются запасы древесины. Если восстановление идёт медленно, хозяйство теряет основу для будущей работы и устойчивого развития.
</a:t>
            </a:r>
            <a:endParaRPr lang="en-US" sz="900" dirty="0"/>
          </a:p>
        </p:txBody>
      </p:sp>
      <p:sp>
        <p:nvSpPr>
          <p:cNvPr id="11" name="Text 3"/>
          <p:cNvSpPr txBox="1"/>
          <p:nvPr/>
        </p:nvSpPr>
        <p:spPr>
          <a:xfrm>
            <a:off x="852603" y="1845949"/>
            <a:ext cx="1519200" cy="451800"/>
          </a:xfrm>
          <a:prstGeom prst="rect">
            <a:avLst/>
          </a:prstGeom>
          <a:noFill/>
          <a:ln/>
        </p:spPr>
        <p:txBody>
          <a:bodyPr wrap="square" lIns="0" tIns="0" rIns="0" bIns="0" rtlCol="0" anchor="t"/>
          <a:lstStyle/>
          <a:p>
            <a:pPr algn="l" indent="0" marL="0">
              <a:lnSpc>
                <a:spcPct val="100000"/>
              </a:lnSpc>
              <a:buNone/>
            </a:pPr>
            <a:r>
              <a:rPr lang="en-US" sz="1300" b="1" dirty="0">
                <a:solidFill>
                  <a:srgbClr val="3030D0"/>
                </a:solidFill>
                <a:latin typeface="Arial" pitchFamily="34" charset="0"/>
                <a:ea typeface="Arial" pitchFamily="34" charset="-122"/>
                <a:cs typeface="Arial" pitchFamily="34" charset="-120"/>
              </a:rPr>
              <a:t>Вырубка лесов
</a:t>
            </a:r>
            <a:endParaRPr lang="en-US" sz="1300" dirty="0"/>
          </a:p>
        </p:txBody>
      </p:sp>
      <p:sp>
        <p:nvSpPr>
          <p:cNvPr id="12" name="Text 4"/>
          <p:cNvSpPr txBox="1"/>
          <p:nvPr/>
        </p:nvSpPr>
        <p:spPr>
          <a:xfrm>
            <a:off x="2966723" y="2373817"/>
            <a:ext cx="1519200" cy="1740600"/>
          </a:xfrm>
          <a:prstGeom prst="rect">
            <a:avLst/>
          </a:prstGeom>
          <a:noFill/>
          <a:ln/>
        </p:spPr>
        <p:txBody>
          <a:bodyPr wrap="square" lIns="0" tIns="0" rIns="0" bIns="0" rtlCol="0" anchor="t"/>
          <a:lstStyle/>
          <a:p>
            <a:pPr algn="l" indent="0" marL="0">
              <a:lnSpc>
                <a:spcPct val="100000"/>
              </a:lnSpc>
              <a:buNone/>
            </a:pPr>
            <a:r>
              <a:rPr lang="en-US" sz="900" dirty="0">
                <a:solidFill>
                  <a:srgbClr val="3030D0"/>
                </a:solidFill>
                <a:latin typeface="Arial" pitchFamily="34" charset="0"/>
                <a:ea typeface="Arial" pitchFamily="34" charset="-122"/>
                <a:cs typeface="Arial" pitchFamily="34" charset="-120"/>
              </a:rPr>
              <a:t>Огонь быстро уничтожает большие площади, особенно в сухую погоду. Пожары опасны не только для природы, но и для населённых пунктов, дорог и предприятий.
</a:t>
            </a:r>
            <a:endParaRPr lang="en-US" sz="900" dirty="0"/>
          </a:p>
        </p:txBody>
      </p:sp>
      <p:sp>
        <p:nvSpPr>
          <p:cNvPr id="13" name="Text 5"/>
          <p:cNvSpPr txBox="1"/>
          <p:nvPr/>
        </p:nvSpPr>
        <p:spPr>
          <a:xfrm>
            <a:off x="2966723" y="1845949"/>
            <a:ext cx="1519200" cy="451800"/>
          </a:xfrm>
          <a:prstGeom prst="rect">
            <a:avLst/>
          </a:prstGeom>
          <a:noFill/>
          <a:ln/>
        </p:spPr>
        <p:txBody>
          <a:bodyPr wrap="square" lIns="0" tIns="0" rIns="0" bIns="0" rtlCol="0" anchor="t"/>
          <a:lstStyle/>
          <a:p>
            <a:pPr algn="l" indent="0" marL="0">
              <a:lnSpc>
                <a:spcPct val="100000"/>
              </a:lnSpc>
              <a:buNone/>
            </a:pPr>
            <a:r>
              <a:rPr lang="en-US" sz="1300" b="1" dirty="0">
                <a:solidFill>
                  <a:srgbClr val="3030D0"/>
                </a:solidFill>
                <a:latin typeface="Arial" pitchFamily="34" charset="0"/>
                <a:ea typeface="Arial" pitchFamily="34" charset="-122"/>
                <a:cs typeface="Arial" pitchFamily="34" charset="-120"/>
              </a:rPr>
              <a:t>Лесные пожары
</a:t>
            </a:r>
            <a:endParaRPr lang="en-US" sz="1300" dirty="0"/>
          </a:p>
        </p:txBody>
      </p:sp>
      <p:sp>
        <p:nvSpPr>
          <p:cNvPr id="14" name="Text 6"/>
          <p:cNvSpPr txBox="1"/>
          <p:nvPr/>
        </p:nvSpPr>
        <p:spPr>
          <a:xfrm>
            <a:off x="5080464" y="2373817"/>
            <a:ext cx="1519200" cy="1740600"/>
          </a:xfrm>
          <a:prstGeom prst="rect">
            <a:avLst/>
          </a:prstGeom>
          <a:noFill/>
          <a:ln/>
        </p:spPr>
        <p:txBody>
          <a:bodyPr wrap="square" lIns="0" tIns="0" rIns="0" bIns="0" rtlCol="0" anchor="t"/>
          <a:lstStyle/>
          <a:p>
            <a:pPr algn="l" indent="0" marL="0">
              <a:lnSpc>
                <a:spcPct val="100000"/>
              </a:lnSpc>
              <a:buNone/>
            </a:pPr>
            <a:r>
              <a:rPr lang="en-US" sz="900" dirty="0">
                <a:solidFill>
                  <a:srgbClr val="3030D0"/>
                </a:solidFill>
                <a:latin typeface="Arial" pitchFamily="34" charset="0"/>
                <a:ea typeface="Arial" pitchFamily="34" charset="-122"/>
                <a:cs typeface="Arial" pitchFamily="34" charset="-120"/>
              </a:rPr>
              <a:t>Незаконная вырубка наносит ущерб экономике и природе. Она нарушает планы лесовосстановления и мешает рациональному использованию ресурсов, которые должны служить долго.
</a:t>
            </a:r>
            <a:endParaRPr lang="en-US" sz="900" dirty="0"/>
          </a:p>
        </p:txBody>
      </p:sp>
      <p:sp>
        <p:nvSpPr>
          <p:cNvPr id="15" name="Text 7"/>
          <p:cNvSpPr txBox="1"/>
          <p:nvPr/>
        </p:nvSpPr>
        <p:spPr>
          <a:xfrm>
            <a:off x="5080464" y="1845949"/>
            <a:ext cx="1519200" cy="451800"/>
          </a:xfrm>
          <a:prstGeom prst="rect">
            <a:avLst/>
          </a:prstGeom>
          <a:noFill/>
          <a:ln/>
        </p:spPr>
        <p:txBody>
          <a:bodyPr wrap="square" lIns="0" tIns="0" rIns="0" bIns="0" rtlCol="0" anchor="t"/>
          <a:lstStyle/>
          <a:p>
            <a:pPr algn="l" indent="0" marL="0">
              <a:lnSpc>
                <a:spcPct val="100000"/>
              </a:lnSpc>
              <a:buNone/>
            </a:pPr>
            <a:r>
              <a:rPr lang="en-US" sz="1300" b="1" dirty="0">
                <a:solidFill>
                  <a:srgbClr val="3030D0"/>
                </a:solidFill>
                <a:latin typeface="Arial" pitchFamily="34" charset="0"/>
                <a:ea typeface="Arial" pitchFamily="34" charset="-122"/>
                <a:cs typeface="Arial" pitchFamily="34" charset="-120"/>
              </a:rPr>
              <a:t>Незаконная рубка
</a:t>
            </a:r>
            <a:endParaRPr lang="en-US" sz="1300" dirty="0"/>
          </a:p>
        </p:txBody>
      </p:sp>
      <p:sp>
        <p:nvSpPr>
          <p:cNvPr id="16" name="Text 8"/>
          <p:cNvSpPr txBox="1"/>
          <p:nvPr/>
        </p:nvSpPr>
        <p:spPr>
          <a:xfrm>
            <a:off x="7194583" y="2373817"/>
            <a:ext cx="1519200" cy="1740600"/>
          </a:xfrm>
          <a:prstGeom prst="rect">
            <a:avLst/>
          </a:prstGeom>
          <a:noFill/>
          <a:ln/>
        </p:spPr>
        <p:txBody>
          <a:bodyPr wrap="square" lIns="0" tIns="0" rIns="0" bIns="0" rtlCol="0" anchor="t"/>
          <a:lstStyle/>
          <a:p>
            <a:pPr algn="l" indent="0" marL="0">
              <a:lnSpc>
                <a:spcPct val="100000"/>
              </a:lnSpc>
              <a:buNone/>
            </a:pPr>
            <a:r>
              <a:rPr lang="en-US" sz="900" dirty="0">
                <a:solidFill>
                  <a:srgbClr val="3030D0"/>
                </a:solidFill>
                <a:latin typeface="Arial" pitchFamily="34" charset="0"/>
                <a:ea typeface="Arial" pitchFamily="34" charset="-122"/>
                <a:cs typeface="Arial" pitchFamily="34" charset="-120"/>
              </a:rPr>
              <a:t>Для сохранения лесов нужны посадка молодых деревьев, бережная рубка, защита от пожаров и более полное использование отходов древесины. Это уменьшает потери ресурсов.
</a:t>
            </a:r>
            <a:endParaRPr lang="en-US" sz="900" dirty="0"/>
          </a:p>
        </p:txBody>
      </p:sp>
      <p:sp>
        <p:nvSpPr>
          <p:cNvPr id="17" name="Text 9"/>
          <p:cNvSpPr txBox="1"/>
          <p:nvPr/>
        </p:nvSpPr>
        <p:spPr>
          <a:xfrm>
            <a:off x="7194583" y="1845949"/>
            <a:ext cx="1519200" cy="451800"/>
          </a:xfrm>
          <a:prstGeom prst="rect">
            <a:avLst/>
          </a:prstGeom>
          <a:noFill/>
          <a:ln/>
        </p:spPr>
        <p:txBody>
          <a:bodyPr wrap="square" lIns="0" tIns="0" rIns="0" bIns="0" rtlCol="0" anchor="t"/>
          <a:lstStyle/>
          <a:p>
            <a:pPr algn="l" indent="0" marL="0">
              <a:lnSpc>
                <a:spcPct val="100000"/>
              </a:lnSpc>
              <a:buNone/>
            </a:pPr>
            <a:r>
              <a:rPr lang="en-US" sz="1300" b="1" dirty="0">
                <a:solidFill>
                  <a:srgbClr val="3030D0"/>
                </a:solidFill>
                <a:latin typeface="Arial" pitchFamily="34" charset="0"/>
                <a:ea typeface="Arial" pitchFamily="34" charset="-122"/>
                <a:cs typeface="Arial" pitchFamily="34" charset="-120"/>
              </a:rPr>
              <a:t>Охрана и восстановление
</a:t>
            </a:r>
            <a:endParaRPr lang="en-US" sz="13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842750" y="1488521"/>
            <a:ext cx="3529800" cy="2802468"/>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sp>
        <p:nvSpPr>
          <p:cNvPr id="10" name="Text 0"/>
          <p:cNvSpPr txBox="1"/>
          <p:nvPr/>
        </p:nvSpPr>
        <p:spPr>
          <a:xfrm>
            <a:off x="885950" y="664950"/>
            <a:ext cx="7411200" cy="791400"/>
          </a:xfrm>
          <a:prstGeom prst="rect">
            <a:avLst/>
          </a:prstGeom>
          <a:noFill/>
          <a:ln/>
        </p:spPr>
        <p:txBody>
          <a:bodyPr wrap="square" lIns="0" tIns="0" rIns="0" bIns="0" rtlCol="0" anchor="ctr"/>
          <a:lstStyle/>
          <a:p>
            <a:pPr algn="l" indent="0" marL="0">
              <a:lnSpc>
                <a:spcPct val="100000"/>
              </a:lnSpc>
              <a:buNone/>
            </a:pPr>
            <a:r>
              <a:rPr lang="en-US" sz="2800" b="1" dirty="0">
                <a:solidFill>
                  <a:srgbClr val="3030D0"/>
                </a:solidFill>
                <a:latin typeface="Arial" pitchFamily="34" charset="0"/>
                <a:ea typeface="Arial" pitchFamily="34" charset="-122"/>
                <a:cs typeface="Arial" pitchFamily="34" charset="-120"/>
              </a:rPr>
              <a:t>Города и предприятия лесной зоны
</a:t>
            </a:r>
            <a:endParaRPr lang="en-US" sz="2800" dirty="0"/>
          </a:p>
        </p:txBody>
      </p:sp>
      <p:sp>
        <p:nvSpPr>
          <p:cNvPr id="11" name="Text 1"/>
          <p:cNvSpPr txBox="1"/>
          <p:nvPr/>
        </p:nvSpPr>
        <p:spPr>
          <a:xfrm>
            <a:off x="8518411" y="4563200"/>
            <a:ext cx="543000" cy="451800"/>
          </a:xfrm>
          <a:prstGeom prst="rect">
            <a:avLst/>
          </a:prstGeom>
          <a:noFill/>
          <a:ln/>
        </p:spPr>
        <p:txBody>
          <a:bodyPr wrap="square" lIns="0" tIns="0" rIns="0" bIns="0" rtlCol="0" anchor="t"/>
          <a:lstStyle/>
          <a:p>
            <a:pPr algn="ctr" indent="0" marL="0">
              <a:lnSpc>
                <a:spcPct val="100000"/>
              </a:lnSpc>
              <a:buNone/>
            </a:pPr>
            <a:r>
              <a:rPr lang="en-US" sz="2000" b="1" dirty="0">
                <a:solidFill>
                  <a:srgbClr val="3030D0"/>
                </a:solidFill>
                <a:latin typeface="Arial" pitchFamily="34" charset="0"/>
                <a:ea typeface="Arial" pitchFamily="34" charset="-122"/>
                <a:cs typeface="Arial" pitchFamily="34" charset="-120"/>
              </a:rPr>
              <a:t>10</a:t>
            </a:r>
            <a:endParaRPr lang="en-US" sz="2000" dirty="0"/>
          </a:p>
        </p:txBody>
      </p:sp>
      <p:sp>
        <p:nvSpPr>
          <p:cNvPr id="12" name="Text 2"/>
          <p:cNvSpPr txBox="1"/>
          <p:nvPr/>
        </p:nvSpPr>
        <p:spPr>
          <a:xfrm>
            <a:off x="1140804" y="1984763"/>
            <a:ext cx="3747000" cy="342900"/>
          </a:xfrm>
          <a:prstGeom prst="rect">
            <a:avLst/>
          </a:prstGeom>
          <a:noFill/>
          <a:ln/>
        </p:spPr>
        <p:txBody>
          <a:bodyPr wrap="square" lIns="0" tIns="0" rIns="0" bIns="0" rtlCol="0" anchor="t"/>
          <a:lstStyle/>
          <a:p>
            <a:pPr algn="l" indent="0" marL="0">
              <a:lnSpc>
                <a:spcPct val="100000"/>
              </a:lnSpc>
              <a:buNone/>
            </a:pPr>
            <a:r>
              <a:rPr lang="en-US" sz="700" dirty="0">
                <a:solidFill>
                  <a:srgbClr val="3030D0"/>
                </a:solidFill>
                <a:latin typeface="Arial" pitchFamily="34" charset="0"/>
                <a:ea typeface="Arial" pitchFamily="34" charset="-122"/>
                <a:cs typeface="Arial" pitchFamily="34" charset="-120"/>
              </a:rPr>
              <a:t>Многие предприятия строят рядом с реками и транспортными путями, потому что так легче доставлять сырьё и отправлять готовую продукцию в другие районы.
</a:t>
            </a:r>
            <a:endParaRPr lang="en-US" sz="700" dirty="0"/>
          </a:p>
        </p:txBody>
      </p:sp>
      <p:sp>
        <p:nvSpPr>
          <p:cNvPr id="13" name="Text 3"/>
          <p:cNvSpPr txBox="1"/>
          <p:nvPr/>
        </p:nvSpPr>
        <p:spPr>
          <a:xfrm>
            <a:off x="1140800" y="1785413"/>
            <a:ext cx="3747000" cy="174600"/>
          </a:xfrm>
          <a:prstGeom prst="rect">
            <a:avLst/>
          </a:prstGeom>
          <a:noFill/>
          <a:ln/>
        </p:spPr>
        <p:txBody>
          <a:bodyPr wrap="square" lIns="0" tIns="0" rIns="0" bIns="0" rtlCol="0" anchor="t"/>
          <a:lstStyle/>
          <a:p>
            <a:pPr algn="l" indent="0" marL="0">
              <a:lnSpc>
                <a:spcPct val="100000"/>
              </a:lnSpc>
              <a:buNone/>
            </a:pPr>
            <a:r>
              <a:rPr lang="en-US" sz="1000" b="1" dirty="0">
                <a:solidFill>
                  <a:srgbClr val="3030D0"/>
                </a:solidFill>
                <a:latin typeface="Arial" pitchFamily="34" charset="0"/>
                <a:ea typeface="Arial" pitchFamily="34" charset="-122"/>
                <a:cs typeface="Arial" pitchFamily="34" charset="-120"/>
              </a:rPr>
              <a:t>Города у воды
</a:t>
            </a:r>
            <a:endParaRPr lang="en-US" sz="1000" dirty="0"/>
          </a:p>
        </p:txBody>
      </p:sp>
      <p:sp>
        <p:nvSpPr>
          <p:cNvPr id="14" name="Text 4"/>
          <p:cNvSpPr txBox="1"/>
          <p:nvPr/>
        </p:nvSpPr>
        <p:spPr>
          <a:xfrm>
            <a:off x="1140804" y="4097875"/>
            <a:ext cx="3747000" cy="342900"/>
          </a:xfrm>
          <a:prstGeom prst="rect">
            <a:avLst/>
          </a:prstGeom>
          <a:noFill/>
          <a:ln/>
        </p:spPr>
        <p:txBody>
          <a:bodyPr wrap="square" lIns="0" tIns="0" rIns="0" bIns="0" rtlCol="0" anchor="t"/>
          <a:lstStyle/>
          <a:p>
            <a:pPr algn="l" indent="0" marL="0">
              <a:lnSpc>
                <a:spcPct val="100000"/>
              </a:lnSpc>
              <a:buNone/>
            </a:pPr>
            <a:r>
              <a:rPr lang="en-US" sz="700" dirty="0">
                <a:solidFill>
                  <a:srgbClr val="3030D0"/>
                </a:solidFill>
                <a:latin typeface="Arial" pitchFamily="34" charset="0"/>
                <a:ea typeface="Arial" pitchFamily="34" charset="-122"/>
                <a:cs typeface="Arial" pitchFamily="34" charset="-120"/>
              </a:rPr>
              <a:t>Промышленный город, склад леса и заводские корпуса на фоне реки показывают, как природные ресурсы и транспорт формируют хозяйство лесной зоны.
</a:t>
            </a:r>
            <a:endParaRPr lang="en-US" sz="700" dirty="0"/>
          </a:p>
        </p:txBody>
      </p:sp>
      <p:sp>
        <p:nvSpPr>
          <p:cNvPr id="15" name="Text 5"/>
          <p:cNvSpPr txBox="1"/>
          <p:nvPr/>
        </p:nvSpPr>
        <p:spPr>
          <a:xfrm>
            <a:off x="1140800" y="3898525"/>
            <a:ext cx="3747000" cy="174600"/>
          </a:xfrm>
          <a:prstGeom prst="rect">
            <a:avLst/>
          </a:prstGeom>
          <a:noFill/>
          <a:ln/>
        </p:spPr>
        <p:txBody>
          <a:bodyPr wrap="square" lIns="0" tIns="0" rIns="0" bIns="0" rtlCol="0" anchor="t"/>
          <a:lstStyle/>
          <a:p>
            <a:pPr algn="l" indent="0" marL="0">
              <a:lnSpc>
                <a:spcPct val="100000"/>
              </a:lnSpc>
              <a:buNone/>
            </a:pPr>
            <a:r>
              <a:rPr lang="en-US" sz="1000" b="1" dirty="0">
                <a:solidFill>
                  <a:srgbClr val="3030D0"/>
                </a:solidFill>
                <a:latin typeface="Arial" pitchFamily="34" charset="0"/>
                <a:ea typeface="Arial" pitchFamily="34" charset="-122"/>
                <a:cs typeface="Arial" pitchFamily="34" charset="-120"/>
              </a:rPr>
              <a:t>Связь природы и города
</a:t>
            </a:r>
            <a:endParaRPr lang="en-US" sz="1000" dirty="0"/>
          </a:p>
        </p:txBody>
      </p:sp>
      <p:sp>
        <p:nvSpPr>
          <p:cNvPr id="16" name="Text 6"/>
          <p:cNvSpPr txBox="1"/>
          <p:nvPr/>
        </p:nvSpPr>
        <p:spPr>
          <a:xfrm>
            <a:off x="1140804" y="3393504"/>
            <a:ext cx="3747000" cy="342900"/>
          </a:xfrm>
          <a:prstGeom prst="rect">
            <a:avLst/>
          </a:prstGeom>
          <a:noFill/>
          <a:ln/>
        </p:spPr>
        <p:txBody>
          <a:bodyPr wrap="square" lIns="0" tIns="0" rIns="0" bIns="0" rtlCol="0" anchor="t"/>
          <a:lstStyle/>
          <a:p>
            <a:pPr algn="l" indent="0" marL="0">
              <a:lnSpc>
                <a:spcPct val="100000"/>
              </a:lnSpc>
              <a:buNone/>
            </a:pPr>
            <a:r>
              <a:rPr lang="en-US" sz="700" dirty="0">
                <a:solidFill>
                  <a:srgbClr val="3030D0"/>
                </a:solidFill>
                <a:latin typeface="Arial" pitchFamily="34" charset="0"/>
                <a:ea typeface="Arial" pitchFamily="34" charset="-122"/>
                <a:cs typeface="Arial" pitchFamily="34" charset="-120"/>
              </a:rPr>
              <a:t>В городах лесной зоны работают заводы, выпускающие доски, фанеру и мебель. Здесь удобнее соединить добычу леса, переработку и продажу изделий.
</a:t>
            </a:r>
            <a:endParaRPr lang="en-US" sz="700" dirty="0"/>
          </a:p>
        </p:txBody>
      </p:sp>
      <p:sp>
        <p:nvSpPr>
          <p:cNvPr id="17" name="Text 7"/>
          <p:cNvSpPr txBox="1"/>
          <p:nvPr/>
        </p:nvSpPr>
        <p:spPr>
          <a:xfrm>
            <a:off x="1140800" y="3194154"/>
            <a:ext cx="3747000" cy="174600"/>
          </a:xfrm>
          <a:prstGeom prst="rect">
            <a:avLst/>
          </a:prstGeom>
          <a:noFill/>
          <a:ln/>
        </p:spPr>
        <p:txBody>
          <a:bodyPr wrap="square" lIns="0" tIns="0" rIns="0" bIns="0" rtlCol="0" anchor="t"/>
          <a:lstStyle/>
          <a:p>
            <a:pPr algn="l" indent="0" marL="0">
              <a:lnSpc>
                <a:spcPct val="100000"/>
              </a:lnSpc>
              <a:buNone/>
            </a:pPr>
            <a:r>
              <a:rPr lang="en-US" sz="1000" b="1" dirty="0">
                <a:solidFill>
                  <a:srgbClr val="3030D0"/>
                </a:solidFill>
                <a:latin typeface="Arial" pitchFamily="34" charset="0"/>
                <a:ea typeface="Arial" pitchFamily="34" charset="-122"/>
                <a:cs typeface="Arial" pitchFamily="34" charset="-120"/>
              </a:rPr>
              <a:t>Деревообработка и мебель
</a:t>
            </a:r>
            <a:endParaRPr lang="en-US" sz="1000" dirty="0"/>
          </a:p>
        </p:txBody>
      </p:sp>
      <p:sp>
        <p:nvSpPr>
          <p:cNvPr id="18" name="Text 8"/>
          <p:cNvSpPr txBox="1"/>
          <p:nvPr/>
        </p:nvSpPr>
        <p:spPr>
          <a:xfrm>
            <a:off x="1140804" y="2689134"/>
            <a:ext cx="3747000" cy="342900"/>
          </a:xfrm>
          <a:prstGeom prst="rect">
            <a:avLst/>
          </a:prstGeom>
          <a:noFill/>
          <a:ln/>
        </p:spPr>
        <p:txBody>
          <a:bodyPr wrap="square" lIns="0" tIns="0" rIns="0" bIns="0" rtlCol="0" anchor="t"/>
          <a:lstStyle/>
          <a:p>
            <a:pPr algn="l" indent="0" marL="0">
              <a:lnSpc>
                <a:spcPct val="100000"/>
              </a:lnSpc>
              <a:buNone/>
            </a:pPr>
            <a:r>
              <a:rPr lang="en-US" sz="700" dirty="0">
                <a:solidFill>
                  <a:srgbClr val="3030D0"/>
                </a:solidFill>
                <a:latin typeface="Arial" pitchFamily="34" charset="0"/>
                <a:ea typeface="Arial" pitchFamily="34" charset="-122"/>
                <a:cs typeface="Arial" pitchFamily="34" charset="-120"/>
              </a:rPr>
              <a:t>На таких предприятиях древесину превращают в бумагу, картон и упаковку. Для их работы особенно важны вода, энергия и большие объёмы сырья.
</a:t>
            </a:r>
            <a:endParaRPr lang="en-US" sz="700" dirty="0"/>
          </a:p>
        </p:txBody>
      </p:sp>
      <p:sp>
        <p:nvSpPr>
          <p:cNvPr id="19" name="Text 9"/>
          <p:cNvSpPr txBox="1"/>
          <p:nvPr/>
        </p:nvSpPr>
        <p:spPr>
          <a:xfrm>
            <a:off x="1140800" y="2489784"/>
            <a:ext cx="3747000" cy="174600"/>
          </a:xfrm>
          <a:prstGeom prst="rect">
            <a:avLst/>
          </a:prstGeom>
          <a:noFill/>
          <a:ln/>
        </p:spPr>
        <p:txBody>
          <a:bodyPr wrap="square" lIns="0" tIns="0" rIns="0" bIns="0" rtlCol="0" anchor="t"/>
          <a:lstStyle/>
          <a:p>
            <a:pPr algn="l" indent="0" marL="0">
              <a:lnSpc>
                <a:spcPct val="100000"/>
              </a:lnSpc>
              <a:buNone/>
            </a:pPr>
            <a:r>
              <a:rPr lang="en-US" sz="1000" b="1" dirty="0">
                <a:solidFill>
                  <a:srgbClr val="3030D0"/>
                </a:solidFill>
                <a:latin typeface="Arial" pitchFamily="34" charset="0"/>
                <a:ea typeface="Arial" pitchFamily="34" charset="-122"/>
                <a:cs typeface="Arial" pitchFamily="34" charset="-120"/>
              </a:rPr>
              <a:t>Целлюлозно-бумажные комбинаты
</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sp>
        <p:nvSpPr>
          <p:cNvPr id="10" name="Text 0"/>
          <p:cNvSpPr txBox="1"/>
          <p:nvPr/>
        </p:nvSpPr>
        <p:spPr>
          <a:xfrm>
            <a:off x="8518411" y="4563200"/>
            <a:ext cx="543000" cy="451800"/>
          </a:xfrm>
          <a:prstGeom prst="rect">
            <a:avLst/>
          </a:prstGeom>
          <a:noFill/>
          <a:ln/>
        </p:spPr>
        <p:txBody>
          <a:bodyPr wrap="square" lIns="0" tIns="0" rIns="0" bIns="0" rtlCol="0" anchor="t"/>
          <a:lstStyle/>
          <a:p>
            <a:pPr algn="ctr" indent="0" marL="0">
              <a:lnSpc>
                <a:spcPct val="100000"/>
              </a:lnSpc>
              <a:buNone/>
            </a:pPr>
            <a:r>
              <a:rPr lang="en-US" sz="2000" b="1" dirty="0">
                <a:solidFill>
                  <a:srgbClr val="3030D0"/>
                </a:solidFill>
                <a:latin typeface="Arial" pitchFamily="34" charset="0"/>
                <a:ea typeface="Arial" pitchFamily="34" charset="-122"/>
                <a:cs typeface="Arial" pitchFamily="34" charset="-120"/>
              </a:rPr>
              <a:t>11</a:t>
            </a:r>
            <a:endParaRPr lang="en-US" sz="2000" dirty="0"/>
          </a:p>
        </p:txBody>
      </p:sp>
      <p:sp>
        <p:nvSpPr>
          <p:cNvPr id="11" name="Text 1"/>
          <p:cNvSpPr txBox="1"/>
          <p:nvPr/>
        </p:nvSpPr>
        <p:spPr>
          <a:xfrm>
            <a:off x="436500" y="240274"/>
            <a:ext cx="8352900" cy="751500"/>
          </a:xfrm>
          <a:prstGeom prst="rect">
            <a:avLst/>
          </a:prstGeom>
          <a:noFill/>
          <a:ln/>
        </p:spPr>
        <p:txBody>
          <a:bodyPr wrap="square" lIns="0" tIns="0" rIns="0" bIns="0" rtlCol="0" anchor="t"/>
          <a:lstStyle/>
          <a:p>
            <a:pPr algn="l" indent="0" marL="0">
              <a:lnSpc>
                <a:spcPct val="100000"/>
              </a:lnSpc>
              <a:buNone/>
            </a:pPr>
            <a:r>
              <a:rPr lang="en-US" sz="2994" b="1" dirty="0">
                <a:solidFill>
                  <a:srgbClr val="3030D0"/>
                </a:solidFill>
                <a:latin typeface="Arial" pitchFamily="34" charset="0"/>
                <a:ea typeface="Arial" pitchFamily="34" charset="-122"/>
                <a:cs typeface="Arial" pitchFamily="34" charset="-120"/>
              </a:rPr>
              <a:t>Почему сельское хозяйство развито слабее
</a:t>
            </a:r>
            <a:endParaRPr lang="en-US" sz="2994" dirty="0"/>
          </a:p>
        </p:txBody>
      </p:sp>
      <p:sp>
        <p:nvSpPr>
          <p:cNvPr id="12" name="Text 2"/>
          <p:cNvSpPr txBox="1"/>
          <p:nvPr/>
        </p:nvSpPr>
        <p:spPr>
          <a:xfrm>
            <a:off x="1235150" y="1365925"/>
            <a:ext cx="2985300" cy="361200"/>
          </a:xfrm>
          <a:prstGeom prst="rect">
            <a:avLst/>
          </a:prstGeom>
          <a:noFill/>
          <a:ln/>
        </p:spPr>
        <p:txBody>
          <a:bodyPr wrap="square" lIns="0" tIns="0" rIns="0" bIns="0" rtlCol="0" anchor="ctr"/>
          <a:lstStyle/>
          <a:p>
            <a:pPr algn="l" indent="0" marL="0">
              <a:lnSpc>
                <a:spcPct val="100000"/>
              </a:lnSpc>
              <a:buNone/>
            </a:pPr>
            <a:r>
              <a:rPr lang="en-US" sz="1300" b="1" dirty="0">
                <a:solidFill>
                  <a:srgbClr val="3030D0"/>
                </a:solidFill>
                <a:latin typeface="Arial" pitchFamily="34" charset="0"/>
                <a:ea typeface="Arial" pitchFamily="34" charset="-122"/>
                <a:cs typeface="Arial" pitchFamily="34" charset="-120"/>
              </a:rPr>
              <a:t>Мало тепла
</a:t>
            </a:r>
            <a:endParaRPr lang="en-US" sz="1300" dirty="0"/>
          </a:p>
        </p:txBody>
      </p:sp>
      <p:sp>
        <p:nvSpPr>
          <p:cNvPr id="13" name="Text 3"/>
          <p:cNvSpPr txBox="1"/>
          <p:nvPr/>
        </p:nvSpPr>
        <p:spPr>
          <a:xfrm>
            <a:off x="748162" y="1845975"/>
            <a:ext cx="3472200" cy="693900"/>
          </a:xfrm>
          <a:prstGeom prst="rect">
            <a:avLst/>
          </a:prstGeom>
          <a:noFill/>
          <a:ln/>
        </p:spPr>
        <p:txBody>
          <a:bodyPr wrap="square" lIns="0" tIns="0" rIns="0" bIns="0" rtlCol="0" anchor="t"/>
          <a:lstStyle/>
          <a:p>
            <a:pPr algn="l" indent="0" marL="0">
              <a:lnSpc>
                <a:spcPct val="100000"/>
              </a:lnSpc>
              <a:buNone/>
            </a:pPr>
            <a:r>
              <a:rPr lang="en-US" sz="1000" dirty="0">
                <a:solidFill>
                  <a:srgbClr val="3030D0"/>
                </a:solidFill>
                <a:latin typeface="Arial" pitchFamily="34" charset="0"/>
                <a:ea typeface="Arial" pitchFamily="34" charset="-122"/>
                <a:cs typeface="Arial" pitchFamily="34" charset="-120"/>
              </a:rPr>
              <a:t>В лесной зоне тепла на вегетацию часто не хватает: лето короткое, а заморозки могут прийти рано. Из-за этого многие культуры не успевают полностью созреть.
</a:t>
            </a:r>
            <a:endParaRPr lang="en-US" sz="1000" dirty="0"/>
          </a:p>
        </p:txBody>
      </p:sp>
      <p:sp>
        <p:nvSpPr>
          <p:cNvPr id="14" name="Text 4"/>
          <p:cNvSpPr txBox="1"/>
          <p:nvPr/>
        </p:nvSpPr>
        <p:spPr>
          <a:xfrm>
            <a:off x="5410538" y="3202163"/>
            <a:ext cx="2985300" cy="361200"/>
          </a:xfrm>
          <a:prstGeom prst="rect">
            <a:avLst/>
          </a:prstGeom>
          <a:noFill/>
          <a:ln/>
        </p:spPr>
        <p:txBody>
          <a:bodyPr wrap="square" lIns="0" tIns="0" rIns="0" bIns="0" rtlCol="0" anchor="ctr"/>
          <a:lstStyle/>
          <a:p>
            <a:pPr algn="l" indent="0" marL="0">
              <a:lnSpc>
                <a:spcPct val="100000"/>
              </a:lnSpc>
              <a:buNone/>
            </a:pPr>
            <a:r>
              <a:rPr lang="en-US" sz="1300" b="1" dirty="0">
                <a:solidFill>
                  <a:srgbClr val="3030D0"/>
                </a:solidFill>
                <a:latin typeface="Arial" pitchFamily="34" charset="0"/>
                <a:ea typeface="Arial" pitchFamily="34" charset="-122"/>
                <a:cs typeface="Arial" pitchFamily="34" charset="-120"/>
              </a:rPr>
              <a:t>Опора на животноводство
</a:t>
            </a:r>
            <a:endParaRPr lang="en-US" sz="1300" dirty="0"/>
          </a:p>
        </p:txBody>
      </p:sp>
      <p:sp>
        <p:nvSpPr>
          <p:cNvPr id="15" name="Text 5"/>
          <p:cNvSpPr txBox="1"/>
          <p:nvPr/>
        </p:nvSpPr>
        <p:spPr>
          <a:xfrm>
            <a:off x="4923550" y="3682212"/>
            <a:ext cx="3472200" cy="693900"/>
          </a:xfrm>
          <a:prstGeom prst="rect">
            <a:avLst/>
          </a:prstGeom>
          <a:noFill/>
          <a:ln/>
        </p:spPr>
        <p:txBody>
          <a:bodyPr wrap="square" lIns="0" tIns="0" rIns="0" bIns="0" rtlCol="0" anchor="t"/>
          <a:lstStyle/>
          <a:p>
            <a:pPr algn="l" indent="0" marL="0">
              <a:lnSpc>
                <a:spcPct val="100000"/>
              </a:lnSpc>
              <a:buNone/>
            </a:pPr>
            <a:r>
              <a:rPr lang="en-US" sz="1000" dirty="0">
                <a:solidFill>
                  <a:srgbClr val="3030D0"/>
                </a:solidFill>
                <a:latin typeface="Arial" pitchFamily="34" charset="0"/>
                <a:ea typeface="Arial" pitchFamily="34" charset="-122"/>
                <a:cs typeface="Arial" pitchFamily="34" charset="-120"/>
              </a:rPr>
              <a:t>Поэтому хозяйство лесной зоны сильнее зависит от молочного и мясомолочного животноводства, картофеля, кормовых культур и птицеводства, которым такие условия подходят лучше.
</a:t>
            </a:r>
            <a:endParaRPr lang="en-US" sz="1000" dirty="0"/>
          </a:p>
        </p:txBody>
      </p:sp>
      <p:sp>
        <p:nvSpPr>
          <p:cNvPr id="16" name="Text 6"/>
          <p:cNvSpPr txBox="1"/>
          <p:nvPr/>
        </p:nvSpPr>
        <p:spPr>
          <a:xfrm>
            <a:off x="5410538" y="1375288"/>
            <a:ext cx="2985300" cy="361200"/>
          </a:xfrm>
          <a:prstGeom prst="rect">
            <a:avLst/>
          </a:prstGeom>
          <a:noFill/>
          <a:ln/>
        </p:spPr>
        <p:txBody>
          <a:bodyPr wrap="square" lIns="0" tIns="0" rIns="0" bIns="0" rtlCol="0" anchor="ctr"/>
          <a:lstStyle/>
          <a:p>
            <a:pPr algn="l" indent="0" marL="0">
              <a:lnSpc>
                <a:spcPct val="100000"/>
              </a:lnSpc>
              <a:buNone/>
            </a:pPr>
            <a:r>
              <a:rPr lang="en-US" sz="1300" b="1" dirty="0">
                <a:solidFill>
                  <a:srgbClr val="3030D0"/>
                </a:solidFill>
                <a:latin typeface="Arial" pitchFamily="34" charset="0"/>
                <a:ea typeface="Arial" pitchFamily="34" charset="-122"/>
                <a:cs typeface="Arial" pitchFamily="34" charset="-120"/>
              </a:rPr>
              <a:t>Слабые почвы
</a:t>
            </a:r>
            <a:endParaRPr lang="en-US" sz="1300" dirty="0"/>
          </a:p>
        </p:txBody>
      </p:sp>
      <p:sp>
        <p:nvSpPr>
          <p:cNvPr id="17" name="Text 7"/>
          <p:cNvSpPr txBox="1"/>
          <p:nvPr/>
        </p:nvSpPr>
        <p:spPr>
          <a:xfrm>
            <a:off x="4923550" y="1855338"/>
            <a:ext cx="3472200" cy="693900"/>
          </a:xfrm>
          <a:prstGeom prst="rect">
            <a:avLst/>
          </a:prstGeom>
          <a:noFill/>
          <a:ln/>
        </p:spPr>
        <p:txBody>
          <a:bodyPr wrap="square" lIns="0" tIns="0" rIns="0" bIns="0" rtlCol="0" anchor="t"/>
          <a:lstStyle/>
          <a:p>
            <a:pPr algn="l" indent="0" marL="0">
              <a:lnSpc>
                <a:spcPct val="100000"/>
              </a:lnSpc>
              <a:buNone/>
            </a:pPr>
            <a:r>
              <a:rPr lang="en-US" sz="1000" dirty="0">
                <a:solidFill>
                  <a:srgbClr val="3030D0"/>
                </a:solidFill>
                <a:latin typeface="Arial" pitchFamily="34" charset="0"/>
                <a:ea typeface="Arial" pitchFamily="34" charset="-122"/>
                <a:cs typeface="Arial" pitchFamily="34" charset="-120"/>
              </a:rPr>
              <a:t>Подзолистые почвы обычно бедны питательными веществами. Чтобы получать устойчивые урожаи, их нужно удобрять, улучшать и тщательно обрабатывать, что повышает затраты труда.
</a:t>
            </a:r>
            <a:endParaRPr lang="en-US" sz="1000" dirty="0"/>
          </a:p>
        </p:txBody>
      </p:sp>
      <p:sp>
        <p:nvSpPr>
          <p:cNvPr id="18" name="Text 8"/>
          <p:cNvSpPr txBox="1"/>
          <p:nvPr/>
        </p:nvSpPr>
        <p:spPr>
          <a:xfrm>
            <a:off x="1235150" y="3192800"/>
            <a:ext cx="2985300" cy="361200"/>
          </a:xfrm>
          <a:prstGeom prst="rect">
            <a:avLst/>
          </a:prstGeom>
          <a:noFill/>
          <a:ln/>
        </p:spPr>
        <p:txBody>
          <a:bodyPr wrap="square" lIns="0" tIns="0" rIns="0" bIns="0" rtlCol="0" anchor="ctr"/>
          <a:lstStyle/>
          <a:p>
            <a:pPr algn="l" indent="0" marL="0">
              <a:lnSpc>
                <a:spcPct val="100000"/>
              </a:lnSpc>
              <a:buNone/>
            </a:pPr>
            <a:r>
              <a:rPr lang="en-US" sz="1300" b="1" dirty="0">
                <a:solidFill>
                  <a:srgbClr val="3030D0"/>
                </a:solidFill>
                <a:latin typeface="Arial" pitchFamily="34" charset="0"/>
                <a:ea typeface="Arial" pitchFamily="34" charset="-122"/>
                <a:cs typeface="Arial" pitchFamily="34" charset="-120"/>
              </a:rPr>
              <a:t>Меньше пашни
</a:t>
            </a:r>
            <a:endParaRPr lang="en-US" sz="1300" dirty="0"/>
          </a:p>
        </p:txBody>
      </p:sp>
      <p:sp>
        <p:nvSpPr>
          <p:cNvPr id="19" name="Text 9"/>
          <p:cNvSpPr txBox="1"/>
          <p:nvPr/>
        </p:nvSpPr>
        <p:spPr>
          <a:xfrm>
            <a:off x="748162" y="3672850"/>
            <a:ext cx="3472200" cy="693900"/>
          </a:xfrm>
          <a:prstGeom prst="rect">
            <a:avLst/>
          </a:prstGeom>
          <a:noFill/>
          <a:ln/>
        </p:spPr>
        <p:txBody>
          <a:bodyPr wrap="square" lIns="0" tIns="0" rIns="0" bIns="0" rtlCol="0" anchor="t"/>
          <a:lstStyle/>
          <a:p>
            <a:pPr algn="l" indent="0" marL="0">
              <a:lnSpc>
                <a:spcPct val="100000"/>
              </a:lnSpc>
              <a:buNone/>
            </a:pPr>
            <a:r>
              <a:rPr lang="en-US" sz="1000" dirty="0">
                <a:solidFill>
                  <a:srgbClr val="3030D0"/>
                </a:solidFill>
                <a:latin typeface="Arial" pitchFamily="34" charset="0"/>
                <a:ea typeface="Arial" pitchFamily="34" charset="-122"/>
                <a:cs typeface="Arial" pitchFamily="34" charset="-120"/>
              </a:rPr>
              <a:t>Большие площади заняты лесами и лугами, поэтому земли под поля здесь меньше, чем в более южных районах. Земледелие чаще сосредоточено на окраинах зоны.
</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081734" y="1771425"/>
            <a:ext cx="2918932" cy="20733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765625" y="1826402"/>
            <a:ext cx="3159900" cy="858000"/>
          </a:xfrm>
          <a:prstGeom prst="rect">
            <a:avLst/>
          </a:prstGeom>
          <a:noFill/>
          <a:ln/>
        </p:spPr>
        <p:txBody>
          <a:bodyPr wrap="square" lIns="0" tIns="0" rIns="0" bIns="0" rtlCol="0" anchor="t"/>
          <a:lstStyle/>
          <a:p>
            <a:pPr algn="l" indent="0" marL="0">
              <a:lnSpc>
                <a:spcPct val="100000"/>
              </a:lnSpc>
              <a:buNone/>
            </a:pPr>
            <a:r>
              <a:rPr lang="en-US" sz="1200" dirty="0">
                <a:solidFill>
                  <a:srgbClr val="3030D0"/>
                </a:solidFill>
                <a:latin typeface="Arial" pitchFamily="34" charset="0"/>
                <a:ea typeface="Arial" pitchFamily="34" charset="-122"/>
                <a:cs typeface="Arial" pitchFamily="34" charset="-120"/>
              </a:rPr>
              <a:t>Основные отрасли сельского хозяйства и их связь с природными условиями лесной зоны.
</a:t>
            </a:r>
            <a:endParaRPr lang="en-US" sz="1200" dirty="0"/>
          </a:p>
        </p:txBody>
      </p:sp>
      <p:sp>
        <p:nvSpPr>
          <p:cNvPr id="6" name="Text 1"/>
          <p:cNvSpPr txBox="1"/>
          <p:nvPr/>
        </p:nvSpPr>
        <p:spPr>
          <a:xfrm>
            <a:off x="765625" y="2999792"/>
            <a:ext cx="3159900" cy="923400"/>
          </a:xfrm>
          <a:prstGeom prst="rect">
            <a:avLst/>
          </a:prstGeom>
          <a:noFill/>
          <a:ln/>
        </p:spPr>
        <p:txBody>
          <a:bodyPr wrap="square" lIns="0" tIns="0" rIns="0" bIns="0" rtlCol="0" anchor="t"/>
          <a:lstStyle/>
          <a:p>
            <a:pPr algn="l" indent="0" marL="0">
              <a:lnSpc>
                <a:spcPct val="100000"/>
              </a:lnSpc>
              <a:buNone/>
            </a:pPr>
            <a:r>
              <a:rPr lang="en-US" sz="1200" dirty="0">
                <a:solidFill>
                  <a:srgbClr val="3030D0"/>
                </a:solidFill>
                <a:latin typeface="Arial" pitchFamily="34" charset="0"/>
                <a:ea typeface="Arial" pitchFamily="34" charset="-122"/>
                <a:cs typeface="Arial" pitchFamily="34" charset="-120"/>
              </a:rPr>
              <a:t>В лесной зоне лучше всего развиваются культуры и отрасли, не требующие большого тепла. Главную роль играют кормовая база и близость потребителей.
</a:t>
            </a:r>
            <a:endParaRPr lang="en-US" sz="1200" dirty="0"/>
          </a:p>
        </p:txBody>
      </p:sp>
      <p:sp>
        <p:nvSpPr>
          <p:cNvPr id="7" name="Text 2"/>
          <p:cNvSpPr txBox="1"/>
          <p:nvPr/>
        </p:nvSpPr>
        <p:spPr>
          <a:xfrm>
            <a:off x="4375050" y="4008150"/>
            <a:ext cx="4332300" cy="396000"/>
          </a:xfrm>
          <a:prstGeom prst="rect">
            <a:avLst/>
          </a:prstGeom>
          <a:noFill/>
          <a:ln/>
        </p:spPr>
        <p:txBody>
          <a:bodyPr wrap="square" lIns="0" tIns="0" rIns="0" bIns="0" rtlCol="0" anchor="t"/>
          <a:lstStyle/>
          <a:p>
            <a:pPr algn="l" indent="0" marL="0">
              <a:lnSpc>
                <a:spcPct val="100000"/>
              </a:lnSpc>
              <a:buNone/>
            </a:pPr>
            <a:r>
              <a:rPr lang="en-US" sz="1000" b="1" dirty="0">
                <a:solidFill>
                  <a:srgbClr val="3030D0"/>
                </a:solidFill>
                <a:latin typeface="Arial" pitchFamily="34" charset="0"/>
                <a:ea typeface="Arial" pitchFamily="34" charset="-122"/>
                <a:cs typeface="Arial" pitchFamily="34" charset="-120"/>
              </a:rPr>
              <a:t>Школьный курс географии России
</a:t>
            </a:r>
            <a:endParaRPr lang="en-US" sz="1000" dirty="0"/>
          </a:p>
        </p:txBody>
      </p:sp>
      <p:sp>
        <p:nvSpPr>
          <p:cNvPr id="8" name="Text 3"/>
          <p:cNvSpPr txBox="1"/>
          <p:nvPr/>
        </p:nvSpPr>
        <p:spPr>
          <a:xfrm>
            <a:off x="8518411" y="4563200"/>
            <a:ext cx="543000" cy="451800"/>
          </a:xfrm>
          <a:prstGeom prst="rect">
            <a:avLst/>
          </a:prstGeom>
          <a:noFill/>
          <a:ln/>
        </p:spPr>
        <p:txBody>
          <a:bodyPr wrap="square" lIns="0" tIns="0" rIns="0" bIns="0" rtlCol="0" anchor="t"/>
          <a:lstStyle/>
          <a:p>
            <a:pPr algn="ctr" indent="0" marL="0">
              <a:lnSpc>
                <a:spcPct val="100000"/>
              </a:lnSpc>
              <a:buNone/>
            </a:pPr>
            <a:r>
              <a:rPr lang="en-US" sz="2000" b="1" dirty="0">
                <a:solidFill>
                  <a:srgbClr val="3030D0"/>
                </a:solidFill>
                <a:latin typeface="Arial" pitchFamily="34" charset="0"/>
                <a:ea typeface="Arial" pitchFamily="34" charset="-122"/>
                <a:cs typeface="Arial" pitchFamily="34" charset="-120"/>
              </a:rPr>
              <a:t>12</a:t>
            </a:r>
            <a:endParaRPr lang="en-US" sz="2000" dirty="0"/>
          </a:p>
        </p:txBody>
      </p:sp>
      <p:sp>
        <p:nvSpPr>
          <p:cNvPr id="9" name="Text 4"/>
          <p:cNvSpPr txBox="1"/>
          <p:nvPr/>
        </p:nvSpPr>
        <p:spPr>
          <a:xfrm>
            <a:off x="436500" y="464800"/>
            <a:ext cx="6954300" cy="923400"/>
          </a:xfrm>
          <a:prstGeom prst="rect">
            <a:avLst/>
          </a:prstGeom>
          <a:noFill/>
          <a:ln/>
        </p:spPr>
        <p:txBody>
          <a:bodyPr wrap="square" lIns="0" tIns="0" rIns="0" bIns="0" rtlCol="0" anchor="t"/>
          <a:lstStyle/>
          <a:p>
            <a:pPr algn="l" indent="0" marL="0">
              <a:lnSpc>
                <a:spcPct val="100000"/>
              </a:lnSpc>
              <a:buNone/>
            </a:pPr>
            <a:r>
              <a:rPr lang="en-US" sz="3000" b="1" dirty="0">
                <a:solidFill>
                  <a:srgbClr val="3030D0"/>
                </a:solidFill>
                <a:latin typeface="Arial" pitchFamily="34" charset="0"/>
                <a:ea typeface="Arial" pitchFamily="34" charset="-122"/>
                <a:cs typeface="Arial" pitchFamily="34" charset="-120"/>
              </a:rPr>
              <a:t>Сельскохозяйственная специализация лесной зоны
</a:t>
            </a:r>
            <a:endParaRPr lang="en-US" sz="3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BE1FE"/>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517327" y="1608425"/>
            <a:ext cx="3845945" cy="23781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762125" y="1758500"/>
            <a:ext cx="3246900" cy="923400"/>
          </a:xfrm>
          <a:prstGeom prst="rect">
            <a:avLst/>
          </a:prstGeom>
          <a:noFill/>
          <a:ln/>
        </p:spPr>
        <p:txBody>
          <a:bodyPr wrap="square" lIns="0" tIns="0" rIns="0" bIns="0" rtlCol="0" anchor="t"/>
          <a:lstStyle/>
          <a:p>
            <a:pPr algn="l" indent="0" marL="0">
              <a:lnSpc>
                <a:spcPct val="100000"/>
              </a:lnSpc>
              <a:buNone/>
            </a:pPr>
            <a:r>
              <a:rPr lang="en-US" sz="1200" dirty="0">
                <a:solidFill>
                  <a:srgbClr val="3030D0"/>
                </a:solidFill>
                <a:latin typeface="Arial" pitchFamily="34" charset="0"/>
                <a:ea typeface="Arial" pitchFamily="34" charset="-122"/>
                <a:cs typeface="Arial" pitchFamily="34" charset="-120"/>
              </a:rPr>
              <a:t>Диаграмма показывает примерное соотношение основных направлений. Значительная часть продукции связана с обеспечением животных и снабжением населения свежими продуктами.
</a:t>
            </a:r>
            <a:endParaRPr lang="en-US" sz="1200" dirty="0"/>
          </a:p>
        </p:txBody>
      </p:sp>
      <p:sp>
        <p:nvSpPr>
          <p:cNvPr id="7" name="Text 1"/>
          <p:cNvSpPr txBox="1"/>
          <p:nvPr/>
        </p:nvSpPr>
        <p:spPr>
          <a:xfrm>
            <a:off x="762125" y="2965350"/>
            <a:ext cx="3246900" cy="923400"/>
          </a:xfrm>
          <a:prstGeom prst="rect">
            <a:avLst/>
          </a:prstGeom>
          <a:noFill/>
          <a:ln/>
        </p:spPr>
        <p:txBody>
          <a:bodyPr wrap="square" lIns="0" tIns="0" rIns="0" bIns="0" rtlCol="0" anchor="t"/>
          <a:lstStyle/>
          <a:p>
            <a:pPr algn="l" indent="0" marL="0">
              <a:lnSpc>
                <a:spcPct val="100000"/>
              </a:lnSpc>
              <a:buNone/>
            </a:pPr>
            <a:r>
              <a:rPr lang="en-US" sz="1200" dirty="0">
                <a:solidFill>
                  <a:srgbClr val="3030D0"/>
                </a:solidFill>
                <a:latin typeface="Arial" pitchFamily="34" charset="0"/>
                <a:ea typeface="Arial" pitchFamily="34" charset="-122"/>
                <a:cs typeface="Arial" pitchFamily="34" charset="-120"/>
              </a:rPr>
              <a:t>Животноводство занимает наибольшую долю, а растениеводство играет поддерживающую роль. Это соответствует природным условиям лесной зоны.
</a:t>
            </a:r>
            <a:endParaRPr lang="en-US" sz="1200" dirty="0"/>
          </a:p>
        </p:txBody>
      </p:sp>
      <p:sp>
        <p:nvSpPr>
          <p:cNvPr id="8" name="Text 2"/>
          <p:cNvSpPr txBox="1"/>
          <p:nvPr/>
        </p:nvSpPr>
        <p:spPr>
          <a:xfrm>
            <a:off x="762125" y="4509879"/>
            <a:ext cx="7601100" cy="153900"/>
          </a:xfrm>
          <a:prstGeom prst="rect">
            <a:avLst/>
          </a:prstGeom>
          <a:noFill/>
          <a:ln/>
        </p:spPr>
        <p:txBody>
          <a:bodyPr wrap="square" lIns="0" tIns="0" rIns="0" bIns="0" rtlCol="0" anchor="t"/>
          <a:lstStyle/>
          <a:p>
            <a:pPr algn="l" indent="0" marL="0">
              <a:lnSpc>
                <a:spcPct val="100000"/>
              </a:lnSpc>
              <a:buNone/>
            </a:pPr>
            <a:r>
              <a:rPr lang="en-US" sz="1000" b="1" dirty="0">
                <a:solidFill>
                  <a:srgbClr val="3030D0"/>
                </a:solidFill>
                <a:latin typeface="Arial" pitchFamily="34" charset="0"/>
                <a:ea typeface="Arial" pitchFamily="34" charset="-122"/>
                <a:cs typeface="Arial" pitchFamily="34" charset="-120"/>
              </a:rPr>
              <a:t>Примерная схема по материалам школьного курса географии России
</a:t>
            </a:r>
            <a:endParaRPr lang="en-US" sz="1000" dirty="0"/>
          </a:p>
        </p:txBody>
      </p:sp>
      <p:sp>
        <p:nvSpPr>
          <p:cNvPr id="9" name="Text 3"/>
          <p:cNvSpPr txBox="1"/>
          <p:nvPr/>
        </p:nvSpPr>
        <p:spPr>
          <a:xfrm>
            <a:off x="8518411" y="4563200"/>
            <a:ext cx="543000" cy="451800"/>
          </a:xfrm>
          <a:prstGeom prst="rect">
            <a:avLst/>
          </a:prstGeom>
          <a:noFill/>
          <a:ln/>
        </p:spPr>
        <p:txBody>
          <a:bodyPr wrap="square" lIns="0" tIns="0" rIns="0" bIns="0" rtlCol="0" anchor="t"/>
          <a:lstStyle/>
          <a:p>
            <a:pPr algn="ctr" indent="0" marL="0">
              <a:lnSpc>
                <a:spcPct val="100000"/>
              </a:lnSpc>
              <a:buNone/>
            </a:pPr>
            <a:r>
              <a:rPr lang="en-US" sz="2000" b="1" dirty="0">
                <a:solidFill>
                  <a:srgbClr val="3030D0"/>
                </a:solidFill>
                <a:latin typeface="Arial" pitchFamily="34" charset="0"/>
                <a:ea typeface="Arial" pitchFamily="34" charset="-122"/>
                <a:cs typeface="Arial" pitchFamily="34" charset="-120"/>
              </a:rPr>
              <a:t>13</a:t>
            </a:r>
            <a:endParaRPr lang="en-US" sz="2000" dirty="0"/>
          </a:p>
        </p:txBody>
      </p:sp>
      <p:sp>
        <p:nvSpPr>
          <p:cNvPr id="10" name="Text 4"/>
          <p:cNvSpPr txBox="1"/>
          <p:nvPr/>
        </p:nvSpPr>
        <p:spPr>
          <a:xfrm>
            <a:off x="436500" y="213575"/>
            <a:ext cx="6231000" cy="879900"/>
          </a:xfrm>
          <a:prstGeom prst="rect">
            <a:avLst/>
          </a:prstGeom>
          <a:noFill/>
          <a:ln/>
        </p:spPr>
        <p:txBody>
          <a:bodyPr wrap="square" lIns="0" tIns="0" rIns="0" bIns="0" rtlCol="0" anchor="t"/>
          <a:lstStyle/>
          <a:p>
            <a:pPr algn="l" indent="0" marL="0">
              <a:lnSpc>
                <a:spcPct val="100000"/>
              </a:lnSpc>
              <a:buNone/>
            </a:pPr>
            <a:r>
              <a:rPr lang="en-US" sz="3000" b="1" dirty="0">
                <a:solidFill>
                  <a:srgbClr val="3030D0"/>
                </a:solidFill>
                <a:latin typeface="Arial" pitchFamily="34" charset="0"/>
                <a:ea typeface="Arial" pitchFamily="34" charset="-122"/>
                <a:cs typeface="Arial" pitchFamily="34" charset="-120"/>
              </a:rPr>
              <a:t>Что преобладает в сельском хозяйстве лесной зоны
</a:t>
            </a:r>
            <a:endParaRPr lang="en-US" sz="3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8518411" y="4563200"/>
            <a:ext cx="543000" cy="451800"/>
          </a:xfrm>
          <a:prstGeom prst="rect">
            <a:avLst/>
          </a:prstGeom>
          <a:noFill/>
          <a:ln/>
        </p:spPr>
        <p:txBody>
          <a:bodyPr wrap="square" lIns="0" tIns="0" rIns="0" bIns="0" rtlCol="0" anchor="t"/>
          <a:lstStyle/>
          <a:p>
            <a:pPr algn="ctr" indent="0" marL="0">
              <a:lnSpc>
                <a:spcPct val="100000"/>
              </a:lnSpc>
              <a:buNone/>
            </a:pPr>
            <a:r>
              <a:rPr lang="en-US" sz="2000" b="1" dirty="0">
                <a:solidFill>
                  <a:srgbClr val="3030D0"/>
                </a:solidFill>
                <a:latin typeface="Arial" pitchFamily="34" charset="0"/>
                <a:ea typeface="Arial" pitchFamily="34" charset="-122"/>
                <a:cs typeface="Arial" pitchFamily="34" charset="-120"/>
              </a:rPr>
              <a:t>14</a:t>
            </a:r>
            <a:endParaRPr lang="en-US" sz="2000" dirty="0"/>
          </a:p>
        </p:txBody>
      </p:sp>
      <p:sp>
        <p:nvSpPr>
          <p:cNvPr id="8" name="Text 1"/>
          <p:cNvSpPr txBox="1"/>
          <p:nvPr/>
        </p:nvSpPr>
        <p:spPr>
          <a:xfrm>
            <a:off x="436500" y="464800"/>
            <a:ext cx="7219800" cy="791400"/>
          </a:xfrm>
          <a:prstGeom prst="rect">
            <a:avLst/>
          </a:prstGeom>
          <a:noFill/>
          <a:ln/>
        </p:spPr>
        <p:txBody>
          <a:bodyPr wrap="square" lIns="0" tIns="0" rIns="0" bIns="0" rtlCol="0" anchor="t"/>
          <a:lstStyle/>
          <a:p>
            <a:pPr algn="l" indent="0" marL="0">
              <a:lnSpc>
                <a:spcPct val="100000"/>
              </a:lnSpc>
              <a:buNone/>
            </a:pPr>
            <a:r>
              <a:rPr lang="en-US" sz="3000" b="1" dirty="0">
                <a:solidFill>
                  <a:srgbClr val="3030D0"/>
                </a:solidFill>
                <a:latin typeface="Arial" pitchFamily="34" charset="0"/>
                <a:ea typeface="Arial" pitchFamily="34" charset="-122"/>
                <a:cs typeface="Arial" pitchFamily="34" charset="-120"/>
              </a:rPr>
              <a:t>Молочное животноводство как ведущая отрасль
</a:t>
            </a:r>
            <a:endParaRPr lang="en-US" sz="3000" dirty="0"/>
          </a:p>
        </p:txBody>
      </p:sp>
      <p:sp>
        <p:nvSpPr>
          <p:cNvPr id="9" name="Text 2"/>
          <p:cNvSpPr txBox="1"/>
          <p:nvPr/>
        </p:nvSpPr>
        <p:spPr>
          <a:xfrm>
            <a:off x="646200" y="2746950"/>
            <a:ext cx="1591500" cy="1412700"/>
          </a:xfrm>
          <a:prstGeom prst="rect">
            <a:avLst/>
          </a:prstGeom>
          <a:noFill/>
          <a:ln/>
        </p:spPr>
        <p:txBody>
          <a:bodyPr wrap="square" lIns="0" tIns="0" rIns="0" bIns="0" rtlCol="0" anchor="t"/>
          <a:lstStyle/>
          <a:p>
            <a:pPr algn="l" indent="0" marL="0">
              <a:lnSpc>
                <a:spcPct val="100000"/>
              </a:lnSpc>
              <a:buNone/>
            </a:pPr>
            <a:r>
              <a:rPr lang="en-US" sz="900" dirty="0">
                <a:solidFill>
                  <a:srgbClr val="3030D0"/>
                </a:solidFill>
                <a:latin typeface="Arial" pitchFamily="34" charset="0"/>
                <a:ea typeface="Arial" pitchFamily="34" charset="-122"/>
                <a:cs typeface="Arial" pitchFamily="34" charset="-120"/>
              </a:rPr>
              <a:t>Для молочного скотоводства в лесной зоне есть хорошие условия: естественные луга, сенокосы и кормовые культуры. Они помогают содержать стадо круглый год и получать стабильную продукцию.
</a:t>
            </a:r>
            <a:endParaRPr lang="en-US" sz="900" dirty="0"/>
          </a:p>
        </p:txBody>
      </p:sp>
      <p:sp>
        <p:nvSpPr>
          <p:cNvPr id="10" name="Text 3"/>
          <p:cNvSpPr txBox="1"/>
          <p:nvPr/>
        </p:nvSpPr>
        <p:spPr>
          <a:xfrm>
            <a:off x="646200" y="2286237"/>
            <a:ext cx="1591500" cy="375600"/>
          </a:xfrm>
          <a:prstGeom prst="rect">
            <a:avLst/>
          </a:prstGeom>
          <a:noFill/>
          <a:ln/>
        </p:spPr>
        <p:txBody>
          <a:bodyPr wrap="square" lIns="0" tIns="0" rIns="0" bIns="0" rtlCol="0" anchor="t"/>
          <a:lstStyle/>
          <a:p>
            <a:pPr algn="l" indent="0" marL="0">
              <a:lnSpc>
                <a:spcPct val="100000"/>
              </a:lnSpc>
              <a:buNone/>
            </a:pPr>
            <a:r>
              <a:rPr lang="en-US" sz="1200" b="1" dirty="0">
                <a:solidFill>
                  <a:srgbClr val="3030D0"/>
                </a:solidFill>
                <a:latin typeface="Arial" pitchFamily="34" charset="0"/>
                <a:ea typeface="Arial" pitchFamily="34" charset="-122"/>
                <a:cs typeface="Arial" pitchFamily="34" charset="-120"/>
              </a:rPr>
              <a:t>Природная база
</a:t>
            </a:r>
            <a:endParaRPr lang="en-US" sz="1200" dirty="0"/>
          </a:p>
        </p:txBody>
      </p:sp>
      <p:sp>
        <p:nvSpPr>
          <p:cNvPr id="11" name="Text 4"/>
          <p:cNvSpPr txBox="1"/>
          <p:nvPr/>
        </p:nvSpPr>
        <p:spPr>
          <a:xfrm>
            <a:off x="2732900" y="2746950"/>
            <a:ext cx="1591500" cy="1412700"/>
          </a:xfrm>
          <a:prstGeom prst="rect">
            <a:avLst/>
          </a:prstGeom>
          <a:noFill/>
          <a:ln/>
        </p:spPr>
        <p:txBody>
          <a:bodyPr wrap="square" lIns="0" tIns="0" rIns="0" bIns="0" rtlCol="0" anchor="t"/>
          <a:lstStyle/>
          <a:p>
            <a:pPr algn="l" indent="0" marL="0">
              <a:lnSpc>
                <a:spcPct val="100000"/>
              </a:lnSpc>
              <a:buNone/>
            </a:pPr>
            <a:r>
              <a:rPr lang="en-US" sz="900" dirty="0">
                <a:solidFill>
                  <a:srgbClr val="3030D0"/>
                </a:solidFill>
                <a:latin typeface="Arial" pitchFamily="34" charset="0"/>
                <a:ea typeface="Arial" pitchFamily="34" charset="-122"/>
                <a:cs typeface="Arial" pitchFamily="34" charset="-120"/>
              </a:rPr>
              <a:t>Большие города создают постоянный спрос на молоко, кефир, сыр, творог и масло. Поэтому фермы часто размещаются недалеко от населённых пунктов и перерабатывающих предприятий.
</a:t>
            </a:r>
            <a:endParaRPr lang="en-US" sz="900" dirty="0"/>
          </a:p>
        </p:txBody>
      </p:sp>
      <p:sp>
        <p:nvSpPr>
          <p:cNvPr id="12" name="Text 5"/>
          <p:cNvSpPr txBox="1"/>
          <p:nvPr/>
        </p:nvSpPr>
        <p:spPr>
          <a:xfrm>
            <a:off x="2732900" y="2286237"/>
            <a:ext cx="1591500" cy="375600"/>
          </a:xfrm>
          <a:prstGeom prst="rect">
            <a:avLst/>
          </a:prstGeom>
          <a:noFill/>
          <a:ln/>
        </p:spPr>
        <p:txBody>
          <a:bodyPr wrap="square" lIns="0" tIns="0" rIns="0" bIns="0" rtlCol="0" anchor="t"/>
          <a:lstStyle/>
          <a:p>
            <a:pPr algn="l" indent="0" marL="0">
              <a:lnSpc>
                <a:spcPct val="100000"/>
              </a:lnSpc>
              <a:buNone/>
            </a:pPr>
            <a:r>
              <a:rPr lang="en-US" sz="1200" b="1" dirty="0">
                <a:solidFill>
                  <a:srgbClr val="3030D0"/>
                </a:solidFill>
                <a:latin typeface="Arial" pitchFamily="34" charset="0"/>
                <a:ea typeface="Arial" pitchFamily="34" charset="-122"/>
                <a:cs typeface="Arial" pitchFamily="34" charset="-120"/>
              </a:rPr>
              <a:t>Близость городов
</a:t>
            </a:r>
            <a:endParaRPr lang="en-US" sz="1200" dirty="0"/>
          </a:p>
        </p:txBody>
      </p:sp>
      <p:sp>
        <p:nvSpPr>
          <p:cNvPr id="13" name="Text 6"/>
          <p:cNvSpPr txBox="1"/>
          <p:nvPr/>
        </p:nvSpPr>
        <p:spPr>
          <a:xfrm>
            <a:off x="4819600" y="2746950"/>
            <a:ext cx="1591500" cy="1412700"/>
          </a:xfrm>
          <a:prstGeom prst="rect">
            <a:avLst/>
          </a:prstGeom>
          <a:noFill/>
          <a:ln/>
        </p:spPr>
        <p:txBody>
          <a:bodyPr wrap="square" lIns="0" tIns="0" rIns="0" bIns="0" rtlCol="0" anchor="t"/>
          <a:lstStyle/>
          <a:p>
            <a:pPr algn="l" indent="0" marL="0">
              <a:lnSpc>
                <a:spcPct val="100000"/>
              </a:lnSpc>
              <a:buNone/>
            </a:pPr>
            <a:r>
              <a:rPr lang="en-US" sz="900" dirty="0">
                <a:solidFill>
                  <a:srgbClr val="3030D0"/>
                </a:solidFill>
                <a:latin typeface="Arial" pitchFamily="34" charset="0"/>
                <a:ea typeface="Arial" pitchFamily="34" charset="-122"/>
                <a:cs typeface="Arial" pitchFamily="34" charset="-120"/>
              </a:rPr>
              <a:t>Свежая молочная продукция быстро портится, поэтому особенно важны дороги, реки и железные пути. Хорошая транспортная сеть помогает доставлять её в магазины и на заводы без потерь.
</a:t>
            </a:r>
            <a:endParaRPr lang="en-US" sz="900" dirty="0"/>
          </a:p>
        </p:txBody>
      </p:sp>
      <p:sp>
        <p:nvSpPr>
          <p:cNvPr id="14" name="Text 7"/>
          <p:cNvSpPr txBox="1"/>
          <p:nvPr/>
        </p:nvSpPr>
        <p:spPr>
          <a:xfrm>
            <a:off x="4819600" y="2286237"/>
            <a:ext cx="1591500" cy="375600"/>
          </a:xfrm>
          <a:prstGeom prst="rect">
            <a:avLst/>
          </a:prstGeom>
          <a:noFill/>
          <a:ln/>
        </p:spPr>
        <p:txBody>
          <a:bodyPr wrap="square" lIns="0" tIns="0" rIns="0" bIns="0" rtlCol="0" anchor="t"/>
          <a:lstStyle/>
          <a:p>
            <a:pPr algn="l" indent="0" marL="0">
              <a:lnSpc>
                <a:spcPct val="100000"/>
              </a:lnSpc>
              <a:buNone/>
            </a:pPr>
            <a:r>
              <a:rPr lang="en-US" sz="1200" b="1" dirty="0">
                <a:solidFill>
                  <a:srgbClr val="3030D0"/>
                </a:solidFill>
                <a:latin typeface="Arial" pitchFamily="34" charset="0"/>
                <a:ea typeface="Arial" pitchFamily="34" charset="-122"/>
                <a:cs typeface="Arial" pitchFamily="34" charset="-120"/>
              </a:rPr>
              <a:t>Связь с транспортом
</a:t>
            </a:r>
            <a:endParaRPr lang="en-US" sz="1200" dirty="0"/>
          </a:p>
        </p:txBody>
      </p:sp>
      <p:sp>
        <p:nvSpPr>
          <p:cNvPr id="15" name="Text 8"/>
          <p:cNvSpPr txBox="1"/>
          <p:nvPr/>
        </p:nvSpPr>
        <p:spPr>
          <a:xfrm>
            <a:off x="6906300" y="2746950"/>
            <a:ext cx="1591500" cy="1412700"/>
          </a:xfrm>
          <a:prstGeom prst="rect">
            <a:avLst/>
          </a:prstGeom>
          <a:noFill/>
          <a:ln/>
        </p:spPr>
        <p:txBody>
          <a:bodyPr wrap="square" lIns="0" tIns="0" rIns="0" bIns="0" rtlCol="0" anchor="t"/>
          <a:lstStyle/>
          <a:p>
            <a:pPr algn="l" indent="0" marL="0">
              <a:lnSpc>
                <a:spcPct val="100000"/>
              </a:lnSpc>
              <a:buNone/>
            </a:pPr>
            <a:r>
              <a:rPr lang="en-US" sz="900" dirty="0">
                <a:solidFill>
                  <a:srgbClr val="3030D0"/>
                </a:solidFill>
                <a:latin typeface="Arial" pitchFamily="34" charset="0"/>
                <a:ea typeface="Arial" pitchFamily="34" charset="-122"/>
                <a:cs typeface="Arial" pitchFamily="34" charset="-120"/>
              </a:rPr>
              <a:t>Молочное животноводство обеспечивает людей важными продуктами питания и даёт работу сельским жителям. Оно остаётся одной из самых устойчивых отраслей хозяйства лесной зоны.
</a:t>
            </a:r>
            <a:endParaRPr lang="en-US" sz="900" dirty="0"/>
          </a:p>
        </p:txBody>
      </p:sp>
      <p:sp>
        <p:nvSpPr>
          <p:cNvPr id="16" name="Text 9"/>
          <p:cNvSpPr txBox="1"/>
          <p:nvPr/>
        </p:nvSpPr>
        <p:spPr>
          <a:xfrm>
            <a:off x="6906300" y="2286237"/>
            <a:ext cx="1591500" cy="375600"/>
          </a:xfrm>
          <a:prstGeom prst="rect">
            <a:avLst/>
          </a:prstGeom>
          <a:noFill/>
          <a:ln/>
        </p:spPr>
        <p:txBody>
          <a:bodyPr wrap="square" lIns="0" tIns="0" rIns="0" bIns="0" rtlCol="0" anchor="t"/>
          <a:lstStyle/>
          <a:p>
            <a:pPr algn="l" indent="0" marL="0">
              <a:lnSpc>
                <a:spcPct val="100000"/>
              </a:lnSpc>
              <a:buNone/>
            </a:pPr>
            <a:r>
              <a:rPr lang="en-US" sz="1200" b="1" dirty="0">
                <a:solidFill>
                  <a:srgbClr val="3030D0"/>
                </a:solidFill>
                <a:latin typeface="Arial" pitchFamily="34" charset="0"/>
                <a:ea typeface="Arial" pitchFamily="34" charset="-122"/>
                <a:cs typeface="Arial" pitchFamily="34" charset="-120"/>
              </a:rPr>
              <a:t>Значение для населения
</a:t>
            </a:r>
            <a:endParaRPr lang="en-US" sz="12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DCB8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56900" y="1262586"/>
            <a:ext cx="2465700" cy="1637379"/>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3354700" y="1262586"/>
            <a:ext cx="2465700" cy="1637379"/>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6152500" y="1262586"/>
            <a:ext cx="2465700" cy="1637379"/>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8518411" y="4563200"/>
            <a:ext cx="543000" cy="451800"/>
          </a:xfrm>
          <a:prstGeom prst="rect">
            <a:avLst/>
          </a:prstGeom>
          <a:noFill/>
          <a:ln/>
        </p:spPr>
        <p:txBody>
          <a:bodyPr wrap="square" lIns="0" tIns="0" rIns="0" bIns="0" rtlCol="0" anchor="t"/>
          <a:lstStyle/>
          <a:p>
            <a:pPr algn="ctr" indent="0" marL="0">
              <a:lnSpc>
                <a:spcPct val="100000"/>
              </a:lnSpc>
              <a:buNone/>
            </a:pPr>
            <a:r>
              <a:rPr lang="en-US" sz="2000" b="1" dirty="0">
                <a:solidFill>
                  <a:srgbClr val="3030D0"/>
                </a:solidFill>
                <a:latin typeface="Arial" pitchFamily="34" charset="0"/>
                <a:ea typeface="Arial" pitchFamily="34" charset="-122"/>
                <a:cs typeface="Arial" pitchFamily="34" charset="-120"/>
              </a:rPr>
              <a:t>15</a:t>
            </a:r>
            <a:endParaRPr lang="en-US" sz="2000" dirty="0"/>
          </a:p>
        </p:txBody>
      </p:sp>
      <p:sp>
        <p:nvSpPr>
          <p:cNvPr id="10" name="Text 1"/>
          <p:cNvSpPr txBox="1"/>
          <p:nvPr/>
        </p:nvSpPr>
        <p:spPr>
          <a:xfrm>
            <a:off x="634300" y="3042075"/>
            <a:ext cx="2300100" cy="954300"/>
          </a:xfrm>
          <a:prstGeom prst="rect">
            <a:avLst/>
          </a:prstGeom>
          <a:noFill/>
          <a:ln/>
        </p:spPr>
        <p:txBody>
          <a:bodyPr wrap="square" lIns="0" tIns="0" rIns="0" bIns="0" rtlCol="0" anchor="t"/>
          <a:lstStyle/>
          <a:p>
            <a:pPr algn="l" indent="0" marL="0">
              <a:lnSpc>
                <a:spcPct val="100000"/>
              </a:lnSpc>
              <a:buNone/>
            </a:pPr>
            <a:r>
              <a:rPr lang="en-US" sz="956" b="1" dirty="0">
                <a:solidFill>
                  <a:srgbClr val="3030D0"/>
                </a:solidFill>
                <a:latin typeface="Arial" pitchFamily="34" charset="0"/>
                <a:ea typeface="Arial" pitchFamily="34" charset="-122"/>
                <a:cs typeface="Arial" pitchFamily="34" charset="-120"/>
              </a:rPr>
              <a:t>Картофельное поле
</a:t>
            </a:r>
            <a:pPr algn="l" indent="0" marL="0">
              <a:lnSpc>
                <a:spcPct val="100000"/>
              </a:lnSpc>
              <a:buNone/>
            </a:pPr>
            <a:r>
              <a:rPr lang="en-US" sz="819" dirty="0">
                <a:solidFill>
                  <a:srgbClr val="3030D0"/>
                </a:solidFill>
                <a:latin typeface="Arial" pitchFamily="34" charset="0"/>
                <a:ea typeface="Arial" pitchFamily="34" charset="-122"/>
                <a:cs typeface="Arial" pitchFamily="34" charset="-120"/>
              </a:rPr>
              <a:t>
</a:t>
            </a:r>
            <a:pPr algn="l" indent="0" marL="0">
              <a:lnSpc>
                <a:spcPct val="100000"/>
              </a:lnSpc>
              <a:buNone/>
            </a:pPr>
            <a:r>
              <a:rPr lang="en-US" sz="819" dirty="0">
                <a:solidFill>
                  <a:srgbClr val="3030D0"/>
                </a:solidFill>
                <a:latin typeface="Arial" pitchFamily="34" charset="0"/>
                <a:ea typeface="Arial" pitchFamily="34" charset="-122"/>
                <a:cs typeface="Arial" pitchFamily="34" charset="-120"/>
              </a:rPr>
              <a:t>На южной окраине лесной зоны картофель чувствует себя уверенно даже при прохладном лете. Его клубни успевают сформироваться за короткий тёплый период, поэтому поля картофеля здесь встречаются особенно часто. Во время уборки на поле работают люди и техника.
</a:t>
            </a:r>
            <a:endParaRPr lang="en-US" sz="956" dirty="0"/>
          </a:p>
        </p:txBody>
      </p:sp>
      <p:sp>
        <p:nvSpPr>
          <p:cNvPr id="11" name="Text 2"/>
          <p:cNvSpPr txBox="1"/>
          <p:nvPr/>
        </p:nvSpPr>
        <p:spPr>
          <a:xfrm>
            <a:off x="3432100" y="3042075"/>
            <a:ext cx="2300100" cy="954300"/>
          </a:xfrm>
          <a:prstGeom prst="rect">
            <a:avLst/>
          </a:prstGeom>
          <a:noFill/>
          <a:ln/>
        </p:spPr>
        <p:txBody>
          <a:bodyPr wrap="square" lIns="0" tIns="0" rIns="0" bIns="0" rtlCol="0" anchor="t"/>
          <a:lstStyle/>
          <a:p>
            <a:pPr algn="l" indent="0" marL="0">
              <a:lnSpc>
                <a:spcPct val="100000"/>
              </a:lnSpc>
              <a:buNone/>
            </a:pPr>
            <a:r>
              <a:rPr lang="en-US" sz="956" b="1" dirty="0">
                <a:solidFill>
                  <a:srgbClr val="3030D0"/>
                </a:solidFill>
                <a:latin typeface="Arial" pitchFamily="34" charset="0"/>
                <a:ea typeface="Arial" pitchFamily="34" charset="-122"/>
                <a:cs typeface="Arial" pitchFamily="34" charset="-120"/>
              </a:rPr>
              <a:t>Овощные грядки у города
</a:t>
            </a:r>
            <a:pPr algn="l" indent="0" marL="0">
              <a:lnSpc>
                <a:spcPct val="100000"/>
              </a:lnSpc>
              <a:buNone/>
            </a:pPr>
            <a:r>
              <a:rPr lang="en-US" sz="819" dirty="0">
                <a:solidFill>
                  <a:srgbClr val="3030D0"/>
                </a:solidFill>
                <a:latin typeface="Arial" pitchFamily="34" charset="0"/>
                <a:ea typeface="Arial" pitchFamily="34" charset="-122"/>
                <a:cs typeface="Arial" pitchFamily="34" charset="-120"/>
              </a:rPr>
              <a:t>
</a:t>
            </a:r>
            <a:pPr algn="l" indent="0" marL="0">
              <a:lnSpc>
                <a:spcPct val="100000"/>
              </a:lnSpc>
              <a:buNone/>
            </a:pPr>
            <a:r>
              <a:rPr lang="en-US" sz="819" dirty="0">
                <a:solidFill>
                  <a:srgbClr val="3030D0"/>
                </a:solidFill>
                <a:latin typeface="Arial" pitchFamily="34" charset="0"/>
                <a:ea typeface="Arial" pitchFamily="34" charset="-122"/>
                <a:cs typeface="Arial" pitchFamily="34" charset="-120"/>
              </a:rPr>
              <a:t>Овощи чаще всего выращивают рядом с городами, чтобы быстро доставлять свежую продукцию в магазины и на рынки. Для них выбирают более лёгкие почвы, вносят удобрения и внимательно ухаживают за посевами. Такие огороды обычно выглядят ухоженно и аккуратно.
</a:t>
            </a:r>
            <a:endParaRPr lang="en-US" sz="956" dirty="0"/>
          </a:p>
        </p:txBody>
      </p:sp>
      <p:sp>
        <p:nvSpPr>
          <p:cNvPr id="12" name="Text 3"/>
          <p:cNvSpPr txBox="1"/>
          <p:nvPr/>
        </p:nvSpPr>
        <p:spPr>
          <a:xfrm>
            <a:off x="6229900" y="3042075"/>
            <a:ext cx="2300100" cy="954300"/>
          </a:xfrm>
          <a:prstGeom prst="rect">
            <a:avLst/>
          </a:prstGeom>
          <a:noFill/>
          <a:ln/>
        </p:spPr>
        <p:txBody>
          <a:bodyPr wrap="square" lIns="0" tIns="0" rIns="0" bIns="0" rtlCol="0" anchor="t"/>
          <a:lstStyle/>
          <a:p>
            <a:pPr algn="l" indent="0" marL="0">
              <a:lnSpc>
                <a:spcPct val="100000"/>
              </a:lnSpc>
              <a:buNone/>
            </a:pPr>
            <a:r>
              <a:rPr lang="en-US" sz="1032" b="1" dirty="0">
                <a:solidFill>
                  <a:srgbClr val="3030D0"/>
                </a:solidFill>
                <a:latin typeface="Arial" pitchFamily="34" charset="0"/>
                <a:ea typeface="Arial" pitchFamily="34" charset="-122"/>
                <a:cs typeface="Arial" pitchFamily="34" charset="-120"/>
              </a:rPr>
              <a:t>Уборка урожая
</a:t>
            </a:r>
            <a:pPr algn="l" indent="0" marL="0">
              <a:lnSpc>
                <a:spcPct val="100000"/>
              </a:lnSpc>
              <a:buNone/>
            </a:pPr>
            <a:r>
              <a:rPr lang="en-US" sz="885" dirty="0">
                <a:solidFill>
                  <a:srgbClr val="3030D0"/>
                </a:solidFill>
                <a:latin typeface="Arial" pitchFamily="34" charset="0"/>
                <a:ea typeface="Arial" pitchFamily="34" charset="-122"/>
                <a:cs typeface="Arial" pitchFamily="34" charset="-120"/>
              </a:rPr>
              <a:t>
</a:t>
            </a:r>
            <a:pPr algn="l" indent="0" marL="0">
              <a:lnSpc>
                <a:spcPct val="100000"/>
              </a:lnSpc>
              <a:buNone/>
            </a:pPr>
            <a:r>
              <a:rPr lang="en-US" sz="885" dirty="0">
                <a:solidFill>
                  <a:srgbClr val="3030D0"/>
                </a:solidFill>
                <a:latin typeface="Arial" pitchFamily="34" charset="0"/>
                <a:ea typeface="Arial" pitchFamily="34" charset="-122"/>
                <a:cs typeface="Arial" pitchFamily="34" charset="-120"/>
              </a:rPr>
              <a:t>Сбор картофеля и овощей — важный осенний этап сельской жизни. Урожай сортируют, перевозят в хранилища и отправляют потребителям. На снимке хорошо смотрятся ряды грядок, корзины с овощами и люди, занятые работой на поле.
</a:t>
            </a:r>
            <a:endParaRPr lang="en-US" sz="1032" dirty="0"/>
          </a:p>
        </p:txBody>
      </p:sp>
      <p:sp>
        <p:nvSpPr>
          <p:cNvPr id="13" name="Text 4"/>
          <p:cNvSpPr txBox="1"/>
          <p:nvPr/>
        </p:nvSpPr>
        <p:spPr>
          <a:xfrm>
            <a:off x="436500" y="276250"/>
            <a:ext cx="6762600" cy="791700"/>
          </a:xfrm>
          <a:prstGeom prst="rect">
            <a:avLst/>
          </a:prstGeom>
          <a:noFill/>
          <a:ln/>
        </p:spPr>
        <p:txBody>
          <a:bodyPr wrap="square" lIns="0" tIns="0" rIns="0" bIns="0" rtlCol="0" anchor="t"/>
          <a:lstStyle/>
          <a:p>
            <a:pPr algn="l" indent="0" marL="0">
              <a:lnSpc>
                <a:spcPct val="100000"/>
              </a:lnSpc>
              <a:buNone/>
            </a:pPr>
            <a:r>
              <a:rPr lang="en-US" sz="3000" b="1" dirty="0">
                <a:solidFill>
                  <a:srgbClr val="3030D0"/>
                </a:solidFill>
                <a:latin typeface="Arial" pitchFamily="34" charset="0"/>
                <a:ea typeface="Arial" pitchFamily="34" charset="-122"/>
                <a:cs typeface="Arial" pitchFamily="34" charset="-120"/>
              </a:rPr>
              <a:t>Картофель и овощи в южной части лесной зоны
</a:t>
            </a:r>
            <a:endParaRPr lang="en-US" sz="3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620825" y="1452342"/>
            <a:ext cx="7902300" cy="3113316"/>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8518411" y="4563200"/>
            <a:ext cx="543000" cy="451800"/>
          </a:xfrm>
          <a:prstGeom prst="rect">
            <a:avLst/>
          </a:prstGeom>
          <a:noFill/>
          <a:ln/>
        </p:spPr>
        <p:txBody>
          <a:bodyPr wrap="square" lIns="0" tIns="0" rIns="0" bIns="0" rtlCol="0" anchor="t"/>
          <a:lstStyle/>
          <a:p>
            <a:pPr algn="l" indent="0" marL="0">
              <a:lnSpc>
                <a:spcPct val="100000"/>
              </a:lnSpc>
              <a:buNone/>
            </a:pPr>
            <a:r>
              <a:rPr lang="en-US" sz="2000" b="1" dirty="0">
                <a:solidFill>
                  <a:srgbClr val="3030D0"/>
                </a:solidFill>
                <a:latin typeface="Arial" pitchFamily="34" charset="0"/>
                <a:ea typeface="Arial" pitchFamily="34" charset="-122"/>
                <a:cs typeface="Arial" pitchFamily="34" charset="-120"/>
              </a:rPr>
              <a:t>16</a:t>
            </a:r>
            <a:endParaRPr lang="en-US" sz="2000" dirty="0"/>
          </a:p>
        </p:txBody>
      </p:sp>
      <p:sp>
        <p:nvSpPr>
          <p:cNvPr id="6" name="Text 1"/>
          <p:cNvSpPr txBox="1"/>
          <p:nvPr/>
        </p:nvSpPr>
        <p:spPr>
          <a:xfrm>
            <a:off x="370025" y="216900"/>
            <a:ext cx="7296000" cy="451800"/>
          </a:xfrm>
          <a:prstGeom prst="rect">
            <a:avLst/>
          </a:prstGeom>
          <a:noFill/>
          <a:ln/>
        </p:spPr>
        <p:txBody>
          <a:bodyPr wrap="square" lIns="0" tIns="0" rIns="0" bIns="0" rtlCol="0" anchor="t"/>
          <a:lstStyle/>
          <a:p>
            <a:pPr algn="l" indent="0" marL="0">
              <a:lnSpc>
                <a:spcPct val="100000"/>
              </a:lnSpc>
              <a:buNone/>
            </a:pPr>
            <a:r>
              <a:rPr lang="en-US" sz="1777" b="1" dirty="0">
                <a:solidFill>
                  <a:srgbClr val="3030D0"/>
                </a:solidFill>
                <a:latin typeface="Arial" pitchFamily="34" charset="0"/>
                <a:ea typeface="Arial" pitchFamily="34" charset="-122"/>
                <a:cs typeface="Arial" pitchFamily="34" charset="-120"/>
              </a:rPr>
              <a:t>Как природные условия влияют на специализацию сельского хозяйства
</a:t>
            </a:r>
            <a:endParaRPr lang="en-US" sz="1777" dirty="0"/>
          </a:p>
        </p:txBody>
      </p:sp>
      <p:sp>
        <p:nvSpPr>
          <p:cNvPr id="7" name="Text 2"/>
          <p:cNvSpPr txBox="1"/>
          <p:nvPr/>
        </p:nvSpPr>
        <p:spPr>
          <a:xfrm>
            <a:off x="370025" y="748175"/>
            <a:ext cx="7296000" cy="451800"/>
          </a:xfrm>
          <a:prstGeom prst="rect">
            <a:avLst/>
          </a:prstGeom>
          <a:noFill/>
          <a:ln/>
        </p:spPr>
        <p:txBody>
          <a:bodyPr wrap="square" lIns="0" tIns="0" rIns="0" bIns="0" rtlCol="0" anchor="t"/>
          <a:lstStyle/>
          <a:p>
            <a:pPr algn="l" indent="0" marL="0">
              <a:lnSpc>
                <a:spcPct val="100000"/>
              </a:lnSpc>
              <a:buNone/>
            </a:pPr>
            <a:r>
              <a:rPr lang="en-US" sz="1400" dirty="0">
                <a:solidFill>
                  <a:srgbClr val="3030D0"/>
                </a:solidFill>
                <a:latin typeface="Arial" pitchFamily="34" charset="0"/>
                <a:ea typeface="Arial" pitchFamily="34" charset="-122"/>
                <a:cs typeface="Arial" pitchFamily="34" charset="-120"/>
              </a:rPr>
              <a:t>Схема по материалам школьного курса географии России
</a:t>
            </a:r>
            <a:endParaRPr lang="en-US" sz="14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DCB8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2768850" y="1888150"/>
            <a:ext cx="3606300" cy="791400"/>
          </a:xfrm>
          <a:prstGeom prst="rect">
            <a:avLst/>
          </a:prstGeom>
          <a:noFill/>
          <a:ln/>
        </p:spPr>
        <p:txBody>
          <a:bodyPr wrap="square" lIns="0" tIns="0" rIns="0" bIns="0" rtlCol="0" anchor="ctr"/>
          <a:lstStyle/>
          <a:p>
            <a:pPr algn="ctr" indent="0" marL="0">
              <a:lnSpc>
                <a:spcPct val="100000"/>
              </a:lnSpc>
              <a:buNone/>
            </a:pPr>
            <a:r>
              <a:rPr lang="en-US" sz="4000" b="1" dirty="0">
                <a:solidFill>
                  <a:srgbClr val="3030D0"/>
                </a:solidFill>
                <a:latin typeface="Arial" pitchFamily="34" charset="0"/>
                <a:ea typeface="Arial" pitchFamily="34" charset="-122"/>
                <a:cs typeface="Arial" pitchFamily="34" charset="-120"/>
              </a:rPr>
              <a:t>2
</a:t>
            </a:r>
            <a:endParaRPr lang="en-US" sz="4000" dirty="0"/>
          </a:p>
        </p:txBody>
      </p:sp>
      <p:sp>
        <p:nvSpPr>
          <p:cNvPr id="5" name="Text 1"/>
          <p:cNvSpPr txBox="1"/>
          <p:nvPr/>
        </p:nvSpPr>
        <p:spPr>
          <a:xfrm>
            <a:off x="1960350" y="4268175"/>
            <a:ext cx="5223300" cy="500400"/>
          </a:xfrm>
          <a:prstGeom prst="rect">
            <a:avLst/>
          </a:prstGeom>
          <a:noFill/>
          <a:ln/>
        </p:spPr>
        <p:txBody>
          <a:bodyPr wrap="square" lIns="0" tIns="0" rIns="0" bIns="0" rtlCol="0" anchor="ctr"/>
          <a:lstStyle/>
          <a:p>
            <a:pPr algn="ctr" indent="0" marL="0">
              <a:lnSpc>
                <a:spcPct val="100000"/>
              </a:lnSpc>
              <a:buNone/>
            </a:pPr>
            <a:r>
              <a:rPr lang="en-US" sz="1300" dirty="0">
                <a:solidFill>
                  <a:srgbClr val="3030D0"/>
                </a:solidFill>
                <a:latin typeface="Arial" pitchFamily="34" charset="0"/>
                <a:ea typeface="Arial" pitchFamily="34" charset="-122"/>
                <a:cs typeface="Arial" pitchFamily="34" charset="-120"/>
              </a:rPr>
              <a:t>Лён-долгунец ценят не только как сельскохозяйственную, но и как промышленную культуру. Он даёт сырьё для ткани и помогает развиваться лёгкой промышленности.
</a:t>
            </a:r>
            <a:endParaRPr lang="en-US" sz="1300" dirty="0"/>
          </a:p>
        </p:txBody>
      </p:sp>
      <p:sp>
        <p:nvSpPr>
          <p:cNvPr id="6" name="Text 2"/>
          <p:cNvSpPr txBox="1"/>
          <p:nvPr/>
        </p:nvSpPr>
        <p:spPr>
          <a:xfrm>
            <a:off x="2984450" y="2716775"/>
            <a:ext cx="3168600" cy="431100"/>
          </a:xfrm>
          <a:prstGeom prst="rect">
            <a:avLst/>
          </a:prstGeom>
          <a:noFill/>
          <a:ln/>
        </p:spPr>
        <p:txBody>
          <a:bodyPr wrap="square" lIns="0" tIns="0" rIns="0" bIns="0" rtlCol="0" anchor="ctr"/>
          <a:lstStyle/>
          <a:p>
            <a:pPr algn="ctr" indent="0" marL="0">
              <a:lnSpc>
                <a:spcPct val="100000"/>
              </a:lnSpc>
              <a:buNone/>
            </a:pPr>
            <a:r>
              <a:rPr lang="en-US" sz="1500" dirty="0">
                <a:solidFill>
                  <a:srgbClr val="3030D0"/>
                </a:solidFill>
                <a:latin typeface="Arial" pitchFamily="34" charset="0"/>
                <a:ea typeface="Arial" pitchFamily="34" charset="-122"/>
                <a:cs typeface="Arial" pitchFamily="34" charset="-120"/>
              </a:rPr>
              <a:t>главные продукты получают из этой культуры: волокно и масло.
</a:t>
            </a:r>
            <a:endParaRPr lang="en-US" sz="1500" dirty="0"/>
          </a:p>
        </p:txBody>
      </p:sp>
      <p:sp>
        <p:nvSpPr>
          <p:cNvPr id="7" name="Text 3"/>
          <p:cNvSpPr txBox="1"/>
          <p:nvPr/>
        </p:nvSpPr>
        <p:spPr>
          <a:xfrm>
            <a:off x="2987850" y="3446850"/>
            <a:ext cx="3168600" cy="169200"/>
          </a:xfrm>
          <a:prstGeom prst="rect">
            <a:avLst/>
          </a:prstGeom>
          <a:noFill/>
          <a:ln/>
        </p:spPr>
        <p:txBody>
          <a:bodyPr wrap="square" lIns="0" tIns="0" rIns="0" bIns="0" rtlCol="0" anchor="ctr"/>
          <a:lstStyle/>
          <a:p>
            <a:pPr algn="ctr" indent="0" marL="0">
              <a:lnSpc>
                <a:spcPct val="100000"/>
              </a:lnSpc>
              <a:buNone/>
            </a:pPr>
            <a:r>
              <a:rPr lang="en-US" sz="1000" dirty="0">
                <a:solidFill>
                  <a:srgbClr val="3030D0"/>
                </a:solidFill>
                <a:latin typeface="Arial" pitchFamily="34" charset="0"/>
                <a:ea typeface="Arial" pitchFamily="34" charset="-122"/>
                <a:cs typeface="Arial" pitchFamily="34" charset="-120"/>
              </a:rPr>
              <a:t>Школьный курс географии России
</a:t>
            </a:r>
            <a:endParaRPr lang="en-US" sz="1000" dirty="0"/>
          </a:p>
        </p:txBody>
      </p:sp>
      <p:sp>
        <p:nvSpPr>
          <p:cNvPr id="8" name="Text 4"/>
          <p:cNvSpPr txBox="1"/>
          <p:nvPr/>
        </p:nvSpPr>
        <p:spPr>
          <a:xfrm>
            <a:off x="8518411" y="4563200"/>
            <a:ext cx="543000" cy="451800"/>
          </a:xfrm>
          <a:prstGeom prst="rect">
            <a:avLst/>
          </a:prstGeom>
          <a:noFill/>
          <a:ln/>
        </p:spPr>
        <p:txBody>
          <a:bodyPr wrap="square" lIns="0" tIns="0" rIns="0" bIns="0" rtlCol="0" anchor="t"/>
          <a:lstStyle/>
          <a:p>
            <a:pPr algn="ctr" indent="0" marL="0">
              <a:lnSpc>
                <a:spcPct val="100000"/>
              </a:lnSpc>
              <a:buNone/>
            </a:pPr>
            <a:r>
              <a:rPr lang="en-US" sz="2000" b="1" dirty="0">
                <a:solidFill>
                  <a:srgbClr val="3030D0"/>
                </a:solidFill>
                <a:latin typeface="Arial" pitchFamily="34" charset="0"/>
                <a:ea typeface="Arial" pitchFamily="34" charset="-122"/>
                <a:cs typeface="Arial" pitchFamily="34" charset="-120"/>
              </a:rPr>
              <a:t>17</a:t>
            </a:r>
            <a:endParaRPr lang="en-US" sz="2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BE1FE"/>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517327" y="1608425"/>
            <a:ext cx="3845945" cy="23781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762125" y="1758500"/>
            <a:ext cx="3246900" cy="923400"/>
          </a:xfrm>
          <a:prstGeom prst="rect">
            <a:avLst/>
          </a:prstGeom>
          <a:noFill/>
          <a:ln/>
        </p:spPr>
        <p:txBody>
          <a:bodyPr wrap="square" lIns="0" tIns="0" rIns="0" bIns="0" rtlCol="0" anchor="t"/>
          <a:lstStyle/>
          <a:p>
            <a:pPr algn="l" indent="0" marL="0">
              <a:lnSpc>
                <a:spcPct val="100000"/>
              </a:lnSpc>
              <a:buNone/>
            </a:pPr>
            <a:r>
              <a:rPr lang="en-US" sz="1200" dirty="0">
                <a:solidFill>
                  <a:srgbClr val="3030D0"/>
                </a:solidFill>
                <a:latin typeface="Arial" pitchFamily="34" charset="0"/>
                <a:ea typeface="Arial" pitchFamily="34" charset="-122"/>
                <a:cs typeface="Arial" pitchFamily="34" charset="-120"/>
              </a:rPr>
              <a:t>Лес, поля и города в этой зоне работают не по отдельности, а как единая система. Каждая часть хозяйства поддерживает другую.
</a:t>
            </a:r>
            <a:endParaRPr lang="en-US" sz="1200" dirty="0"/>
          </a:p>
        </p:txBody>
      </p:sp>
      <p:sp>
        <p:nvSpPr>
          <p:cNvPr id="7" name="Text 1"/>
          <p:cNvSpPr txBox="1"/>
          <p:nvPr/>
        </p:nvSpPr>
        <p:spPr>
          <a:xfrm>
            <a:off x="762125" y="2965350"/>
            <a:ext cx="3246900" cy="923400"/>
          </a:xfrm>
          <a:prstGeom prst="rect">
            <a:avLst/>
          </a:prstGeom>
          <a:noFill/>
          <a:ln/>
        </p:spPr>
        <p:txBody>
          <a:bodyPr wrap="square" lIns="0" tIns="0" rIns="0" bIns="0" rtlCol="0" anchor="t"/>
          <a:lstStyle/>
          <a:p>
            <a:pPr algn="l" indent="0" marL="0">
              <a:lnSpc>
                <a:spcPct val="100000"/>
              </a:lnSpc>
              <a:buNone/>
            </a:pPr>
            <a:r>
              <a:rPr lang="en-US" sz="1200" dirty="0">
                <a:solidFill>
                  <a:srgbClr val="3030D0"/>
                </a:solidFill>
                <a:latin typeface="Arial" pitchFamily="34" charset="0"/>
                <a:ea typeface="Arial" pitchFamily="34" charset="-122"/>
                <a:cs typeface="Arial" pitchFamily="34" charset="-120"/>
              </a:rPr>
              <a:t>Связи между отраслями делают хозяйство устойчивее: сырьё, переработка, доставка и спрос взаимно усиливают развитие территории.
</a:t>
            </a:r>
            <a:endParaRPr lang="en-US" sz="1200" dirty="0"/>
          </a:p>
        </p:txBody>
      </p:sp>
      <p:sp>
        <p:nvSpPr>
          <p:cNvPr id="8" name="Text 2"/>
          <p:cNvSpPr txBox="1"/>
          <p:nvPr/>
        </p:nvSpPr>
        <p:spPr>
          <a:xfrm>
            <a:off x="762125" y="4509879"/>
            <a:ext cx="7601100" cy="153900"/>
          </a:xfrm>
          <a:prstGeom prst="rect">
            <a:avLst/>
          </a:prstGeom>
          <a:noFill/>
          <a:ln/>
        </p:spPr>
        <p:txBody>
          <a:bodyPr wrap="square" lIns="0" tIns="0" rIns="0" bIns="0" rtlCol="0" anchor="t"/>
          <a:lstStyle/>
          <a:p>
            <a:pPr algn="l" indent="0" marL="0">
              <a:lnSpc>
                <a:spcPct val="100000"/>
              </a:lnSpc>
              <a:buNone/>
            </a:pPr>
            <a:r>
              <a:rPr lang="en-US" sz="1000" b="1" dirty="0">
                <a:solidFill>
                  <a:srgbClr val="3030D0"/>
                </a:solidFill>
                <a:latin typeface="Arial" pitchFamily="34" charset="0"/>
                <a:ea typeface="Arial" pitchFamily="34" charset="-122"/>
                <a:cs typeface="Arial" pitchFamily="34" charset="-120"/>
              </a:rPr>
              <a:t>Схема по материалам школьного курса географии России
</a:t>
            </a:r>
            <a:endParaRPr lang="en-US" sz="1000" dirty="0"/>
          </a:p>
        </p:txBody>
      </p:sp>
      <p:sp>
        <p:nvSpPr>
          <p:cNvPr id="9" name="Text 3"/>
          <p:cNvSpPr txBox="1"/>
          <p:nvPr/>
        </p:nvSpPr>
        <p:spPr>
          <a:xfrm>
            <a:off x="8518411" y="4563200"/>
            <a:ext cx="543000" cy="451800"/>
          </a:xfrm>
          <a:prstGeom prst="rect">
            <a:avLst/>
          </a:prstGeom>
          <a:noFill/>
          <a:ln/>
        </p:spPr>
        <p:txBody>
          <a:bodyPr wrap="square" lIns="0" tIns="0" rIns="0" bIns="0" rtlCol="0" anchor="t"/>
          <a:lstStyle/>
          <a:p>
            <a:pPr algn="ctr" indent="0" marL="0">
              <a:lnSpc>
                <a:spcPct val="100000"/>
              </a:lnSpc>
              <a:buNone/>
            </a:pPr>
            <a:r>
              <a:rPr lang="en-US" sz="2000" b="1" dirty="0">
                <a:solidFill>
                  <a:srgbClr val="3030D0"/>
                </a:solidFill>
                <a:latin typeface="Arial" pitchFamily="34" charset="0"/>
                <a:ea typeface="Arial" pitchFamily="34" charset="-122"/>
                <a:cs typeface="Arial" pitchFamily="34" charset="-120"/>
              </a:rPr>
              <a:t>18</a:t>
            </a:r>
            <a:endParaRPr lang="en-US" sz="2000" dirty="0"/>
          </a:p>
        </p:txBody>
      </p:sp>
      <p:sp>
        <p:nvSpPr>
          <p:cNvPr id="10" name="Text 4"/>
          <p:cNvSpPr txBox="1"/>
          <p:nvPr/>
        </p:nvSpPr>
        <p:spPr>
          <a:xfrm>
            <a:off x="436500" y="213575"/>
            <a:ext cx="6231000" cy="879900"/>
          </a:xfrm>
          <a:prstGeom prst="rect">
            <a:avLst/>
          </a:prstGeom>
          <a:noFill/>
          <a:ln/>
        </p:spPr>
        <p:txBody>
          <a:bodyPr wrap="square" lIns="0" tIns="0" rIns="0" bIns="0" rtlCol="0" anchor="t"/>
          <a:lstStyle/>
          <a:p>
            <a:pPr algn="l" indent="0" marL="0">
              <a:lnSpc>
                <a:spcPct val="100000"/>
              </a:lnSpc>
              <a:buNone/>
            </a:pPr>
            <a:r>
              <a:rPr lang="en-US" sz="3000" b="1" dirty="0">
                <a:solidFill>
                  <a:srgbClr val="3030D0"/>
                </a:solidFill>
                <a:latin typeface="Arial" pitchFamily="34" charset="0"/>
                <a:ea typeface="Arial" pitchFamily="34" charset="-122"/>
                <a:cs typeface="Arial" pitchFamily="34" charset="-120"/>
              </a:rPr>
              <a:t>Связь промышленности и сельского хозяйства
</a:t>
            </a:r>
            <a:endParaRPr lang="en-US" sz="3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BE1FE"/>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688781" y="1652950"/>
            <a:ext cx="373538" cy="426900"/>
          </a:xfrm>
          <a:prstGeom prst="rect">
            <a:avLst/>
          </a:prstGeom>
        </p:spPr>
      </p:pic>
      <p:pic>
        <p:nvPicPr>
          <p:cNvPr id="4" name="Image 2" descr="preencoded.png">    </p:cNvPr>
          <p:cNvPicPr>
            <a:picLocks noChangeAspect="1"/>
          </p:cNvPicPr>
          <p:nvPr/>
        </p:nvPicPr>
        <p:blipFill>
          <a:blip r:embed="rId3"/>
          <a:stretch>
            <a:fillRect/>
          </a:stretch>
        </p:blipFill>
        <p:spPr>
          <a:xfrm>
            <a:off x="2825606" y="1652950"/>
            <a:ext cx="373538" cy="426900"/>
          </a:xfrm>
          <a:prstGeom prst="rect">
            <a:avLst/>
          </a:prstGeom>
        </p:spPr>
      </p:pic>
      <p:pic>
        <p:nvPicPr>
          <p:cNvPr id="5" name="Image 3" descr="preencoded.png">    </p:cNvPr>
          <p:cNvPicPr>
            <a:picLocks noChangeAspect="1"/>
          </p:cNvPicPr>
          <p:nvPr/>
        </p:nvPicPr>
        <p:blipFill>
          <a:blip r:embed="rId4"/>
          <a:stretch>
            <a:fillRect/>
          </a:stretch>
        </p:blipFill>
        <p:spPr>
          <a:xfrm>
            <a:off x="4893381" y="1652950"/>
            <a:ext cx="373538" cy="426900"/>
          </a:xfrm>
          <a:prstGeom prst="rect">
            <a:avLst/>
          </a:prstGeom>
        </p:spPr>
      </p:pic>
      <p:pic>
        <p:nvPicPr>
          <p:cNvPr id="6" name="Image 4" descr="preencoded.png">    </p:cNvPr>
          <p:cNvPicPr>
            <a:picLocks noChangeAspect="1"/>
          </p:cNvPicPr>
          <p:nvPr/>
        </p:nvPicPr>
        <p:blipFill>
          <a:blip r:embed="rId5"/>
          <a:stretch>
            <a:fillRect/>
          </a:stretch>
        </p:blipFill>
        <p:spPr>
          <a:xfrm>
            <a:off x="6995681" y="1652950"/>
            <a:ext cx="373538" cy="426900"/>
          </a:xfrm>
          <a:prstGeom prst="rect">
            <a:avLst/>
          </a:prstGeom>
        </p:spPr>
      </p:pic>
      <p:sp>
        <p:nvSpPr>
          <p:cNvPr id="7" name="Text 0"/>
          <p:cNvSpPr txBox="1"/>
          <p:nvPr/>
        </p:nvSpPr>
        <p:spPr>
          <a:xfrm>
            <a:off x="8518411" y="4563200"/>
            <a:ext cx="543000" cy="451800"/>
          </a:xfrm>
          <a:prstGeom prst="rect">
            <a:avLst/>
          </a:prstGeom>
          <a:noFill/>
          <a:ln/>
        </p:spPr>
        <p:txBody>
          <a:bodyPr wrap="square" lIns="0" tIns="0" rIns="0" bIns="0" rtlCol="0" anchor="t"/>
          <a:lstStyle/>
          <a:p>
            <a:pPr algn="ctr" indent="0" marL="0">
              <a:lnSpc>
                <a:spcPct val="100000"/>
              </a:lnSpc>
              <a:buNone/>
            </a:pPr>
            <a:r>
              <a:rPr lang="en-US" sz="2000" b="1" dirty="0">
                <a:solidFill>
                  <a:srgbClr val="3030D0"/>
                </a:solidFill>
                <a:latin typeface="Arial" pitchFamily="34" charset="0"/>
                <a:ea typeface="Arial" pitchFamily="34" charset="-122"/>
                <a:cs typeface="Arial" pitchFamily="34" charset="-120"/>
              </a:rPr>
              <a:t>19</a:t>
            </a:r>
            <a:endParaRPr lang="en-US" sz="2000" dirty="0"/>
          </a:p>
        </p:txBody>
      </p:sp>
      <p:sp>
        <p:nvSpPr>
          <p:cNvPr id="8" name="Text 1"/>
          <p:cNvSpPr txBox="1"/>
          <p:nvPr/>
        </p:nvSpPr>
        <p:spPr>
          <a:xfrm>
            <a:off x="656550" y="2607300"/>
            <a:ext cx="1539600" cy="1578000"/>
          </a:xfrm>
          <a:prstGeom prst="rect">
            <a:avLst/>
          </a:prstGeom>
          <a:noFill/>
          <a:ln/>
        </p:spPr>
        <p:txBody>
          <a:bodyPr wrap="square" lIns="0" tIns="0" rIns="0" bIns="0" rtlCol="0" anchor="t"/>
          <a:lstStyle/>
          <a:p>
            <a:pPr algn="l" indent="0" marL="0">
              <a:lnSpc>
                <a:spcPct val="100000"/>
              </a:lnSpc>
              <a:buNone/>
            </a:pPr>
            <a:r>
              <a:rPr lang="en-US" sz="1300" b="1" dirty="0">
                <a:solidFill>
                  <a:srgbClr val="3030D0"/>
                </a:solidFill>
                <a:latin typeface="Arial" pitchFamily="34" charset="0"/>
                <a:ea typeface="Arial" pitchFamily="34" charset="-122"/>
                <a:cs typeface="Arial" pitchFamily="34" charset="-120"/>
              </a:rPr>
              <a:t>Транспортное освоение
</a:t>
            </a:r>
            <a:pPr algn="l" indent="0" marL="0">
              <a:lnSpc>
                <a:spcPct val="100000"/>
              </a:lnSpc>
              <a:buNone/>
            </a:pPr>
            <a:r>
              <a:rPr lang="en-US" sz="1100" dirty="0">
                <a:solidFill>
                  <a:srgbClr val="3030D0"/>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3030D0"/>
                </a:solidFill>
                <a:latin typeface="Arial" pitchFamily="34" charset="0"/>
                <a:ea typeface="Arial" pitchFamily="34" charset="-122"/>
                <a:cs typeface="Arial" pitchFamily="34" charset="-120"/>
              </a:rPr>
              <a:t>Железные дороги и речные пути помогли добираться до лесных районов, вывозить древесину и связывать удалённые поселения с крупными центрами.
</a:t>
            </a:r>
            <a:endParaRPr lang="en-US" sz="1300" dirty="0"/>
          </a:p>
        </p:txBody>
      </p:sp>
      <p:sp>
        <p:nvSpPr>
          <p:cNvPr id="9" name="Text 2"/>
          <p:cNvSpPr txBox="1"/>
          <p:nvPr/>
        </p:nvSpPr>
        <p:spPr>
          <a:xfrm>
            <a:off x="2793367" y="2607300"/>
            <a:ext cx="1539600" cy="1578000"/>
          </a:xfrm>
          <a:prstGeom prst="rect">
            <a:avLst/>
          </a:prstGeom>
          <a:noFill/>
          <a:ln/>
        </p:spPr>
        <p:txBody>
          <a:bodyPr wrap="square" lIns="0" tIns="0" rIns="0" bIns="0" rtlCol="0" anchor="t"/>
          <a:lstStyle/>
          <a:p>
            <a:pPr algn="l" indent="0" marL="0">
              <a:lnSpc>
                <a:spcPct val="100000"/>
              </a:lnSpc>
              <a:buNone/>
            </a:pPr>
            <a:r>
              <a:rPr lang="en-US" sz="1300" b="1" dirty="0">
                <a:solidFill>
                  <a:srgbClr val="3030D0"/>
                </a:solidFill>
                <a:latin typeface="Arial" pitchFamily="34" charset="0"/>
                <a:ea typeface="Arial" pitchFamily="34" charset="-122"/>
                <a:cs typeface="Arial" pitchFamily="34" charset="-120"/>
              </a:rPr>
              <a:t>Рост городов
</a:t>
            </a:r>
            <a:pPr algn="l" indent="0" marL="0">
              <a:lnSpc>
                <a:spcPct val="100000"/>
              </a:lnSpc>
              <a:buNone/>
            </a:pPr>
            <a:r>
              <a:rPr lang="en-US" sz="1100" dirty="0">
                <a:solidFill>
                  <a:srgbClr val="3030D0"/>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3030D0"/>
                </a:solidFill>
                <a:latin typeface="Arial" pitchFamily="34" charset="0"/>
                <a:ea typeface="Arial" pitchFamily="34" charset="-122"/>
                <a:cs typeface="Arial" pitchFamily="34" charset="-120"/>
              </a:rPr>
              <a:t>С развитием городов увеличивался спрос на древесину, продукты питания и рабочую силу. Вокруг промышленных центров возникали новые предприятия и жилые районы.
</a:t>
            </a:r>
            <a:endParaRPr lang="en-US" sz="1300" dirty="0"/>
          </a:p>
        </p:txBody>
      </p:sp>
      <p:sp>
        <p:nvSpPr>
          <p:cNvPr id="10" name="Text 3"/>
          <p:cNvSpPr txBox="1"/>
          <p:nvPr/>
        </p:nvSpPr>
        <p:spPr>
          <a:xfrm>
            <a:off x="4878408" y="2607300"/>
            <a:ext cx="1539600" cy="1578000"/>
          </a:xfrm>
          <a:prstGeom prst="rect">
            <a:avLst/>
          </a:prstGeom>
          <a:noFill/>
          <a:ln/>
        </p:spPr>
        <p:txBody>
          <a:bodyPr wrap="square" lIns="0" tIns="0" rIns="0" bIns="0" rtlCol="0" anchor="t"/>
          <a:lstStyle/>
          <a:p>
            <a:pPr algn="l" indent="0" marL="0">
              <a:lnSpc>
                <a:spcPct val="100000"/>
              </a:lnSpc>
              <a:buNone/>
            </a:pPr>
            <a:r>
              <a:rPr lang="en-US" sz="1205" b="1" dirty="0">
                <a:solidFill>
                  <a:srgbClr val="3030D0"/>
                </a:solidFill>
                <a:latin typeface="Arial" pitchFamily="34" charset="0"/>
                <a:ea typeface="Arial" pitchFamily="34" charset="-122"/>
                <a:cs typeface="Arial" pitchFamily="34" charset="-120"/>
              </a:rPr>
              <a:t>Вырубка лесов
</a:t>
            </a:r>
            <a:pPr algn="l" indent="0" marL="0">
              <a:lnSpc>
                <a:spcPct val="100000"/>
              </a:lnSpc>
              <a:buNone/>
            </a:pPr>
            <a:r>
              <a:rPr lang="en-US" sz="1019" dirty="0">
                <a:solidFill>
                  <a:srgbClr val="3030D0"/>
                </a:solidFill>
                <a:latin typeface="Arial" pitchFamily="34" charset="0"/>
                <a:ea typeface="Arial" pitchFamily="34" charset="-122"/>
                <a:cs typeface="Arial" pitchFamily="34" charset="-120"/>
              </a:rPr>
              <a:t>
</a:t>
            </a:r>
            <a:pPr algn="l" indent="0" marL="0">
              <a:lnSpc>
                <a:spcPct val="100000"/>
              </a:lnSpc>
              <a:buNone/>
            </a:pPr>
            <a:r>
              <a:rPr lang="en-US" sz="1019" dirty="0">
                <a:solidFill>
                  <a:srgbClr val="3030D0"/>
                </a:solidFill>
                <a:latin typeface="Arial" pitchFamily="34" charset="0"/>
                <a:ea typeface="Arial" pitchFamily="34" charset="-122"/>
                <a:cs typeface="Arial" pitchFamily="34" charset="-120"/>
              </a:rPr>
              <a:t>Леса активно использовали для строительства, производства и расширения хозяйства. Это помогало экономике, но постепенно сокращало природные массивы и меняло ландшафт.
</a:t>
            </a:r>
            <a:endParaRPr lang="en-US" sz="1205" dirty="0"/>
          </a:p>
        </p:txBody>
      </p:sp>
      <p:sp>
        <p:nvSpPr>
          <p:cNvPr id="11" name="Text 4"/>
          <p:cNvSpPr txBox="1"/>
          <p:nvPr/>
        </p:nvSpPr>
        <p:spPr>
          <a:xfrm>
            <a:off x="6963450" y="2607300"/>
            <a:ext cx="1539600" cy="1578000"/>
          </a:xfrm>
          <a:prstGeom prst="rect">
            <a:avLst/>
          </a:prstGeom>
          <a:noFill/>
          <a:ln/>
        </p:spPr>
        <p:txBody>
          <a:bodyPr wrap="square" lIns="0" tIns="0" rIns="0" bIns="0" rtlCol="0" anchor="t"/>
          <a:lstStyle/>
          <a:p>
            <a:pPr algn="l" indent="0" marL="0">
              <a:lnSpc>
                <a:spcPct val="100000"/>
              </a:lnSpc>
              <a:buNone/>
            </a:pPr>
            <a:r>
              <a:rPr lang="en-US" sz="1205" b="1" dirty="0">
                <a:solidFill>
                  <a:srgbClr val="3030D0"/>
                </a:solidFill>
                <a:latin typeface="Arial" pitchFamily="34" charset="0"/>
                <a:ea typeface="Arial" pitchFamily="34" charset="-122"/>
                <a:cs typeface="Arial" pitchFamily="34" charset="-120"/>
              </a:rPr>
              <a:t>Охрана природы
</a:t>
            </a:r>
            <a:pPr algn="l" indent="0" marL="0">
              <a:lnSpc>
                <a:spcPct val="100000"/>
              </a:lnSpc>
              <a:buNone/>
            </a:pPr>
            <a:r>
              <a:rPr lang="en-US" sz="1019" dirty="0">
                <a:solidFill>
                  <a:srgbClr val="3030D0"/>
                </a:solidFill>
                <a:latin typeface="Arial" pitchFamily="34" charset="0"/>
                <a:ea typeface="Arial" pitchFamily="34" charset="-122"/>
                <a:cs typeface="Arial" pitchFamily="34" charset="-120"/>
              </a:rPr>
              <a:t>
</a:t>
            </a:r>
            <a:pPr algn="l" indent="0" marL="0">
              <a:lnSpc>
                <a:spcPct val="100000"/>
              </a:lnSpc>
              <a:buNone/>
            </a:pPr>
            <a:r>
              <a:rPr lang="en-US" sz="1019" dirty="0">
                <a:solidFill>
                  <a:srgbClr val="3030D0"/>
                </a:solidFill>
                <a:latin typeface="Arial" pitchFamily="34" charset="0"/>
                <a:ea typeface="Arial" pitchFamily="34" charset="-122"/>
                <a:cs typeface="Arial" pitchFamily="34" charset="-120"/>
              </a:rPr>
              <a:t>Рациональное природопользование включает восстановление лесов, бережную рубку, экономию ресурсов и защиту от пожаров. Эти меры нужны, чтобы сохранить природу для будущего.
</a:t>
            </a:r>
            <a:endParaRPr lang="en-US" sz="1205" dirty="0"/>
          </a:p>
        </p:txBody>
      </p:sp>
      <p:sp>
        <p:nvSpPr>
          <p:cNvPr id="12" name="Text 5"/>
          <p:cNvSpPr txBox="1"/>
          <p:nvPr/>
        </p:nvSpPr>
        <p:spPr>
          <a:xfrm>
            <a:off x="436500" y="464800"/>
            <a:ext cx="8271000" cy="451800"/>
          </a:xfrm>
          <a:prstGeom prst="rect">
            <a:avLst/>
          </a:prstGeom>
          <a:noFill/>
          <a:ln/>
        </p:spPr>
        <p:txBody>
          <a:bodyPr wrap="square" lIns="0" tIns="0" rIns="0" bIns="0" rtlCol="0" anchor="t"/>
          <a:lstStyle/>
          <a:p>
            <a:pPr algn="l" indent="0" marL="0">
              <a:lnSpc>
                <a:spcPct val="100000"/>
              </a:lnSpc>
              <a:buNone/>
            </a:pPr>
            <a:r>
              <a:rPr lang="en-US" sz="3000" b="1" dirty="0">
                <a:solidFill>
                  <a:srgbClr val="3030D0"/>
                </a:solidFill>
                <a:latin typeface="Arial" pitchFamily="34" charset="0"/>
                <a:ea typeface="Arial" pitchFamily="34" charset="-122"/>
                <a:cs typeface="Arial" pitchFamily="34" charset="-120"/>
              </a:rPr>
              <a:t>Освоение лесной зоны человеком
</a:t>
            </a:r>
            <a:endParaRPr lang="en-US" sz="3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A0D8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441325" y="2434175"/>
            <a:ext cx="6486000" cy="1023300"/>
          </a:xfrm>
          <a:prstGeom prst="rect">
            <a:avLst/>
          </a:prstGeom>
          <a:noFill/>
          <a:ln/>
        </p:spPr>
        <p:txBody>
          <a:bodyPr wrap="square" lIns="0" tIns="0" rIns="0" bIns="0" rtlCol="0" anchor="b"/>
          <a:lstStyle/>
          <a:p>
            <a:pPr algn="l" indent="0" marL="0">
              <a:lnSpc>
                <a:spcPct val="100000"/>
              </a:lnSpc>
              <a:buNone/>
            </a:pPr>
            <a:r>
              <a:rPr lang="en-US" sz="3000" b="1" dirty="0">
                <a:solidFill>
                  <a:srgbClr val="3030D0"/>
                </a:solidFill>
                <a:latin typeface="Arial" pitchFamily="34" charset="0"/>
                <a:ea typeface="Arial" pitchFamily="34" charset="-122"/>
                <a:cs typeface="Arial" pitchFamily="34" charset="-120"/>
              </a:rPr>
              <a:t>Хозяйство лесной зоны: природа задаёт правила
</a:t>
            </a:r>
            <a:endParaRPr lang="en-US" sz="3000" dirty="0"/>
          </a:p>
        </p:txBody>
      </p:sp>
      <p:sp>
        <p:nvSpPr>
          <p:cNvPr id="5" name="Text 1"/>
          <p:cNvSpPr txBox="1"/>
          <p:nvPr/>
        </p:nvSpPr>
        <p:spPr>
          <a:xfrm>
            <a:off x="441325" y="3623600"/>
            <a:ext cx="6486000" cy="792600"/>
          </a:xfrm>
          <a:prstGeom prst="rect">
            <a:avLst/>
          </a:prstGeom>
          <a:noFill/>
          <a:ln/>
        </p:spPr>
        <p:txBody>
          <a:bodyPr wrap="square" lIns="0" tIns="0" rIns="0" bIns="0" rtlCol="0" anchor="t"/>
          <a:lstStyle/>
          <a:p>
            <a:pPr algn="l" indent="0" marL="0">
              <a:lnSpc>
                <a:spcPct val="100000"/>
              </a:lnSpc>
              <a:buNone/>
            </a:pPr>
            <a:r>
              <a:rPr lang="en-US" sz="1200" dirty="0">
                <a:solidFill>
                  <a:srgbClr val="3030D0"/>
                </a:solidFill>
                <a:latin typeface="Arial" pitchFamily="34" charset="0"/>
                <a:ea typeface="Arial" pitchFamily="34" charset="-122"/>
                <a:cs typeface="Arial" pitchFamily="34" charset="-120"/>
              </a:rPr>
              <a:t>Лесная зона богата древесиной, но требует осторожного хозяйствования. Здесь особенно важны лесная промышленность, молочное животноводство и культуры, хорошо приспособленные к прохладе и влаге.
</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2026-06-02T10:33:39Z</dcterms:created>
  <dcterms:modified xsi:type="dcterms:W3CDTF">2026-06-02T10:33:39Z</dcterms:modified>
</cp:coreProperties>
</file>