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jpeg"/><Relationship Id="rId5" Type="http://schemas.openxmlformats.org/officeDocument/2006/relationships/image" Target="../media/image-3-5.png"/><Relationship Id="rId6" Type="http://schemas.openxmlformats.org/officeDocument/2006/relationships/image" Target="../media/image-3-6.jpe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1.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jpeg"/><Relationship Id="rId4" Type="http://schemas.openxmlformats.org/officeDocument/2006/relationships/image" Target="../media/image-6-4.png"/><Relationship Id="rId5" Type="http://schemas.openxmlformats.org/officeDocument/2006/relationships/image" Target="../media/image-6-5.jpeg"/><Relationship Id="rId6" Type="http://schemas.openxmlformats.org/officeDocument/2006/relationships/image" Target="../media/image-6-6.png"/><Relationship Id="rId7" Type="http://schemas.openxmlformats.org/officeDocument/2006/relationships/image" Target="../media/image-6-7.jpe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image" Target="../media/image-14-9.png"/><Relationship Id="rId10" Type="http://schemas.openxmlformats.org/officeDocument/2006/relationships/image" Target="../media/image-14-10.png"/><Relationship Id="rId11" Type="http://schemas.openxmlformats.org/officeDocument/2006/relationships/image" Target="../media/image-14-11.png"/><Relationship Id="rId12" Type="http://schemas.openxmlformats.org/officeDocument/2006/relationships/slideLayout" Target="../slideLayouts/slideLayout1.xml"/><Relationship Id="rId1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jpe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jpe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77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798" y="0"/>
            <a:ext cx="2968205" cy="41808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3392672" y="4502319"/>
            <a:ext cx="5938500" cy="1902000"/>
          </a:xfrm>
          <a:prstGeom prst="rect">
            <a:avLst/>
          </a:prstGeom>
          <a:noFill/>
          <a:ln/>
        </p:spPr>
        <p:txBody>
          <a:bodyPr wrap="square" lIns="0" tIns="0" rIns="0" bIns="0" rtlCol="0" anchor="t"/>
          <a:lstStyle/>
          <a:p>
            <a:pPr algn="l" indent="0" marL="0">
              <a:lnSpc>
                <a:spcPct val="115000"/>
              </a:lnSpc>
              <a:buNone/>
            </a:pPr>
            <a:r>
              <a:rPr lang="en-US" sz="1800" dirty="0">
                <a:solidFill>
                  <a:srgbClr val="FFFFFF"/>
                </a:solidFill>
                <a:latin typeface="Arial" pitchFamily="34" charset="0"/>
                <a:ea typeface="Arial" pitchFamily="34" charset="-122"/>
                <a:cs typeface="Arial" pitchFamily="34" charset="-120"/>
              </a:rPr>
              <a:t>Морские звезды — загадочные обитатели океанов с уникальными способностями и важной ролью.
</a:t>
            </a:r>
            <a:pPr algn="l" indent="0" marL="0">
              <a:lnSpc>
                <a:spcPct val="115000"/>
              </a:lnSpc>
              <a:buNone/>
            </a:pPr>
            <a:r>
              <a:rPr lang="en-US" sz="1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600" i="1" dirty="0">
                <a:solidFill>
                  <a:srgbClr val="FFFFFF"/>
                </a:solidFill>
                <a:latin typeface="Arial" pitchFamily="34" charset="0"/>
                <a:ea typeface="Arial" pitchFamily="34" charset="-122"/>
                <a:cs typeface="Arial" pitchFamily="34" charset="-120"/>
              </a:rPr>
              <a:t>
</a:t>
            </a:r>
            <a:endParaRPr lang="en-US" sz="1800" dirty="0"/>
          </a:p>
        </p:txBody>
      </p:sp>
      <p:sp>
        <p:nvSpPr>
          <p:cNvPr id="5" name="Text 1"/>
          <p:cNvSpPr txBox="1"/>
          <p:nvPr/>
        </p:nvSpPr>
        <p:spPr>
          <a:xfrm>
            <a:off x="3392672" y="484753"/>
            <a:ext cx="6840300" cy="3414600"/>
          </a:xfrm>
          <a:prstGeom prst="rect">
            <a:avLst/>
          </a:prstGeom>
          <a:noFill/>
          <a:ln/>
        </p:spPr>
        <p:txBody>
          <a:bodyPr wrap="square" lIns="0" tIns="0" rIns="0" bIns="0" rtlCol="0" anchor="b"/>
          <a:lstStyle/>
          <a:p>
            <a:pPr algn="l" indent="0" marL="0">
              <a:lnSpc>
                <a:spcPct val="100000"/>
              </a:lnSpc>
              <a:buNone/>
            </a:pPr>
            <a:r>
              <a:rPr lang="en-US" sz="4200" b="1" dirty="0">
                <a:solidFill>
                  <a:srgbClr val="F8F5EE"/>
                </a:solidFill>
                <a:latin typeface="Arial" pitchFamily="34" charset="0"/>
                <a:ea typeface="Arial" pitchFamily="34" charset="-122"/>
                <a:cs typeface="Arial" pitchFamily="34" charset="-120"/>
              </a:rPr>
              <a:t>Обзор и ключевые темы: Класс Морские звезды
</a:t>
            </a:r>
            <a:endParaRPr lang="en-US" sz="4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432530" y="0"/>
            <a:ext cx="5758739" cy="68649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sp>
        <p:nvSpPr>
          <p:cNvPr id="5" name="Text 0"/>
          <p:cNvSpPr txBox="1"/>
          <p:nvPr/>
        </p:nvSpPr>
        <p:spPr>
          <a:xfrm>
            <a:off x="450575" y="2591575"/>
            <a:ext cx="4866600" cy="3294600"/>
          </a:xfrm>
          <a:prstGeom prst="rect">
            <a:avLst/>
          </a:prstGeom>
          <a:noFill/>
          <a:ln/>
        </p:spPr>
        <p:txBody>
          <a:bodyPr wrap="square" lIns="0" tIns="0" rIns="0" bIns="0" rtlCol="0" anchor="ctr"/>
          <a:lstStyle/>
          <a:p>
            <a:pPr algn="l" indent="0" marL="0">
              <a:lnSpc>
                <a:spcPct val="115000"/>
              </a:lnSpc>
              <a:buNone/>
            </a:pPr>
            <a:r>
              <a:rPr lang="en-US" sz="1600" dirty="0">
                <a:solidFill>
                  <a:srgbClr val="0D2772"/>
                </a:solidFill>
                <a:latin typeface="Arial" pitchFamily="34" charset="0"/>
                <a:ea typeface="Arial" pitchFamily="34" charset="-122"/>
                <a:cs typeface="Arial" pitchFamily="34" charset="-120"/>
              </a:rPr>
              <a:t>Морские звезды возникли около 480 миллионов лет назад. Первое научное описание датируется XVIII веком, когда Карл Линней присвоил им название Asteroidea. Этот класс считается одним из древнейших среди морских многоклеточных животных.
</a:t>
            </a:r>
            <a:endParaRPr lang="en-US" sz="1600" dirty="0"/>
          </a:p>
        </p:txBody>
      </p:sp>
      <p:sp>
        <p:nvSpPr>
          <p:cNvPr id="6" name="Text 1"/>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F7F5EE"/>
                </a:solidFill>
                <a:latin typeface="Arial" pitchFamily="34" charset="0"/>
                <a:ea typeface="Arial" pitchFamily="34" charset="-122"/>
                <a:cs typeface="Arial" pitchFamily="34" charset="-120"/>
              </a:rPr>
              <a:t>2</a:t>
            </a:r>
            <a:endParaRPr lang="en-US" sz="1400" dirty="0"/>
          </a:p>
        </p:txBody>
      </p:sp>
      <p:sp>
        <p:nvSpPr>
          <p:cNvPr id="7" name="Text 2"/>
          <p:cNvSpPr txBox="1"/>
          <p:nvPr/>
        </p:nvSpPr>
        <p:spPr>
          <a:xfrm>
            <a:off x="450575" y="487150"/>
            <a:ext cx="5066700" cy="16323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Древние обитатели морей: история морских звезд
</a:t>
            </a:r>
            <a:endParaRPr lang="en-US" sz="3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50725" y="1157022"/>
            <a:ext cx="3681600" cy="2487956"/>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4248975" y="1157022"/>
            <a:ext cx="3681600" cy="2487956"/>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8036150" y="1157022"/>
            <a:ext cx="3681600" cy="2487956"/>
          </a:xfrm>
          <a:prstGeom prst="rect">
            <a:avLst/>
          </a:prstGeom>
        </p:spPr>
      </p:pic>
      <p:pic>
        <p:nvPicPr>
          <p:cNvPr id="8" name="Image 6" descr="preencoded.png">    </p:cNvPr>
          <p:cNvPicPr>
            <a:picLocks noChangeAspect="1"/>
          </p:cNvPicPr>
          <p:nvPr/>
        </p:nvPicPr>
        <p:blipFill>
          <a:blip r:embed="rId7"/>
          <a:stretch>
            <a:fillRect/>
          </a:stretch>
        </p:blipFill>
        <p:spPr>
          <a:xfrm>
            <a:off x="0" y="0"/>
            <a:ext cx="12192000" cy="6858000"/>
          </a:xfrm>
          <a:prstGeom prst="rect">
            <a:avLst/>
          </a:prstGeom>
        </p:spPr>
      </p:pic>
      <p:sp>
        <p:nvSpPr>
          <p:cNvPr id="9"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3</a:t>
            </a:r>
            <a:endParaRPr lang="en-US" sz="1400" dirty="0"/>
          </a:p>
        </p:txBody>
      </p:sp>
      <p:sp>
        <p:nvSpPr>
          <p:cNvPr id="10" name="Text 1"/>
          <p:cNvSpPr txBox="1"/>
          <p:nvPr/>
        </p:nvSpPr>
        <p:spPr>
          <a:xfrm>
            <a:off x="450575"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Морские звезды обычно имеют пять лучей, но встречаются виды с числом лучей более 20. Этот признак помогает им равномерно взаимодействовать с окружающей средой.
</a:t>
            </a:r>
            <a:endParaRPr lang="en-US" sz="1300" dirty="0"/>
          </a:p>
        </p:txBody>
      </p:sp>
      <p:sp>
        <p:nvSpPr>
          <p:cNvPr id="11" name="Text 2"/>
          <p:cNvSpPr txBox="1"/>
          <p:nvPr/>
        </p:nvSpPr>
        <p:spPr>
          <a:xfrm>
            <a:off x="450575"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Радиальная симметрия и количество лучей
</a:t>
            </a:r>
            <a:endParaRPr lang="en-US" sz="2000" dirty="0"/>
          </a:p>
        </p:txBody>
      </p:sp>
      <p:sp>
        <p:nvSpPr>
          <p:cNvPr id="12" name="Text 3"/>
          <p:cNvSpPr txBox="1"/>
          <p:nvPr/>
        </p:nvSpPr>
        <p:spPr>
          <a:xfrm>
            <a:off x="4248825"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Тело покрыто известковыми пластинами, иногда украшенными шипами, что служит защитой от хищников. Форма и структура пластин варьируются у разных видов.
</a:t>
            </a:r>
            <a:endParaRPr lang="en-US" sz="1300" dirty="0"/>
          </a:p>
        </p:txBody>
      </p:sp>
      <p:sp>
        <p:nvSpPr>
          <p:cNvPr id="13" name="Text 4"/>
          <p:cNvSpPr txBox="1"/>
          <p:nvPr/>
        </p:nvSpPr>
        <p:spPr>
          <a:xfrm>
            <a:off x="4248825"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Особенности поверхности тела
</a:t>
            </a:r>
            <a:endParaRPr lang="en-US" sz="2000" dirty="0"/>
          </a:p>
        </p:txBody>
      </p:sp>
      <p:sp>
        <p:nvSpPr>
          <p:cNvPr id="14" name="Text 5"/>
          <p:cNvSpPr txBox="1"/>
          <p:nvPr/>
        </p:nvSpPr>
        <p:spPr>
          <a:xfrm>
            <a:off x="8036000"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Окраска может быть яркой — красной, оранжевой, голубой или фиолетовой. Некоторые морские звезды обладают разноцветным телом, что помогает им сливаться с окружающей средой.
</a:t>
            </a:r>
            <a:endParaRPr lang="en-US" sz="1300" dirty="0"/>
          </a:p>
        </p:txBody>
      </p:sp>
      <p:sp>
        <p:nvSpPr>
          <p:cNvPr id="15" name="Text 6"/>
          <p:cNvSpPr txBox="1"/>
          <p:nvPr/>
        </p:nvSpPr>
        <p:spPr>
          <a:xfrm>
            <a:off x="8036000"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Разнообразие окраски
</a:t>
            </a:r>
            <a:endParaRPr lang="en-US" sz="2000" dirty="0"/>
          </a:p>
        </p:txBody>
      </p:sp>
      <p:sp>
        <p:nvSpPr>
          <p:cNvPr id="16" name="Text 7"/>
          <p:cNvSpPr txBox="1"/>
          <p:nvPr/>
        </p:nvSpPr>
        <p:spPr>
          <a:xfrm>
            <a:off x="442250" y="487150"/>
            <a:ext cx="11217300" cy="585000"/>
          </a:xfrm>
          <a:prstGeom prst="rect">
            <a:avLst/>
          </a:prstGeom>
          <a:noFill/>
          <a:ln/>
        </p:spPr>
        <p:txBody>
          <a:bodyPr wrap="square" lIns="0" tIns="0" rIns="0" bIns="0" rtlCol="0" anchor="t"/>
          <a:lstStyle/>
          <a:p>
            <a:pPr algn="l" indent="0" marL="0">
              <a:lnSpc>
                <a:spcPct val="100000"/>
              </a:lnSpc>
              <a:buNone/>
            </a:pPr>
            <a:r>
              <a:rPr lang="en-US" sz="2991" b="1" dirty="0">
                <a:solidFill>
                  <a:srgbClr val="0D2772"/>
                </a:solidFill>
                <a:latin typeface="Arial" pitchFamily="34" charset="0"/>
                <a:ea typeface="Arial" pitchFamily="34" charset="-122"/>
                <a:cs typeface="Arial" pitchFamily="34" charset="-120"/>
              </a:rPr>
              <a:t>Внешний вид морских звезд: разнообразие форм и цветов
</a:t>
            </a:r>
            <a:endParaRPr lang="en-US" sz="299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sp>
        <p:nvSpPr>
          <p:cNvPr id="3" name="Text 0"/>
          <p:cNvSpPr txBox="1"/>
          <p:nvPr/>
        </p:nvSpPr>
        <p:spPr>
          <a:xfrm>
            <a:off x="1133425" y="2363600"/>
            <a:ext cx="4305000" cy="1647600"/>
          </a:xfrm>
          <a:prstGeom prst="rect">
            <a:avLst/>
          </a:prstGeom>
          <a:noFill/>
          <a:ln/>
        </p:spPr>
        <p:txBody>
          <a:bodyPr wrap="square" lIns="0" tIns="0" rIns="0" bIns="0" rtlCol="0" anchor="ctr"/>
          <a:lstStyle/>
          <a:p>
            <a:pPr algn="l" indent="0" marL="0">
              <a:lnSpc>
                <a:spcPct val="115000"/>
              </a:lnSpc>
              <a:buNone/>
            </a:pPr>
            <a:r>
              <a:rPr lang="en-US" sz="1800" dirty="0">
                <a:solidFill>
                  <a:srgbClr val="0D2772"/>
                </a:solidFill>
                <a:latin typeface="Arial" pitchFamily="34" charset="0"/>
                <a:ea typeface="Arial" pitchFamily="34" charset="-122"/>
                <a:cs typeface="Arial" pitchFamily="34" charset="-120"/>
              </a:rPr>
              <a:t>Этот класс включает многочисленные виды с различиями в строении, размере и жизненных привычках, что свидетельствует о широкой экологической адаптации.
</a:t>
            </a:r>
            <a:endParaRPr lang="en-US" sz="1800" dirty="0"/>
          </a:p>
        </p:txBody>
      </p:sp>
      <p:sp>
        <p:nvSpPr>
          <p:cNvPr id="4" name="Text 1"/>
          <p:cNvSpPr txBox="1"/>
          <p:nvPr/>
        </p:nvSpPr>
        <p:spPr>
          <a:xfrm>
            <a:off x="3644525" y="4674150"/>
            <a:ext cx="4918200" cy="307800"/>
          </a:xfrm>
          <a:prstGeom prst="rect">
            <a:avLst/>
          </a:prstGeom>
          <a:noFill/>
          <a:ln/>
        </p:spPr>
        <p:txBody>
          <a:bodyPr wrap="square" lIns="0" tIns="0" rIns="0" bIns="0" rtlCol="0" anchor="t"/>
          <a:lstStyle/>
          <a:p>
            <a:pPr algn="ctr" indent="0" marL="0">
              <a:lnSpc>
                <a:spcPct val="120004"/>
              </a:lnSpc>
              <a:buNone/>
            </a:pPr>
            <a:r>
              <a:rPr lang="en-US" sz="1400" dirty="0">
                <a:solidFill>
                  <a:srgbClr val="0D2772"/>
                </a:solidFill>
                <a:latin typeface="Arial" pitchFamily="34" charset="0"/>
                <a:ea typeface="Arial" pitchFamily="34" charset="-122"/>
                <a:cs typeface="Arial" pitchFamily="34" charset="-120"/>
              </a:rPr>
              <a:t>Морская биология, 2023
</a:t>
            </a:r>
            <a:endParaRPr lang="en-US" sz="1400" dirty="0"/>
          </a:p>
        </p:txBody>
      </p:sp>
      <p:sp>
        <p:nvSpPr>
          <p:cNvPr id="5"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4</a:t>
            </a:r>
            <a:endParaRPr lang="en-US" sz="1400" dirty="0"/>
          </a:p>
        </p:txBody>
      </p:sp>
      <p:sp>
        <p:nvSpPr>
          <p:cNvPr id="6" name="Text 3"/>
          <p:cNvSpPr txBox="1"/>
          <p:nvPr/>
        </p:nvSpPr>
        <p:spPr>
          <a:xfrm>
            <a:off x="6581075" y="2363600"/>
            <a:ext cx="4773600" cy="1647600"/>
          </a:xfrm>
          <a:prstGeom prst="rect">
            <a:avLst/>
          </a:prstGeom>
          <a:noFill/>
          <a:ln/>
        </p:spPr>
        <p:txBody>
          <a:bodyPr wrap="square" lIns="0" tIns="0" rIns="0" bIns="0" rtlCol="0" anchor="t"/>
          <a:lstStyle/>
          <a:p>
            <a:pPr algn="ctr" indent="0" marL="0">
              <a:lnSpc>
                <a:spcPct val="120004"/>
              </a:lnSpc>
              <a:buNone/>
            </a:pPr>
            <a:r>
              <a:rPr lang="en-US" sz="3930" b="1" dirty="0">
                <a:solidFill>
                  <a:srgbClr val="0D2772"/>
                </a:solidFill>
                <a:latin typeface="Arial" pitchFamily="34" charset="0"/>
                <a:ea typeface="Arial" pitchFamily="34" charset="-122"/>
                <a:cs typeface="Arial" pitchFamily="34" charset="-120"/>
              </a:rPr>
              <a:t>1900
</a:t>
            </a:r>
            <a:pPr algn="ctr" indent="0" marL="0">
              <a:lnSpc>
                <a:spcPct val="120004"/>
              </a:lnSpc>
              <a:buNone/>
            </a:pPr>
            <a:r>
              <a:rPr lang="en-US" sz="982" dirty="0">
                <a:solidFill>
                  <a:srgbClr val="0D2772"/>
                </a:solidFill>
                <a:latin typeface="Arial" pitchFamily="34" charset="0"/>
                <a:ea typeface="Arial" pitchFamily="34" charset="-122"/>
                <a:cs typeface="Arial" pitchFamily="34" charset="-120"/>
              </a:rPr>
              <a:t>
</a:t>
            </a:r>
            <a:pPr algn="ctr" indent="0" marL="0">
              <a:lnSpc>
                <a:spcPct val="120004"/>
              </a:lnSpc>
              <a:buNone/>
            </a:pPr>
            <a:r>
              <a:rPr lang="en-US" sz="1965" dirty="0">
                <a:solidFill>
                  <a:srgbClr val="0D2772"/>
                </a:solidFill>
                <a:latin typeface="Arial" pitchFamily="34" charset="0"/>
                <a:ea typeface="Arial" pitchFamily="34" charset="-122"/>
                <a:cs typeface="Arial" pitchFamily="34" charset="-120"/>
              </a:rPr>
              <a:t>известных науке видов, сгруппированных в семь основных отрядов.
</a:t>
            </a:r>
            <a:endParaRPr lang="en-US" sz="393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5703250" y="1800634"/>
            <a:ext cx="5955300" cy="3126533"/>
          </a:xfrm>
          <a:prstGeom prst="rect">
            <a:avLst/>
          </a:prstGeom>
        </p:spPr>
      </p:pic>
      <p:sp>
        <p:nvSpPr>
          <p:cNvPr id="5" name="Text 0"/>
          <p:cNvSpPr txBox="1"/>
          <p:nvPr/>
        </p:nvSpPr>
        <p:spPr>
          <a:xfrm>
            <a:off x="5844875" y="6155600"/>
            <a:ext cx="5813700" cy="276900"/>
          </a:xfrm>
          <a:prstGeom prst="rect">
            <a:avLst/>
          </a:prstGeom>
          <a:noFill/>
          <a:ln/>
        </p:spPr>
        <p:txBody>
          <a:bodyPr wrap="square" lIns="0" tIns="0" rIns="0" bIns="0" rtlCol="0" anchor="t"/>
          <a:lstStyle/>
          <a:p>
            <a:pPr algn="r" indent="0" marL="0">
              <a:lnSpc>
                <a:spcPct val="100000"/>
              </a:lnSpc>
              <a:buNone/>
            </a:pPr>
            <a:r>
              <a:rPr lang="en-US" sz="1200" dirty="0">
                <a:solidFill>
                  <a:srgbClr val="0D2772"/>
                </a:solidFill>
                <a:latin typeface="Arial" pitchFamily="34" charset="0"/>
                <a:ea typeface="Arial" pitchFamily="34" charset="-122"/>
                <a:cs typeface="Arial" pitchFamily="34" charset="-120"/>
              </a:rPr>
              <a:t>Национальный океанографический институт
</a:t>
            </a:r>
            <a:endParaRPr lang="en-US" sz="1200" dirty="0"/>
          </a:p>
        </p:txBody>
      </p:sp>
      <p:sp>
        <p:nvSpPr>
          <p:cNvPr id="6" name="Text 1"/>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5</a:t>
            </a:r>
            <a:endParaRPr lang="en-US" sz="1400" dirty="0"/>
          </a:p>
        </p:txBody>
      </p:sp>
      <p:sp>
        <p:nvSpPr>
          <p:cNvPr id="7" name="Text 2"/>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181" b="1" dirty="0">
                <a:solidFill>
                  <a:srgbClr val="0D2772"/>
                </a:solidFill>
                <a:latin typeface="Arial" pitchFamily="34" charset="0"/>
                <a:ea typeface="Arial" pitchFamily="34" charset="-122"/>
                <a:cs typeface="Arial" pitchFamily="34" charset="-120"/>
              </a:rPr>
              <a:t>Сравнение распространённых видов морских звезд
</a:t>
            </a:r>
            <a:endParaRPr lang="en-US" sz="3181" dirty="0"/>
          </a:p>
        </p:txBody>
      </p:sp>
      <p:sp>
        <p:nvSpPr>
          <p:cNvPr id="8" name="Text 3"/>
          <p:cNvSpPr txBox="1"/>
          <p:nvPr/>
        </p:nvSpPr>
        <p:spPr>
          <a:xfrm>
            <a:off x="565400" y="1527025"/>
            <a:ext cx="4630200" cy="3673800"/>
          </a:xfrm>
          <a:prstGeom prst="rect">
            <a:avLst/>
          </a:prstGeom>
          <a:noFill/>
          <a:ln/>
        </p:spPr>
        <p:txBody>
          <a:bodyPr wrap="square" lIns="0" tIns="0" rIns="0" bIns="0" rtlCol="0" anchor="ctr"/>
          <a:lstStyle/>
          <a:p>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Основные виды различаются по размеру, окраске и географическому ареалу, что отражает их адаптацию к различным условиям.
</a:t>
            </a:r>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
</a:t>
            </a:r>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Разные виды морских звезд приспособлены к жизни в конкретных морских регионах с уникальными условиями.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450725" y="1237107"/>
            <a:ext cx="3682800" cy="3236836"/>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4230787" y="1237107"/>
            <a:ext cx="3682800" cy="3236836"/>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pic>
        <p:nvPicPr>
          <p:cNvPr id="8" name="Image 6" descr="preencoded.png">    </p:cNvPr>
          <p:cNvPicPr>
            <a:picLocks noChangeAspect="1"/>
          </p:cNvPicPr>
          <p:nvPr/>
        </p:nvPicPr>
        <p:blipFill>
          <a:blip r:embed="rId7"/>
          <a:stretch>
            <a:fillRect/>
          </a:stretch>
        </p:blipFill>
        <p:spPr>
          <a:xfrm>
            <a:off x="8010849" y="1237107"/>
            <a:ext cx="3682800" cy="3236836"/>
          </a:xfrm>
          <a:prstGeom prst="rect">
            <a:avLst/>
          </a:prstGeom>
        </p:spPr>
      </p:pic>
      <p:pic>
        <p:nvPicPr>
          <p:cNvPr id="9" name="Image 7" descr="preencoded.png">    </p:cNvPr>
          <p:cNvPicPr>
            <a:picLocks noChangeAspect="1"/>
          </p:cNvPicPr>
          <p:nvPr/>
        </p:nvPicPr>
        <p:blipFill>
          <a:blip r:embed="rId8"/>
          <a:stretch>
            <a:fillRect/>
          </a:stretch>
        </p:blipFill>
        <p:spPr>
          <a:xfrm>
            <a:off x="0" y="0"/>
            <a:ext cx="12192000" cy="6858000"/>
          </a:xfrm>
          <a:prstGeom prst="rect">
            <a:avLst/>
          </a:prstGeom>
        </p:spPr>
      </p:pic>
      <p:sp>
        <p:nvSpPr>
          <p:cNvPr id="10"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6</a:t>
            </a:r>
            <a:endParaRPr lang="en-US" sz="1400" dirty="0"/>
          </a:p>
        </p:txBody>
      </p:sp>
      <p:sp>
        <p:nvSpPr>
          <p:cNvPr id="11" name="Text 1"/>
          <p:cNvSpPr txBox="1"/>
          <p:nvPr/>
        </p:nvSpPr>
        <p:spPr>
          <a:xfrm>
            <a:off x="450575" y="5242625"/>
            <a:ext cx="3681000" cy="1357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Морские звезды обитают как в мелководных зонах, так и на глубинах свыше 6000 метров. Они адаптированы к разным экологическим условиям глубин.
</a:t>
            </a:r>
            <a:endParaRPr lang="en-US" sz="1300" dirty="0"/>
          </a:p>
        </p:txBody>
      </p:sp>
      <p:sp>
        <p:nvSpPr>
          <p:cNvPr id="12" name="Text 2"/>
          <p:cNvSpPr txBox="1"/>
          <p:nvPr/>
        </p:nvSpPr>
        <p:spPr>
          <a:xfrm>
            <a:off x="452279" y="4631700"/>
            <a:ext cx="3677700" cy="50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От прибрежных до глубоководных зон
</a:t>
            </a:r>
            <a:endParaRPr lang="en-US" sz="1500" dirty="0"/>
          </a:p>
        </p:txBody>
      </p:sp>
      <p:sp>
        <p:nvSpPr>
          <p:cNvPr id="13" name="Text 3"/>
          <p:cNvSpPr txBox="1"/>
          <p:nvPr/>
        </p:nvSpPr>
        <p:spPr>
          <a:xfrm>
            <a:off x="4230637" y="5242625"/>
            <a:ext cx="3681000" cy="1357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Эти животные встречаются во всех океанах, за исключением тех участков, где вода сильно опреснённая. Максимальное разнообразие наблюдается в тропических и умеренных зонах.
</a:t>
            </a:r>
            <a:endParaRPr lang="en-US" sz="1300" dirty="0"/>
          </a:p>
        </p:txBody>
      </p:sp>
      <p:sp>
        <p:nvSpPr>
          <p:cNvPr id="14" name="Text 4"/>
          <p:cNvSpPr txBox="1"/>
          <p:nvPr/>
        </p:nvSpPr>
        <p:spPr>
          <a:xfrm>
            <a:off x="4232341" y="4631700"/>
            <a:ext cx="3677700" cy="50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Глобальное распространение
</a:t>
            </a:r>
            <a:endParaRPr lang="en-US" sz="1500" dirty="0"/>
          </a:p>
        </p:txBody>
      </p:sp>
      <p:sp>
        <p:nvSpPr>
          <p:cNvPr id="15" name="Text 5"/>
          <p:cNvSpPr txBox="1"/>
          <p:nvPr/>
        </p:nvSpPr>
        <p:spPr>
          <a:xfrm>
            <a:off x="8010699" y="5242625"/>
            <a:ext cx="3681000" cy="1357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Морские звезды населяет как скалистые рифы, так и песчаные или илистые дна, что демонстрирует их способность к обитанию в различных условиях морского дна.
</a:t>
            </a:r>
            <a:endParaRPr lang="en-US" sz="1300" dirty="0"/>
          </a:p>
        </p:txBody>
      </p:sp>
      <p:sp>
        <p:nvSpPr>
          <p:cNvPr id="16" name="Text 6"/>
          <p:cNvSpPr txBox="1"/>
          <p:nvPr/>
        </p:nvSpPr>
        <p:spPr>
          <a:xfrm>
            <a:off x="8012403" y="4631700"/>
            <a:ext cx="3677700" cy="50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Разнообразие подложки
</a:t>
            </a:r>
            <a:endParaRPr lang="en-US" sz="1500" dirty="0"/>
          </a:p>
        </p:txBody>
      </p:sp>
      <p:sp>
        <p:nvSpPr>
          <p:cNvPr id="17" name="Text 7"/>
          <p:cNvSpPr txBox="1"/>
          <p:nvPr/>
        </p:nvSpPr>
        <p:spPr>
          <a:xfrm>
            <a:off x="442250" y="487150"/>
            <a:ext cx="112173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Ареал обитания морских звезд в морях и океанах
</a:t>
            </a:r>
            <a:endParaRPr lang="en-US"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4479975" y="3458325"/>
            <a:ext cx="31428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На радиально расположенных лучах находятся амбулакральные ножки, используемые для передвижения и дыхания.
</a:t>
            </a:r>
            <a:endParaRPr lang="en-US" sz="1500" dirty="0"/>
          </a:p>
        </p:txBody>
      </p:sp>
      <p:sp>
        <p:nvSpPr>
          <p:cNvPr id="5" name="Text 1"/>
          <p:cNvSpPr txBox="1"/>
          <p:nvPr/>
        </p:nvSpPr>
        <p:spPr>
          <a:xfrm>
            <a:off x="8181975" y="3458325"/>
            <a:ext cx="34767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Ротовое отверстие расположено на нижней стороне, а кожа часто покрыта шипами или гребнями для защиты от хищников.
</a:t>
            </a:r>
            <a:endParaRPr lang="en-US" sz="1500" dirty="0"/>
          </a:p>
        </p:txBody>
      </p:sp>
      <p:sp>
        <p:nvSpPr>
          <p:cNvPr id="6" name="Text 2"/>
          <p:cNvSpPr txBox="1"/>
          <p:nvPr/>
        </p:nvSpPr>
        <p:spPr>
          <a:xfrm>
            <a:off x="578100" y="3557625"/>
            <a:ext cx="3359700" cy="18852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Внутренний скелет состоит из известковых пластин, обеспечивающих прочность и защиту тела.
</a:t>
            </a:r>
            <a:endParaRPr lang="en-US" sz="1500" dirty="0"/>
          </a:p>
        </p:txBody>
      </p:sp>
      <p:sp>
        <p:nvSpPr>
          <p:cNvPr id="7" name="Text 3"/>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7</a:t>
            </a:r>
            <a:endParaRPr lang="en-US" sz="1400" dirty="0"/>
          </a:p>
        </p:txBody>
      </p:sp>
      <p:sp>
        <p:nvSpPr>
          <p:cNvPr id="8" name="Text 4"/>
          <p:cNvSpPr txBox="1"/>
          <p:nvPr/>
        </p:nvSpPr>
        <p:spPr>
          <a:xfrm>
            <a:off x="450575" y="487150"/>
            <a:ext cx="10566000" cy="13422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Строение тела морской звезды: основные компоненты
</a:t>
            </a:r>
            <a:endParaRPr lang="en-US" sz="3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50725" y="1800256"/>
            <a:ext cx="11188500" cy="4599188"/>
          </a:xfrm>
          <a:prstGeom prst="rect">
            <a:avLst/>
          </a:prstGeom>
        </p:spPr>
      </p:pic>
      <p:sp>
        <p:nvSpPr>
          <p:cNvPr id="4"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8</a:t>
            </a:r>
            <a:endParaRPr lang="en-US" sz="1400" dirty="0"/>
          </a:p>
        </p:txBody>
      </p:sp>
      <p:sp>
        <p:nvSpPr>
          <p:cNvPr id="5" name="Text 1"/>
          <p:cNvSpPr txBox="1"/>
          <p:nvPr/>
        </p:nvSpPr>
        <p:spPr>
          <a:xfrm>
            <a:off x="450575" y="487150"/>
            <a:ext cx="112005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Пищеварительный процесс морской звезды
</a:t>
            </a:r>
            <a:endParaRPr lang="en-US" sz="3200" dirty="0"/>
          </a:p>
        </p:txBody>
      </p:sp>
      <p:sp>
        <p:nvSpPr>
          <p:cNvPr id="6" name="Text 2"/>
          <p:cNvSpPr txBox="1"/>
          <p:nvPr/>
        </p:nvSpPr>
        <p:spPr>
          <a:xfrm>
            <a:off x="450575" y="1143150"/>
            <a:ext cx="11188500" cy="5850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Основные этапы переваривания пищи
</a:t>
            </a:r>
            <a:endParaRPr 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1288575" y="21903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Моллюски, такие как устрицы и мидии, составляют основу рациона, так как их створки морские звезды способны открывать.
</a:t>
            </a:r>
            <a:endParaRPr lang="en-US" sz="1500" dirty="0"/>
          </a:p>
        </p:txBody>
      </p:sp>
      <p:sp>
        <p:nvSpPr>
          <p:cNvPr id="5" name="Text 1"/>
          <p:cNvSpPr txBox="1"/>
          <p:nvPr/>
        </p:nvSpPr>
        <p:spPr>
          <a:xfrm>
            <a:off x="5599200" y="21903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Ракообразные и мелкие рыбки также входят в пищу, обеспечивая животное различными питательными веществами.
</a:t>
            </a:r>
            <a:endParaRPr lang="en-US" sz="1500" dirty="0"/>
          </a:p>
        </p:txBody>
      </p:sp>
      <p:sp>
        <p:nvSpPr>
          <p:cNvPr id="6" name="Text 2"/>
          <p:cNvSpPr txBox="1"/>
          <p:nvPr/>
        </p:nvSpPr>
        <p:spPr>
          <a:xfrm>
            <a:off x="3978100" y="44100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Падаль и простейшие служат дополнительным источником пищи, расширяя пищевой спектр морской звезды.
</a:t>
            </a:r>
            <a:endParaRPr lang="en-US" sz="1500" dirty="0"/>
          </a:p>
        </p:txBody>
      </p:sp>
      <p:sp>
        <p:nvSpPr>
          <p:cNvPr id="7" name="Text 3"/>
          <p:cNvSpPr txBox="1"/>
          <p:nvPr/>
        </p:nvSpPr>
        <p:spPr>
          <a:xfrm>
            <a:off x="8319300" y="4410000"/>
            <a:ext cx="3160200" cy="15555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Уникальный способ пищеварения с наружным желудком позволяет эффективно переваривать разнообразные пищевые объекты.
</a:t>
            </a:r>
            <a:endParaRPr lang="en-US" sz="1500" dirty="0"/>
          </a:p>
        </p:txBody>
      </p:sp>
      <p:sp>
        <p:nvSpPr>
          <p:cNvPr id="8" name="Text 4"/>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9</a:t>
            </a:r>
            <a:endParaRPr lang="en-US" sz="1400" dirty="0"/>
          </a:p>
        </p:txBody>
      </p:sp>
      <p:sp>
        <p:nvSpPr>
          <p:cNvPr id="9" name="Text 5"/>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Питание морских звезд: разнообразие источников
</a:t>
            </a:r>
            <a:endParaRPr lang="en-US" sz="3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3450" y="1380407"/>
            <a:ext cx="11135100" cy="4817236"/>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sp>
        <p:nvSpPr>
          <p:cNvPr id="6" name="Text 0"/>
          <p:cNvSpPr txBox="1"/>
          <p:nvPr/>
        </p:nvSpPr>
        <p:spPr>
          <a:xfrm>
            <a:off x="920825" y="3208825"/>
            <a:ext cx="4864800" cy="1666200"/>
          </a:xfrm>
          <a:prstGeom prst="rect">
            <a:avLst/>
          </a:prstGeom>
          <a:noFill/>
          <a:ln/>
        </p:spPr>
        <p:txBody>
          <a:bodyPr wrap="square" lIns="0" tIns="0" rIns="0" bIns="0" rtlCol="0" anchor="t"/>
          <a:lstStyle/>
          <a:p>
            <a:pPr algn="l" indent="0" marL="0">
              <a:lnSpc>
                <a:spcPct val="115000"/>
              </a:lnSpc>
              <a:buNone/>
            </a:pPr>
            <a:r>
              <a:rPr lang="en-US" sz="1600" dirty="0">
                <a:solidFill>
                  <a:srgbClr val="0D2772"/>
                </a:solidFill>
                <a:latin typeface="Arial" pitchFamily="34" charset="0"/>
                <a:ea typeface="Arial" pitchFamily="34" charset="-122"/>
                <a:cs typeface="Arial" pitchFamily="34" charset="-120"/>
              </a:rPr>
              <a:t>Амбулакральные ножки наполняются водой из водной системы, сокращаются и присасываются к субстрату, создавая плавное движение по морскому дну.
</a:t>
            </a:r>
            <a:endParaRPr lang="en-US" sz="1600" dirty="0"/>
          </a:p>
        </p:txBody>
      </p:sp>
      <p:sp>
        <p:nvSpPr>
          <p:cNvPr id="7" name="Text 1"/>
          <p:cNvSpPr txBox="1"/>
          <p:nvPr/>
        </p:nvSpPr>
        <p:spPr>
          <a:xfrm>
            <a:off x="6406375" y="3208898"/>
            <a:ext cx="5262600" cy="1666200"/>
          </a:xfrm>
          <a:prstGeom prst="rect">
            <a:avLst/>
          </a:prstGeom>
          <a:noFill/>
          <a:ln/>
        </p:spPr>
        <p:txBody>
          <a:bodyPr wrap="square" lIns="0" tIns="0" rIns="0" bIns="0" rtlCol="0" anchor="t"/>
          <a:lstStyle/>
          <a:p>
            <a:pPr algn="l" indent="0" marL="0">
              <a:lnSpc>
                <a:spcPct val="115000"/>
              </a:lnSpc>
              <a:buNone/>
            </a:pPr>
            <a:r>
              <a:rPr lang="en-US" sz="1600" dirty="0">
                <a:solidFill>
                  <a:srgbClr val="0D2772"/>
                </a:solidFill>
                <a:latin typeface="Arial" pitchFamily="34" charset="0"/>
                <a:ea typeface="Arial" pitchFamily="34" charset="-122"/>
                <a:cs typeface="Arial" pitchFamily="34" charset="-120"/>
              </a:rPr>
              <a:t>Скорость движения достигает 15 см в минуту, позволяя морской звезде медленно исследовать территорию и искать пищу.
</a:t>
            </a:r>
            <a:endParaRPr lang="en-US" sz="1600" dirty="0"/>
          </a:p>
        </p:txBody>
      </p:sp>
      <p:sp>
        <p:nvSpPr>
          <p:cNvPr id="8"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10</a:t>
            </a:r>
            <a:endParaRPr lang="en-US" sz="1400" dirty="0"/>
          </a:p>
        </p:txBody>
      </p:sp>
      <p:sp>
        <p:nvSpPr>
          <p:cNvPr id="9" name="Text 3"/>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Механизм передвижения морских звезд
</a:t>
            </a:r>
            <a:endParaRPr lang="en-US"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6584525" y="1162408"/>
            <a:ext cx="5445300" cy="4625885"/>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sp>
        <p:nvSpPr>
          <p:cNvPr id="6" name="Text 0"/>
          <p:cNvSpPr txBox="1"/>
          <p:nvPr/>
        </p:nvSpPr>
        <p:spPr>
          <a:xfrm>
            <a:off x="565400" y="1782025"/>
            <a:ext cx="5311200" cy="4022400"/>
          </a:xfrm>
          <a:prstGeom prst="rect">
            <a:avLst/>
          </a:prstGeom>
          <a:noFill/>
          <a:ln/>
        </p:spPr>
        <p:txBody>
          <a:bodyPr wrap="square" lIns="0" tIns="0" rIns="0" bIns="0" rtlCol="0" anchor="ctr"/>
          <a:lstStyle/>
          <a:p>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Тропические коралловые рифы создают благоприятные условия для многих видов морских звезд благодаря разнообразию укрытий и пищи.
</a:t>
            </a:r>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
</a:t>
            </a:r>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Наибольшее разнообразие видов связано с тёплыми и питательными водами тропиков, особенно в Тихом океане.
</a:t>
            </a:r>
            <a:endParaRPr lang="en-US" sz="1400" dirty="0"/>
          </a:p>
        </p:txBody>
      </p:sp>
      <p:sp>
        <p:nvSpPr>
          <p:cNvPr id="7" name="Text 1"/>
          <p:cNvSpPr txBox="1"/>
          <p:nvPr/>
        </p:nvSpPr>
        <p:spPr>
          <a:xfrm>
            <a:off x="6920200" y="6060700"/>
            <a:ext cx="4932000" cy="276900"/>
          </a:xfrm>
          <a:prstGeom prst="rect">
            <a:avLst/>
          </a:prstGeom>
          <a:noFill/>
          <a:ln/>
        </p:spPr>
        <p:txBody>
          <a:bodyPr wrap="square" lIns="0" tIns="0" rIns="0" bIns="0" rtlCol="0" anchor="t"/>
          <a:lstStyle/>
          <a:p>
            <a:pPr algn="r" indent="0" marL="0">
              <a:lnSpc>
                <a:spcPct val="100000"/>
              </a:lnSpc>
              <a:buNone/>
            </a:pPr>
            <a:r>
              <a:rPr lang="en-US" sz="1200" dirty="0">
                <a:solidFill>
                  <a:srgbClr val="0D2772"/>
                </a:solidFill>
                <a:latin typeface="Arial" pitchFamily="34" charset="0"/>
                <a:ea typeface="Arial" pitchFamily="34" charset="-122"/>
                <a:cs typeface="Arial" pitchFamily="34" charset="-120"/>
              </a:rPr>
              <a:t>Национальный океанографический институт, 2023
</a:t>
            </a:r>
            <a:endParaRPr lang="en-US" sz="1200" dirty="0"/>
          </a:p>
        </p:txBody>
      </p:sp>
      <p:sp>
        <p:nvSpPr>
          <p:cNvPr id="8"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11</a:t>
            </a:r>
            <a:endParaRPr lang="en-US" sz="1400" dirty="0"/>
          </a:p>
        </p:txBody>
      </p:sp>
      <p:sp>
        <p:nvSpPr>
          <p:cNvPr id="9" name="Text 3"/>
          <p:cNvSpPr txBox="1"/>
          <p:nvPr/>
        </p:nvSpPr>
        <p:spPr>
          <a:xfrm>
            <a:off x="450575" y="487150"/>
            <a:ext cx="5426100" cy="12948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Распределение морских звезд по океанам
</a:t>
            </a:r>
            <a:endParaRPr lang="en-US"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sp>
        <p:nvSpPr>
          <p:cNvPr id="7" name="Text 0"/>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Размножение и регенерация
</a:t>
            </a:r>
            <a:endParaRPr lang="en-US" sz="3200" dirty="0"/>
          </a:p>
        </p:txBody>
      </p:sp>
      <p:sp>
        <p:nvSpPr>
          <p:cNvPr id="8" name="Text 1"/>
          <p:cNvSpPr txBox="1"/>
          <p:nvPr/>
        </p:nvSpPr>
        <p:spPr>
          <a:xfrm>
            <a:off x="1294925" y="2513800"/>
            <a:ext cx="3169200" cy="1134600"/>
          </a:xfrm>
          <a:prstGeom prst="rect">
            <a:avLst/>
          </a:prstGeom>
          <a:noFill/>
          <a:ln/>
        </p:spPr>
        <p:txBody>
          <a:bodyPr wrap="square" lIns="0" tIns="0" rIns="0" bIns="0" rtlCol="0" anchor="t"/>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Откладка икры
</a:t>
            </a:r>
            <a:pPr algn="l" indent="0" marL="0">
              <a:lnSpc>
                <a:spcPct val="115000"/>
              </a:lnSpc>
              <a:buNone/>
            </a:pPr>
            <a:r>
              <a:rPr lang="en-US" sz="7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Взрослые морские звезды выделяют икру в воду, где начинается развитие будущих личинок.
</a:t>
            </a:r>
            <a:endParaRPr lang="en-US" sz="1700" dirty="0"/>
          </a:p>
        </p:txBody>
      </p:sp>
      <p:sp>
        <p:nvSpPr>
          <p:cNvPr id="9" name="Text 2"/>
          <p:cNvSpPr txBox="1"/>
          <p:nvPr/>
        </p:nvSpPr>
        <p:spPr>
          <a:xfrm>
            <a:off x="2846725" y="4977950"/>
            <a:ext cx="3169200" cy="1175400"/>
          </a:xfrm>
          <a:prstGeom prst="rect">
            <a:avLst/>
          </a:prstGeom>
          <a:noFill/>
          <a:ln/>
        </p:spPr>
        <p:txBody>
          <a:bodyPr wrap="square" lIns="0" tIns="0" rIns="0" bIns="0" rtlCol="0" anchor="t"/>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Планктонная стадия
</a:t>
            </a:r>
            <a:pPr algn="l" indent="0" marL="0">
              <a:lnSpc>
                <a:spcPct val="115000"/>
              </a:lnSpc>
              <a:buNone/>
            </a:pPr>
            <a:r>
              <a:rPr lang="en-US" sz="7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Личинки плавают в планктоне, питаясь и постепенно проходя стадии развития.
</a:t>
            </a:r>
            <a:endParaRPr lang="en-US" sz="1700" dirty="0"/>
          </a:p>
        </p:txBody>
      </p:sp>
      <p:sp>
        <p:nvSpPr>
          <p:cNvPr id="10" name="Text 3"/>
          <p:cNvSpPr txBox="1"/>
          <p:nvPr/>
        </p:nvSpPr>
        <p:spPr>
          <a:xfrm>
            <a:off x="6308925" y="3869025"/>
            <a:ext cx="3169200" cy="1175400"/>
          </a:xfrm>
          <a:prstGeom prst="rect">
            <a:avLst/>
          </a:prstGeom>
          <a:noFill/>
          <a:ln/>
        </p:spPr>
        <p:txBody>
          <a:bodyPr wrap="square" lIns="0" tIns="0" rIns="0" bIns="0" rtlCol="0" anchor="t"/>
          <a:lstStyle/>
          <a:p>
            <a:pPr algn="l" indent="0" marL="0">
              <a:lnSpc>
                <a:spcPct val="100000"/>
              </a:lnSpc>
              <a:buNone/>
            </a:pPr>
            <a:r>
              <a:rPr lang="en-US" sz="1700" b="1" dirty="0">
                <a:solidFill>
                  <a:srgbClr val="0D2772"/>
                </a:solidFill>
                <a:latin typeface="Arial" pitchFamily="34" charset="0"/>
                <a:ea typeface="Arial" pitchFamily="34" charset="-122"/>
                <a:cs typeface="Arial" pitchFamily="34" charset="-120"/>
              </a:rPr>
              <a:t>Оседание и метаморфоз
</a:t>
            </a:r>
            <a:pPr algn="l" indent="0" marL="0">
              <a:lnSpc>
                <a:spcPct val="115000"/>
              </a:lnSpc>
              <a:buNone/>
            </a:pPr>
            <a:r>
              <a:rPr lang="en-US" sz="7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Личинки оседают на дно и превращаются во взрослых морских звезд с характерным строением.
</a:t>
            </a:r>
            <a:endParaRPr lang="en-US" sz="1700" dirty="0"/>
          </a:p>
        </p:txBody>
      </p:sp>
      <p:sp>
        <p:nvSpPr>
          <p:cNvPr id="11" name="Text 4"/>
          <p:cNvSpPr txBox="1"/>
          <p:nvPr/>
        </p:nvSpPr>
        <p:spPr>
          <a:xfrm>
            <a:off x="8423100" y="2208150"/>
            <a:ext cx="3016800" cy="1175400"/>
          </a:xfrm>
          <a:prstGeom prst="rect">
            <a:avLst/>
          </a:prstGeom>
          <a:noFill/>
          <a:ln/>
        </p:spPr>
        <p:txBody>
          <a:bodyPr wrap="square" lIns="0" tIns="0" rIns="0" bIns="0" rtlCol="0" anchor="t"/>
          <a:lstStyle/>
          <a:p>
            <a:pPr algn="l" indent="0" marL="0">
              <a:lnSpc>
                <a:spcPct val="100000"/>
              </a:lnSpc>
              <a:buNone/>
            </a:pPr>
            <a:r>
              <a:rPr lang="en-US" sz="1544" b="1" dirty="0">
                <a:solidFill>
                  <a:srgbClr val="0D2772"/>
                </a:solidFill>
                <a:latin typeface="Arial" pitchFamily="34" charset="0"/>
                <a:ea typeface="Arial" pitchFamily="34" charset="-122"/>
                <a:cs typeface="Arial" pitchFamily="34" charset="-120"/>
              </a:rPr>
              <a:t>Регенерация утраченных частей
</a:t>
            </a:r>
            <a:pPr algn="l" indent="0" marL="0">
              <a:lnSpc>
                <a:spcPct val="115000"/>
              </a:lnSpc>
              <a:buNone/>
            </a:pPr>
            <a:r>
              <a:rPr lang="en-US" sz="636"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181" dirty="0">
                <a:solidFill>
                  <a:srgbClr val="0D2772"/>
                </a:solidFill>
                <a:latin typeface="Arial" pitchFamily="34" charset="0"/>
                <a:ea typeface="Arial" pitchFamily="34" charset="-122"/>
                <a:cs typeface="Arial" pitchFamily="34" charset="-120"/>
              </a:rPr>
              <a:t>При повреждении морская звезда может восстановить утраченный луч, а некоторые виды вырастают из части луча целым организмом.
</a:t>
            </a:r>
            <a:endParaRPr lang="en-US" sz="1544" dirty="0"/>
          </a:p>
        </p:txBody>
      </p:sp>
      <p:sp>
        <p:nvSpPr>
          <p:cNvPr id="12" name="Text 5"/>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12</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0430" y="609600"/>
            <a:ext cx="5129140" cy="56904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6536375" y="1840825"/>
            <a:ext cx="5153400" cy="4193700"/>
          </a:xfrm>
          <a:prstGeom prst="rect">
            <a:avLst/>
          </a:prstGeom>
          <a:noFill/>
          <a:ln/>
        </p:spPr>
        <p:txBody>
          <a:bodyPr wrap="square" lIns="0" tIns="0" rIns="0" bIns="0" rtlCol="0" anchor="ctr"/>
          <a:lstStyle/>
          <a:p>
            <a:pPr algn="l" indent="0" marL="0">
              <a:lnSpc>
                <a:spcPct val="115000"/>
              </a:lnSpc>
              <a:buNone/>
            </a:pPr>
            <a:r>
              <a:rPr lang="en-US" sz="1800" b="1" dirty="0">
                <a:solidFill>
                  <a:srgbClr val="0D2772"/>
                </a:solidFill>
                <a:latin typeface="Arial" pitchFamily="34" charset="0"/>
                <a:ea typeface="Arial" pitchFamily="34" charset="-122"/>
                <a:cs typeface="Arial" pitchFamily="34" charset="-120"/>
              </a:rPr>
              <a:t>Регуляция численности моллюсков
</a:t>
            </a:r>
            <a:pPr algn="l" indent="0" marL="0">
              <a:lnSpc>
                <a:spcPct val="115000"/>
              </a:lnSpc>
              <a:buNone/>
            </a:pPr>
            <a:r>
              <a:rPr lang="en-US" sz="6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0D2772"/>
                </a:solidFill>
                <a:latin typeface="Arial" pitchFamily="34" charset="0"/>
                <a:ea typeface="Arial" pitchFamily="34" charset="-122"/>
                <a:cs typeface="Arial" pitchFamily="34" charset="-120"/>
              </a:rPr>
              <a:t>Морские звезды контролируют популяции моллюсков, предотвращая их чрезмерное размножение. Таким образом, они обеспечивают баланс и здоровье морских сообществ.
</a:t>
            </a:r>
            <a:pPr algn="l" indent="0" marL="0">
              <a:lnSpc>
                <a:spcPct val="115000"/>
              </a:lnSpc>
              <a:buNone/>
            </a:pPr>
            <a:r>
              <a:rPr lang="en-US" sz="24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800" b="1" dirty="0">
                <a:solidFill>
                  <a:srgbClr val="0D2772"/>
                </a:solidFill>
                <a:latin typeface="Arial" pitchFamily="34" charset="0"/>
                <a:ea typeface="Arial" pitchFamily="34" charset="-122"/>
                <a:cs typeface="Arial" pitchFamily="34" charset="-120"/>
              </a:rPr>
              <a:t>Влияние на морские экосистемы
</a:t>
            </a:r>
            <a:pPr algn="l" indent="0" marL="0">
              <a:lnSpc>
                <a:spcPct val="115000"/>
              </a:lnSpc>
              <a:buNone/>
            </a:pPr>
            <a:r>
              <a:rPr lang="en-US" sz="600" b="1"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0D2772"/>
                </a:solidFill>
                <a:latin typeface="Arial" pitchFamily="34" charset="0"/>
                <a:ea typeface="Arial" pitchFamily="34" charset="-122"/>
                <a:cs typeface="Arial" pitchFamily="34" charset="-120"/>
              </a:rPr>
              <a:t>Они участвуют в перераспределении органического вещества, способствуя поддержанию структуры и плодородия морского дна, что важно для многих других видов.
</a:t>
            </a:r>
            <a:endParaRPr lang="en-US" sz="1800" dirty="0"/>
          </a:p>
        </p:txBody>
      </p:sp>
      <p:sp>
        <p:nvSpPr>
          <p:cNvPr id="5" name="Text 1"/>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13</a:t>
            </a:r>
            <a:endParaRPr lang="en-US" sz="1400" dirty="0"/>
          </a:p>
        </p:txBody>
      </p:sp>
      <p:sp>
        <p:nvSpPr>
          <p:cNvPr id="6" name="Text 2"/>
          <p:cNvSpPr txBox="1"/>
          <p:nvPr/>
        </p:nvSpPr>
        <p:spPr>
          <a:xfrm>
            <a:off x="6536375" y="609600"/>
            <a:ext cx="5153400" cy="8631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Роль морских звезд в экосистеме
</a:t>
            </a:r>
            <a:endParaRPr lang="en-US"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833400" y="1652625"/>
            <a:ext cx="316800" cy="2816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833400" y="2686430"/>
            <a:ext cx="316800" cy="253440"/>
          </a:xfrm>
          <a:prstGeom prst="rect">
            <a:avLst/>
          </a:prstGeom>
        </p:spPr>
      </p:pic>
      <p:pic>
        <p:nvPicPr>
          <p:cNvPr id="7" name="Image 5" descr="preencoded.png">    </p:cNvPr>
          <p:cNvPicPr>
            <a:picLocks noChangeAspect="1"/>
          </p:cNvPicPr>
          <p:nvPr/>
        </p:nvPicPr>
        <p:blipFill>
          <a:blip r:embed="rId6"/>
          <a:stretch>
            <a:fillRect/>
          </a:stretch>
        </p:blipFill>
        <p:spPr>
          <a:xfrm>
            <a:off x="0" y="0"/>
            <a:ext cx="12192000" cy="6858000"/>
          </a:xfrm>
          <a:prstGeom prst="rect">
            <a:avLst/>
          </a:prstGeom>
        </p:spPr>
      </p:pic>
      <p:pic>
        <p:nvPicPr>
          <p:cNvPr id="8" name="Image 6" descr="preencoded.png">    </p:cNvPr>
          <p:cNvPicPr>
            <a:picLocks noChangeAspect="1"/>
          </p:cNvPicPr>
          <p:nvPr/>
        </p:nvPicPr>
        <p:blipFill>
          <a:blip r:embed="rId7"/>
          <a:stretch>
            <a:fillRect/>
          </a:stretch>
        </p:blipFill>
        <p:spPr>
          <a:xfrm>
            <a:off x="833400" y="3674475"/>
            <a:ext cx="316800" cy="316800"/>
          </a:xfrm>
          <a:prstGeom prst="rect">
            <a:avLst/>
          </a:prstGeom>
        </p:spPr>
      </p:pic>
      <p:pic>
        <p:nvPicPr>
          <p:cNvPr id="9" name="Image 7" descr="preencoded.png">    </p:cNvPr>
          <p:cNvPicPr>
            <a:picLocks noChangeAspect="1"/>
          </p:cNvPicPr>
          <p:nvPr/>
        </p:nvPicPr>
        <p:blipFill>
          <a:blip r:embed="rId8"/>
          <a:stretch>
            <a:fillRect/>
          </a:stretch>
        </p:blipFill>
        <p:spPr>
          <a:xfrm>
            <a:off x="0" y="0"/>
            <a:ext cx="12192000" cy="6858000"/>
          </a:xfrm>
          <a:prstGeom prst="rect">
            <a:avLst/>
          </a:prstGeom>
        </p:spPr>
      </p:pic>
      <p:pic>
        <p:nvPicPr>
          <p:cNvPr id="10" name="Image 8" descr="preencoded.png">    </p:cNvPr>
          <p:cNvPicPr>
            <a:picLocks noChangeAspect="1"/>
          </p:cNvPicPr>
          <p:nvPr/>
        </p:nvPicPr>
        <p:blipFill>
          <a:blip r:embed="rId9"/>
          <a:stretch>
            <a:fillRect/>
          </a:stretch>
        </p:blipFill>
        <p:spPr>
          <a:xfrm>
            <a:off x="833400" y="4711800"/>
            <a:ext cx="316800" cy="281600"/>
          </a:xfrm>
          <a:prstGeom prst="rect">
            <a:avLst/>
          </a:prstGeom>
        </p:spPr>
      </p:pic>
      <p:pic>
        <p:nvPicPr>
          <p:cNvPr id="11" name="Image 9" descr="preencoded.png">    </p:cNvPr>
          <p:cNvPicPr>
            <a:picLocks noChangeAspect="1"/>
          </p:cNvPicPr>
          <p:nvPr/>
        </p:nvPicPr>
        <p:blipFill>
          <a:blip r:embed="rId10"/>
          <a:stretch>
            <a:fillRect/>
          </a:stretch>
        </p:blipFill>
        <p:spPr>
          <a:xfrm>
            <a:off x="0" y="0"/>
            <a:ext cx="12192000" cy="6858000"/>
          </a:xfrm>
          <a:prstGeom prst="rect">
            <a:avLst/>
          </a:prstGeom>
        </p:spPr>
      </p:pic>
      <p:pic>
        <p:nvPicPr>
          <p:cNvPr id="12" name="Image 10" descr="preencoded.png">    </p:cNvPr>
          <p:cNvPicPr>
            <a:picLocks noChangeAspect="1"/>
          </p:cNvPicPr>
          <p:nvPr/>
        </p:nvPicPr>
        <p:blipFill>
          <a:blip r:embed="rId11"/>
          <a:stretch>
            <a:fillRect/>
          </a:stretch>
        </p:blipFill>
        <p:spPr>
          <a:xfrm>
            <a:off x="833400" y="5731525"/>
            <a:ext cx="316800" cy="281600"/>
          </a:xfrm>
          <a:prstGeom prst="rect">
            <a:avLst/>
          </a:prstGeom>
        </p:spPr>
      </p:pic>
      <p:sp>
        <p:nvSpPr>
          <p:cNvPr id="13"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14</a:t>
            </a:r>
            <a:endParaRPr lang="en-US" sz="1400" dirty="0"/>
          </a:p>
        </p:txBody>
      </p:sp>
      <p:sp>
        <p:nvSpPr>
          <p:cNvPr id="14" name="Text 1"/>
          <p:cNvSpPr txBox="1"/>
          <p:nvPr/>
        </p:nvSpPr>
        <p:spPr>
          <a:xfrm>
            <a:off x="450575" y="487150"/>
            <a:ext cx="10933500" cy="6336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Враги и опасности для морских звезд
</a:t>
            </a:r>
            <a:endParaRPr lang="en-US" sz="3200" dirty="0"/>
          </a:p>
        </p:txBody>
      </p:sp>
      <p:sp>
        <p:nvSpPr>
          <p:cNvPr id="15" name="Text 2"/>
          <p:cNvSpPr txBox="1"/>
          <p:nvPr/>
        </p:nvSpPr>
        <p:spPr>
          <a:xfrm>
            <a:off x="1535150" y="1435525"/>
            <a:ext cx="9849000" cy="71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Хищные рыбы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D2772"/>
                </a:solidFill>
                <a:latin typeface="Arial" pitchFamily="34" charset="0"/>
                <a:ea typeface="Arial" pitchFamily="34" charset="-122"/>
                <a:cs typeface="Arial" pitchFamily="34" charset="-120"/>
              </a:rPr>
              <a:t>Рыбы, такие как скаты и триггеры, часто охотятся на морских звезд, представляя серьезную угрозу для их популяций.
</a:t>
            </a:r>
            <a:endParaRPr lang="en-US" sz="1500" dirty="0"/>
          </a:p>
        </p:txBody>
      </p:sp>
      <p:sp>
        <p:nvSpPr>
          <p:cNvPr id="16" name="Text 3"/>
          <p:cNvSpPr txBox="1"/>
          <p:nvPr/>
        </p:nvSpPr>
        <p:spPr>
          <a:xfrm>
            <a:off x="1535150" y="2455250"/>
            <a:ext cx="9849000" cy="71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Морские выдры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D2772"/>
                </a:solidFill>
                <a:latin typeface="Arial" pitchFamily="34" charset="0"/>
                <a:ea typeface="Arial" pitchFamily="34" charset="-122"/>
                <a:cs typeface="Arial" pitchFamily="34" charset="-120"/>
              </a:rPr>
              <a:t>Выдры поедают морских звезд, снижая их численность в регионах с высоким присутствием этих млекопитающих.
</a:t>
            </a:r>
            <a:endParaRPr lang="en-US" sz="1500" dirty="0"/>
          </a:p>
        </p:txBody>
      </p:sp>
      <p:sp>
        <p:nvSpPr>
          <p:cNvPr id="17" name="Text 4"/>
          <p:cNvSpPr txBox="1"/>
          <p:nvPr/>
        </p:nvSpPr>
        <p:spPr>
          <a:xfrm>
            <a:off x="1535150" y="3474975"/>
            <a:ext cx="9849000" cy="71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Крупные крабы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D2772"/>
                </a:solidFill>
                <a:latin typeface="Arial" pitchFamily="34" charset="0"/>
                <a:ea typeface="Arial" pitchFamily="34" charset="-122"/>
                <a:cs typeface="Arial" pitchFamily="34" charset="-120"/>
              </a:rPr>
              <a:t>Крабы способны повреждать морских звезд, особенно молодые особи, влияя на их выживаемость.
</a:t>
            </a:r>
            <a:endParaRPr lang="en-US" sz="1500" dirty="0"/>
          </a:p>
        </p:txBody>
      </p:sp>
      <p:sp>
        <p:nvSpPr>
          <p:cNvPr id="18" name="Text 5"/>
          <p:cNvSpPr txBox="1"/>
          <p:nvPr/>
        </p:nvSpPr>
        <p:spPr>
          <a:xfrm>
            <a:off x="1535150" y="4494700"/>
            <a:ext cx="9849000" cy="71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Загрязнение воды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D2772"/>
                </a:solidFill>
                <a:latin typeface="Arial" pitchFamily="34" charset="0"/>
                <a:ea typeface="Arial" pitchFamily="34" charset="-122"/>
                <a:cs typeface="Arial" pitchFamily="34" charset="-120"/>
              </a:rPr>
              <a:t>Нефтепродукты и токсичные вещества в воде наносят вред морским звездам, вызывая болезни и снижая численность.
</a:t>
            </a:r>
            <a:endParaRPr lang="en-US" sz="1500" dirty="0"/>
          </a:p>
        </p:txBody>
      </p:sp>
      <p:sp>
        <p:nvSpPr>
          <p:cNvPr id="19" name="Text 6"/>
          <p:cNvSpPr txBox="1"/>
          <p:nvPr/>
        </p:nvSpPr>
        <p:spPr>
          <a:xfrm>
            <a:off x="1535150" y="5514425"/>
            <a:ext cx="9849000" cy="715800"/>
          </a:xfrm>
          <a:prstGeom prst="rect">
            <a:avLst/>
          </a:prstGeom>
          <a:noFill/>
          <a:ln/>
        </p:spPr>
        <p:txBody>
          <a:bodyPr wrap="square" lIns="0" tIns="0" rIns="0" bIns="0" rtlCol="0" anchor="ctr"/>
          <a:lstStyle/>
          <a:p>
            <a:pPr algn="l" indent="0" marL="0">
              <a:lnSpc>
                <a:spcPct val="100000"/>
              </a:lnSpc>
              <a:buNone/>
            </a:pPr>
            <a:r>
              <a:rPr lang="en-US" sz="1500" b="1" dirty="0">
                <a:solidFill>
                  <a:srgbClr val="0D2772"/>
                </a:solidFill>
                <a:latin typeface="Arial" pitchFamily="34" charset="0"/>
                <a:ea typeface="Arial" pitchFamily="34" charset="-122"/>
                <a:cs typeface="Arial" pitchFamily="34" charset="-120"/>
              </a:rPr>
              <a:t>Заболевания и паразиты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00000"/>
              </a:lnSpc>
              <a:buNone/>
            </a:pPr>
            <a:r>
              <a:rPr lang="en-US" sz="100" dirty="0">
                <a:solidFill>
                  <a:srgbClr val="0D2772"/>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D2772"/>
                </a:solidFill>
                <a:latin typeface="Arial" pitchFamily="34" charset="0"/>
                <a:ea typeface="Arial" pitchFamily="34" charset="-122"/>
                <a:cs typeface="Arial" pitchFamily="34" charset="-120"/>
              </a:rPr>
              <a:t>Массовые заболевания и паразитарные заражения приводят к резкому снижению популяций морских звезд в некоторых районах.
</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sp>
        <p:nvSpPr>
          <p:cNvPr id="4" name="Text 0"/>
          <p:cNvSpPr txBox="1"/>
          <p:nvPr/>
        </p:nvSpPr>
        <p:spPr>
          <a:xfrm>
            <a:off x="4637350" y="3229425"/>
            <a:ext cx="2974500" cy="1805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Продолжительность жизни морских звезд может достигать 35 лет, что для беспозвоночных является внушительным сроком.
</a:t>
            </a:r>
            <a:endParaRPr lang="en-US" sz="1500" dirty="0"/>
          </a:p>
        </p:txBody>
      </p:sp>
      <p:sp>
        <p:nvSpPr>
          <p:cNvPr id="5" name="Text 1"/>
          <p:cNvSpPr txBox="1"/>
          <p:nvPr/>
        </p:nvSpPr>
        <p:spPr>
          <a:xfrm>
            <a:off x="8340725" y="3199300"/>
            <a:ext cx="2974500" cy="1805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Отсутствие мозга и крови компенсируется системой водяных каналов и сплетением нервных клеток, а способность к биолюминесценции помогает им ориентироваться в темноте.
</a:t>
            </a:r>
            <a:endParaRPr lang="en-US" sz="1500" dirty="0"/>
          </a:p>
        </p:txBody>
      </p:sp>
      <p:sp>
        <p:nvSpPr>
          <p:cNvPr id="6" name="Text 2"/>
          <p:cNvSpPr txBox="1"/>
          <p:nvPr/>
        </p:nvSpPr>
        <p:spPr>
          <a:xfrm>
            <a:off x="876675" y="3199300"/>
            <a:ext cx="2974500" cy="1805100"/>
          </a:xfrm>
          <a:prstGeom prst="rect">
            <a:avLst/>
          </a:prstGeom>
          <a:noFill/>
          <a:ln/>
        </p:spPr>
        <p:txBody>
          <a:bodyPr wrap="square" lIns="0" tIns="0" rIns="0" bIns="0" rtlCol="0" anchor="t"/>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Некоторые виды, как Labidiaster, имеют до 40 лучей, что значительно превосходит обычные пять и помогает им в защите и питании.
</a:t>
            </a:r>
            <a:endParaRPr lang="en-US" sz="1500" dirty="0"/>
          </a:p>
        </p:txBody>
      </p:sp>
      <p:sp>
        <p:nvSpPr>
          <p:cNvPr id="7" name="Text 3"/>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15</a:t>
            </a:r>
            <a:endParaRPr lang="en-US" sz="1400" dirty="0"/>
          </a:p>
        </p:txBody>
      </p:sp>
      <p:sp>
        <p:nvSpPr>
          <p:cNvPr id="8" name="Text 4"/>
          <p:cNvSpPr txBox="1"/>
          <p:nvPr/>
        </p:nvSpPr>
        <p:spPr>
          <a:xfrm>
            <a:off x="450575" y="487150"/>
            <a:ext cx="10566000" cy="1191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Интересные факты о морских звездах
</a:t>
            </a:r>
            <a:endParaRPr lang="en-US" sz="3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57088" y="2521323"/>
            <a:ext cx="1877700" cy="1815354"/>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sp>
        <p:nvSpPr>
          <p:cNvPr id="5" name="Text 0"/>
          <p:cNvSpPr txBox="1"/>
          <p:nvPr/>
        </p:nvSpPr>
        <p:spPr>
          <a:xfrm>
            <a:off x="481625" y="2235046"/>
            <a:ext cx="3870000" cy="2424000"/>
          </a:xfrm>
          <a:prstGeom prst="rect">
            <a:avLst/>
          </a:prstGeom>
          <a:noFill/>
          <a:ln/>
        </p:spPr>
        <p:txBody>
          <a:bodyPr wrap="square" lIns="0" tIns="0" rIns="0" bIns="0" rtlCol="0" anchor="ctr"/>
          <a:lstStyle/>
          <a:p>
            <a:pPr algn="r" indent="0" marL="0">
              <a:lnSpc>
                <a:spcPct val="115000"/>
              </a:lnSpc>
              <a:buNone/>
            </a:pPr>
            <a:r>
              <a:rPr lang="en-US" sz="1600" dirty="0">
                <a:solidFill>
                  <a:srgbClr val="0D2772"/>
                </a:solidFill>
                <a:latin typeface="Arial" pitchFamily="34" charset="0"/>
                <a:ea typeface="Arial" pitchFamily="34" charset="-122"/>
                <a:cs typeface="Arial" pitchFamily="34" charset="-120"/>
              </a:rPr>
              <a:t>Экстракты морских звезд содержат вещества с антибактериальными и противоопухолевыми свойствами, востребованные в современной биомедицине и фармацевтике.
</a:t>
            </a:r>
            <a:endParaRPr lang="en-US" sz="1600" dirty="0"/>
          </a:p>
        </p:txBody>
      </p:sp>
      <p:sp>
        <p:nvSpPr>
          <p:cNvPr id="6" name="Text 1"/>
          <p:cNvSpPr txBox="1"/>
          <p:nvPr/>
        </p:nvSpPr>
        <p:spPr>
          <a:xfrm>
            <a:off x="7840375" y="2235046"/>
            <a:ext cx="3870000" cy="2424000"/>
          </a:xfrm>
          <a:prstGeom prst="rect">
            <a:avLst/>
          </a:prstGeom>
          <a:noFill/>
          <a:ln/>
        </p:spPr>
        <p:txBody>
          <a:bodyPr wrap="square" lIns="0" tIns="0" rIns="0" bIns="0" rtlCol="0" anchor="ctr"/>
          <a:lstStyle/>
          <a:p>
            <a:pPr algn="l" indent="0" marL="0">
              <a:lnSpc>
                <a:spcPct val="115000"/>
              </a:lnSpc>
              <a:buNone/>
            </a:pPr>
            <a:r>
              <a:rPr lang="en-US" sz="1600" dirty="0">
                <a:solidFill>
                  <a:srgbClr val="0D2772"/>
                </a:solidFill>
                <a:latin typeface="Arial" pitchFamily="34" charset="0"/>
                <a:ea typeface="Arial" pitchFamily="34" charset="-122"/>
                <a:cs typeface="Arial" pitchFamily="34" charset="-120"/>
              </a:rPr>
              <a:t>Засушенные морские звезды популярны в сувенирной торговле, однако некоторые виды наносят ущерб устричным фермам, создавая проблемы в аквакультуре.
</a:t>
            </a:r>
            <a:endParaRPr lang="en-US" sz="1600" dirty="0"/>
          </a:p>
        </p:txBody>
      </p:sp>
      <p:sp>
        <p:nvSpPr>
          <p:cNvPr id="7"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16</a:t>
            </a:r>
            <a:endParaRPr lang="en-US" sz="1400" dirty="0"/>
          </a:p>
        </p:txBody>
      </p:sp>
      <p:sp>
        <p:nvSpPr>
          <p:cNvPr id="8" name="Text 3"/>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Экономическое значение для человека
</a:t>
            </a:r>
            <a:endParaRPr lang="en-US" sz="3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6584525" y="1162408"/>
            <a:ext cx="5445300" cy="4625885"/>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sp>
        <p:nvSpPr>
          <p:cNvPr id="6" name="Text 0"/>
          <p:cNvSpPr txBox="1"/>
          <p:nvPr/>
        </p:nvSpPr>
        <p:spPr>
          <a:xfrm>
            <a:off x="565400" y="1782025"/>
            <a:ext cx="5311200" cy="4022400"/>
          </a:xfrm>
          <a:prstGeom prst="rect">
            <a:avLst/>
          </a:prstGeom>
          <a:noFill/>
          <a:ln/>
        </p:spPr>
        <p:txBody>
          <a:bodyPr wrap="square" lIns="0" tIns="0" rIns="0" bIns="0" rtlCol="0" anchor="ctr"/>
          <a:lstStyle/>
          <a:p>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Исходные данные демонстрируют связь численности с экологическими условиями и хищническим давлением.
</a:t>
            </a:r>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
</a:t>
            </a:r>
            <a:pPr algn="l" indent="0" marL="0">
              <a:lnSpc>
                <a:spcPct val="150041"/>
              </a:lnSpc>
              <a:buNone/>
            </a:pPr>
            <a:r>
              <a:rPr lang="en-US" sz="1400" dirty="0">
                <a:solidFill>
                  <a:srgbClr val="0D2772"/>
                </a:solidFill>
                <a:latin typeface="Arial" pitchFamily="34" charset="0"/>
                <a:ea typeface="Arial" pitchFamily="34" charset="-122"/>
                <a:cs typeface="Arial" pitchFamily="34" charset="-120"/>
              </a:rPr>
              <a:t>Восстановление популяций возможно при снижении загрязнения и защите среды обитания морских звезд.
</a:t>
            </a:r>
            <a:endParaRPr lang="en-US" sz="1400" dirty="0"/>
          </a:p>
        </p:txBody>
      </p:sp>
      <p:sp>
        <p:nvSpPr>
          <p:cNvPr id="7" name="Text 1"/>
          <p:cNvSpPr txBox="1"/>
          <p:nvPr/>
        </p:nvSpPr>
        <p:spPr>
          <a:xfrm>
            <a:off x="6920200" y="6060700"/>
            <a:ext cx="4932000" cy="276900"/>
          </a:xfrm>
          <a:prstGeom prst="rect">
            <a:avLst/>
          </a:prstGeom>
          <a:noFill/>
          <a:ln/>
        </p:spPr>
        <p:txBody>
          <a:bodyPr wrap="square" lIns="0" tIns="0" rIns="0" bIns="0" rtlCol="0" anchor="t"/>
          <a:lstStyle/>
          <a:p>
            <a:pPr algn="r" indent="0" marL="0">
              <a:lnSpc>
                <a:spcPct val="100000"/>
              </a:lnSpc>
              <a:buNone/>
            </a:pPr>
            <a:r>
              <a:rPr lang="en-US" sz="1200" dirty="0">
                <a:solidFill>
                  <a:srgbClr val="0D2772"/>
                </a:solidFill>
                <a:latin typeface="Arial" pitchFamily="34" charset="0"/>
                <a:ea typeface="Arial" pitchFamily="34" charset="-122"/>
                <a:cs typeface="Arial" pitchFamily="34" charset="-120"/>
              </a:rPr>
              <a:t>WWF, 2022
</a:t>
            </a:r>
            <a:endParaRPr lang="en-US" sz="1200" dirty="0"/>
          </a:p>
        </p:txBody>
      </p:sp>
      <p:sp>
        <p:nvSpPr>
          <p:cNvPr id="8" name="Text 2"/>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17</a:t>
            </a:r>
            <a:endParaRPr lang="en-US" sz="1400" dirty="0"/>
          </a:p>
        </p:txBody>
      </p:sp>
      <p:sp>
        <p:nvSpPr>
          <p:cNvPr id="9" name="Text 3"/>
          <p:cNvSpPr txBox="1"/>
          <p:nvPr/>
        </p:nvSpPr>
        <p:spPr>
          <a:xfrm>
            <a:off x="450575" y="487150"/>
            <a:ext cx="5426100" cy="12948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Численность и динамика популяций
</a:t>
            </a:r>
            <a:endParaRPr lang="en-US"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8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0" y="0"/>
            <a:ext cx="12192000" cy="6858000"/>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sp>
        <p:nvSpPr>
          <p:cNvPr id="7" name="Text 0"/>
          <p:cNvSpPr txBox="1"/>
          <p:nvPr/>
        </p:nvSpPr>
        <p:spPr>
          <a:xfrm>
            <a:off x="1585725" y="1966950"/>
            <a:ext cx="9821700" cy="8631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Загрязнение океанов пластиком и нефтью негативно сказывается на здоровье морских звезд, вызывая гибель и сокращение популяций.
</a:t>
            </a:r>
            <a:endParaRPr lang="en-US" sz="1500" dirty="0"/>
          </a:p>
        </p:txBody>
      </p:sp>
      <p:sp>
        <p:nvSpPr>
          <p:cNvPr id="8" name="Text 1"/>
          <p:cNvSpPr txBox="1"/>
          <p:nvPr/>
        </p:nvSpPr>
        <p:spPr>
          <a:xfrm>
            <a:off x="1585725" y="3111488"/>
            <a:ext cx="9821700" cy="8631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Глобальное потепление провоцирует повышение температуры и снижение кислородного уровня воды, что ухудшает условия жизни для многих видов.
</a:t>
            </a:r>
            <a:endParaRPr lang="en-US" sz="1500" dirty="0"/>
          </a:p>
        </p:txBody>
      </p:sp>
      <p:sp>
        <p:nvSpPr>
          <p:cNvPr id="9" name="Text 2"/>
          <p:cNvSpPr txBox="1"/>
          <p:nvPr/>
        </p:nvSpPr>
        <p:spPr>
          <a:xfrm>
            <a:off x="1585725" y="4256007"/>
            <a:ext cx="9821700" cy="8631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Избыточный вылов и разрушение мест обитания морских звезд угрожают их существованию, особенно редких и эндемичных видов.
</a:t>
            </a:r>
            <a:endParaRPr lang="en-US" sz="1500" dirty="0"/>
          </a:p>
        </p:txBody>
      </p:sp>
      <p:sp>
        <p:nvSpPr>
          <p:cNvPr id="10" name="Text 3"/>
          <p:cNvSpPr txBox="1"/>
          <p:nvPr/>
        </p:nvSpPr>
        <p:spPr>
          <a:xfrm>
            <a:off x="1585725" y="5400550"/>
            <a:ext cx="9821700" cy="863100"/>
          </a:xfrm>
          <a:prstGeom prst="rect">
            <a:avLst/>
          </a:prstGeom>
          <a:noFill/>
          <a:ln/>
        </p:spPr>
        <p:txBody>
          <a:bodyPr wrap="square" lIns="0" tIns="0" rIns="0" bIns="0" rtlCol="0" anchor="ctr"/>
          <a:lstStyle/>
          <a:p>
            <a:pPr algn="l" indent="0" marL="0">
              <a:lnSpc>
                <a:spcPct val="115000"/>
              </a:lnSpc>
              <a:buNone/>
            </a:pPr>
            <a:r>
              <a:rPr lang="en-US" sz="1500" dirty="0">
                <a:solidFill>
                  <a:srgbClr val="0D2772"/>
                </a:solidFill>
                <a:latin typeface="Arial" pitchFamily="34" charset="0"/>
                <a:ea typeface="Arial" pitchFamily="34" charset="-122"/>
                <a:cs typeface="Arial" pitchFamily="34" charset="-120"/>
              </a:rPr>
              <a:t>Многие страны реализуют программы по охране, включая мониторинг и восстановление популяций, что способствует сохранению биоразнообразия.
</a:t>
            </a:r>
            <a:endParaRPr lang="en-US" sz="1500" dirty="0"/>
          </a:p>
        </p:txBody>
      </p:sp>
      <p:sp>
        <p:nvSpPr>
          <p:cNvPr id="11" name="Text 4"/>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18</a:t>
            </a:r>
            <a:endParaRPr lang="en-US" sz="1400" dirty="0"/>
          </a:p>
        </p:txBody>
      </p:sp>
      <p:sp>
        <p:nvSpPr>
          <p:cNvPr id="12" name="Text 5"/>
          <p:cNvSpPr txBox="1"/>
          <p:nvPr/>
        </p:nvSpPr>
        <p:spPr>
          <a:xfrm>
            <a:off x="450575" y="487150"/>
            <a:ext cx="105660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Угрозы и охрана морских звезд
</a:t>
            </a:r>
            <a:endParaRPr lang="en-US" sz="3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5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450725" y="1157022"/>
            <a:ext cx="3681600" cy="2487956"/>
          </a:xfrm>
          <a:prstGeom prst="rect">
            <a:avLst/>
          </a:prstGeom>
        </p:spPr>
      </p:pic>
      <p:pic>
        <p:nvPicPr>
          <p:cNvPr id="4" name="Image 2" descr="preencoded.png">    </p:cNvPr>
          <p:cNvPicPr>
            <a:picLocks noChangeAspect="1"/>
          </p:cNvPicPr>
          <p:nvPr/>
        </p:nvPicPr>
        <p:blipFill>
          <a:blip r:embed="rId3"/>
          <a:stretch>
            <a:fillRect/>
          </a:stretch>
        </p:blipFill>
        <p:spPr>
          <a:xfrm>
            <a:off x="0" y="0"/>
            <a:ext cx="12192000" cy="6858000"/>
          </a:xfrm>
          <a:prstGeom prst="rect">
            <a:avLst/>
          </a:prstGeom>
        </p:spPr>
      </p:pic>
      <p:pic>
        <p:nvPicPr>
          <p:cNvPr id="5" name="Image 3" descr="preencoded.png">    </p:cNvPr>
          <p:cNvPicPr>
            <a:picLocks noChangeAspect="1"/>
          </p:cNvPicPr>
          <p:nvPr/>
        </p:nvPicPr>
        <p:blipFill>
          <a:blip r:embed="rId4"/>
          <a:stretch>
            <a:fillRect/>
          </a:stretch>
        </p:blipFill>
        <p:spPr>
          <a:xfrm>
            <a:off x="4248975" y="1157022"/>
            <a:ext cx="3681600" cy="2487956"/>
          </a:xfrm>
          <a:prstGeom prst="rect">
            <a:avLst/>
          </a:prstGeom>
        </p:spPr>
      </p:pic>
      <p:pic>
        <p:nvPicPr>
          <p:cNvPr id="6" name="Image 4" descr="preencoded.png">    </p:cNvPr>
          <p:cNvPicPr>
            <a:picLocks noChangeAspect="1"/>
          </p:cNvPicPr>
          <p:nvPr/>
        </p:nvPicPr>
        <p:blipFill>
          <a:blip r:embed="rId5"/>
          <a:stretch>
            <a:fillRect/>
          </a:stretch>
        </p:blipFill>
        <p:spPr>
          <a:xfrm>
            <a:off x="0" y="0"/>
            <a:ext cx="12192000" cy="6858000"/>
          </a:xfrm>
          <a:prstGeom prst="rect">
            <a:avLst/>
          </a:prstGeom>
        </p:spPr>
      </p:pic>
      <p:pic>
        <p:nvPicPr>
          <p:cNvPr id="7" name="Image 5" descr="preencoded.png">    </p:cNvPr>
          <p:cNvPicPr>
            <a:picLocks noChangeAspect="1"/>
          </p:cNvPicPr>
          <p:nvPr/>
        </p:nvPicPr>
        <p:blipFill>
          <a:blip r:embed="rId6"/>
          <a:stretch>
            <a:fillRect/>
          </a:stretch>
        </p:blipFill>
        <p:spPr>
          <a:xfrm>
            <a:off x="8036150" y="1157022"/>
            <a:ext cx="3681600" cy="2487956"/>
          </a:xfrm>
          <a:prstGeom prst="rect">
            <a:avLst/>
          </a:prstGeom>
        </p:spPr>
      </p:pic>
      <p:pic>
        <p:nvPicPr>
          <p:cNvPr id="8" name="Image 6" descr="preencoded.png">    </p:cNvPr>
          <p:cNvPicPr>
            <a:picLocks noChangeAspect="1"/>
          </p:cNvPicPr>
          <p:nvPr/>
        </p:nvPicPr>
        <p:blipFill>
          <a:blip r:embed="rId7"/>
          <a:stretch>
            <a:fillRect/>
          </a:stretch>
        </p:blipFill>
        <p:spPr>
          <a:xfrm>
            <a:off x="0" y="0"/>
            <a:ext cx="12192000" cy="6858000"/>
          </a:xfrm>
          <a:prstGeom prst="rect">
            <a:avLst/>
          </a:prstGeom>
        </p:spPr>
      </p:pic>
      <p:sp>
        <p:nvSpPr>
          <p:cNvPr id="9" name="Text 0"/>
          <p:cNvSpPr txBox="1"/>
          <p:nvPr/>
        </p:nvSpPr>
        <p:spPr>
          <a:xfrm>
            <a:off x="11439900" y="257625"/>
            <a:ext cx="589800" cy="715800"/>
          </a:xfrm>
          <a:prstGeom prst="rect">
            <a:avLst/>
          </a:prstGeom>
          <a:noFill/>
          <a:ln/>
        </p:spPr>
        <p:txBody>
          <a:bodyPr wrap="square" lIns="0" tIns="0" rIns="0" bIns="0" rtlCol="0" anchor="t"/>
          <a:lstStyle/>
          <a:p>
            <a:pPr algn="ctr" indent="0" marL="0">
              <a:lnSpc>
                <a:spcPct val="100000"/>
              </a:lnSpc>
              <a:buNone/>
            </a:pPr>
            <a:r>
              <a:rPr lang="en-US" sz="1400" dirty="0">
                <a:solidFill>
                  <a:srgbClr val="0D2772"/>
                </a:solidFill>
                <a:latin typeface="Arial" pitchFamily="34" charset="0"/>
                <a:ea typeface="Arial" pitchFamily="34" charset="-122"/>
                <a:cs typeface="Arial" pitchFamily="34" charset="-120"/>
              </a:rPr>
              <a:t>19</a:t>
            </a:r>
            <a:endParaRPr lang="en-US" sz="1400" dirty="0"/>
          </a:p>
        </p:txBody>
      </p:sp>
      <p:sp>
        <p:nvSpPr>
          <p:cNvPr id="10" name="Text 1"/>
          <p:cNvSpPr txBox="1"/>
          <p:nvPr/>
        </p:nvSpPr>
        <p:spPr>
          <a:xfrm>
            <a:off x="450575"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Уникальная способность морских звезд восстанавливать утраченные части изучается для создания новых методов лечения человека. Исследования помогают понять механизмы регенерации и восстановительной терапии.
</a:t>
            </a:r>
            <a:endParaRPr lang="en-US" sz="1300" dirty="0"/>
          </a:p>
        </p:txBody>
      </p:sp>
      <p:sp>
        <p:nvSpPr>
          <p:cNvPr id="11" name="Text 2"/>
          <p:cNvSpPr txBox="1"/>
          <p:nvPr/>
        </p:nvSpPr>
        <p:spPr>
          <a:xfrm>
            <a:off x="450575"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Регенерация тканей как модель для медицины
</a:t>
            </a:r>
            <a:endParaRPr lang="en-US" sz="2000" dirty="0"/>
          </a:p>
        </p:txBody>
      </p:sp>
      <p:sp>
        <p:nvSpPr>
          <p:cNvPr id="12" name="Text 3"/>
          <p:cNvSpPr txBox="1"/>
          <p:nvPr/>
        </p:nvSpPr>
        <p:spPr>
          <a:xfrm>
            <a:off x="4248825"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Учёные выделили из морских звезд вещества, обладающие антибактериальными и противоопухолевыми свойствами. Эти соединения перспективны для разработки новых лекарств и терапии.
</a:t>
            </a:r>
            <a:endParaRPr lang="en-US" sz="1300" dirty="0"/>
          </a:p>
        </p:txBody>
      </p:sp>
      <p:sp>
        <p:nvSpPr>
          <p:cNvPr id="13" name="Text 4"/>
          <p:cNvSpPr txBox="1"/>
          <p:nvPr/>
        </p:nvSpPr>
        <p:spPr>
          <a:xfrm>
            <a:off x="4248825"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Биологически активные соединения
</a:t>
            </a:r>
            <a:endParaRPr lang="en-US" sz="2000" dirty="0"/>
          </a:p>
        </p:txBody>
      </p:sp>
      <p:sp>
        <p:nvSpPr>
          <p:cNvPr id="14" name="Text 5"/>
          <p:cNvSpPr txBox="1"/>
          <p:nvPr/>
        </p:nvSpPr>
        <p:spPr>
          <a:xfrm>
            <a:off x="8036000" y="4861575"/>
            <a:ext cx="3681600" cy="1738800"/>
          </a:xfrm>
          <a:prstGeom prst="rect">
            <a:avLst/>
          </a:prstGeom>
          <a:noFill/>
          <a:ln/>
        </p:spPr>
        <p:txBody>
          <a:bodyPr wrap="square" lIns="0" tIns="0" rIns="0" bIns="0" rtlCol="0" anchor="t"/>
          <a:lstStyle/>
          <a:p>
            <a:pPr algn="l" indent="0" marL="0">
              <a:lnSpc>
                <a:spcPct val="115000"/>
              </a:lnSpc>
              <a:buNone/>
            </a:pPr>
            <a:r>
              <a:rPr lang="en-US" sz="1300" dirty="0">
                <a:solidFill>
                  <a:srgbClr val="0D2772"/>
                </a:solidFill>
                <a:latin typeface="Arial" pitchFamily="34" charset="0"/>
                <a:ea typeface="Arial" pitchFamily="34" charset="-122"/>
                <a:cs typeface="Arial" pitchFamily="34" charset="-120"/>
              </a:rPr>
              <a:t>Иммунная система морских звезд служит образцом для изучения защиты от инфекций. Полученные знания помогают разрабатывать эффективные препараты и укреплять сопротивляемость организма.
</a:t>
            </a:r>
            <a:endParaRPr lang="en-US" sz="1300" dirty="0"/>
          </a:p>
        </p:txBody>
      </p:sp>
      <p:sp>
        <p:nvSpPr>
          <p:cNvPr id="15" name="Text 6"/>
          <p:cNvSpPr txBox="1"/>
          <p:nvPr/>
        </p:nvSpPr>
        <p:spPr>
          <a:xfrm>
            <a:off x="8036000" y="3840676"/>
            <a:ext cx="3681600" cy="585000"/>
          </a:xfrm>
          <a:prstGeom prst="rect">
            <a:avLst/>
          </a:prstGeom>
          <a:noFill/>
          <a:ln/>
        </p:spPr>
        <p:txBody>
          <a:bodyPr wrap="square" lIns="0" tIns="0" rIns="0" bIns="0" rtlCol="0" anchor="t"/>
          <a:lstStyle/>
          <a:p>
            <a:pPr algn="l" indent="0" marL="0">
              <a:lnSpc>
                <a:spcPct val="100000"/>
              </a:lnSpc>
              <a:buNone/>
            </a:pPr>
            <a:r>
              <a:rPr lang="en-US" sz="2000" b="1" dirty="0">
                <a:solidFill>
                  <a:srgbClr val="0D2772"/>
                </a:solidFill>
                <a:latin typeface="Arial" pitchFamily="34" charset="0"/>
                <a:ea typeface="Arial" pitchFamily="34" charset="-122"/>
                <a:cs typeface="Arial" pitchFamily="34" charset="-120"/>
              </a:rPr>
              <a:t>Исследования иммунной системы
</a:t>
            </a:r>
            <a:endParaRPr lang="en-US" sz="2000" dirty="0"/>
          </a:p>
        </p:txBody>
      </p:sp>
      <p:sp>
        <p:nvSpPr>
          <p:cNvPr id="16" name="Text 7"/>
          <p:cNvSpPr txBox="1"/>
          <p:nvPr/>
        </p:nvSpPr>
        <p:spPr>
          <a:xfrm>
            <a:off x="442250" y="487150"/>
            <a:ext cx="11217300" cy="585000"/>
          </a:xfrm>
          <a:prstGeom prst="rect">
            <a:avLst/>
          </a:prstGeom>
          <a:noFill/>
          <a:ln/>
        </p:spPr>
        <p:txBody>
          <a:bodyPr wrap="square" lIns="0" tIns="0" rIns="0" bIns="0" rtlCol="0" anchor="t"/>
          <a:lstStyle/>
          <a:p>
            <a:pPr algn="l" indent="0" marL="0">
              <a:lnSpc>
                <a:spcPct val="100000"/>
              </a:lnSpc>
              <a:buNone/>
            </a:pPr>
            <a:r>
              <a:rPr lang="en-US" sz="3200" b="1" dirty="0">
                <a:solidFill>
                  <a:srgbClr val="0D2772"/>
                </a:solidFill>
                <a:latin typeface="Arial" pitchFamily="34" charset="0"/>
                <a:ea typeface="Arial" pitchFamily="34" charset="-122"/>
                <a:cs typeface="Arial" pitchFamily="34" charset="-120"/>
              </a:rPr>
              <a:t>Значение морских звезд для науки и медицины
</a:t>
            </a:r>
            <a:endParaRPr lang="en-US" sz="3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D277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2192000" cy="6858000"/>
          </a:xfrm>
          <a:prstGeom prst="rect">
            <a:avLst/>
          </a:prstGeom>
        </p:spPr>
      </p:pic>
      <p:pic>
        <p:nvPicPr>
          <p:cNvPr id="3" name="Image 1" descr="preencoded.png">    </p:cNvPr>
          <p:cNvPicPr>
            <a:picLocks noChangeAspect="1"/>
          </p:cNvPicPr>
          <p:nvPr/>
        </p:nvPicPr>
        <p:blipFill>
          <a:blip r:embed="rId2"/>
          <a:stretch>
            <a:fillRect/>
          </a:stretch>
        </p:blipFill>
        <p:spPr>
          <a:xfrm>
            <a:off x="0" y="0"/>
            <a:ext cx="12192000" cy="6858000"/>
          </a:xfrm>
          <a:prstGeom prst="rect">
            <a:avLst/>
          </a:prstGeom>
        </p:spPr>
      </p:pic>
      <p:pic>
        <p:nvPicPr>
          <p:cNvPr id="4" name="Image 2" descr="preencoded.png">    </p:cNvPr>
          <p:cNvPicPr>
            <a:picLocks noChangeAspect="1"/>
          </p:cNvPicPr>
          <p:nvPr/>
        </p:nvPicPr>
        <p:blipFill>
          <a:blip r:embed="rId3"/>
          <a:stretch>
            <a:fillRect/>
          </a:stretch>
        </p:blipFill>
        <p:spPr>
          <a:xfrm>
            <a:off x="7517236" y="0"/>
            <a:ext cx="4673479" cy="5908200"/>
          </a:xfrm>
          <a:prstGeom prst="rect">
            <a:avLst/>
          </a:prstGeom>
        </p:spPr>
      </p:pic>
      <p:sp>
        <p:nvSpPr>
          <p:cNvPr id="5" name="Text 0"/>
          <p:cNvSpPr txBox="1"/>
          <p:nvPr/>
        </p:nvSpPr>
        <p:spPr>
          <a:xfrm>
            <a:off x="599725" y="2728650"/>
            <a:ext cx="6332400" cy="2756400"/>
          </a:xfrm>
          <a:prstGeom prst="rect">
            <a:avLst/>
          </a:prstGeom>
          <a:noFill/>
          <a:ln/>
        </p:spPr>
        <p:txBody>
          <a:bodyPr wrap="square" lIns="0" tIns="0" rIns="0" bIns="0" rtlCol="0" anchor="t"/>
          <a:lstStyle/>
          <a:p>
            <a:pPr algn="l" indent="0" marL="0">
              <a:lnSpc>
                <a:spcPct val="115000"/>
              </a:lnSpc>
              <a:buNone/>
            </a:pPr>
            <a:r>
              <a:rPr lang="en-US" sz="1800" dirty="0">
                <a:solidFill>
                  <a:srgbClr val="F7F5EE"/>
                </a:solidFill>
                <a:latin typeface="Arial" pitchFamily="34" charset="0"/>
                <a:ea typeface="Arial" pitchFamily="34" charset="-122"/>
                <a:cs typeface="Arial" pitchFamily="34" charset="-120"/>
              </a:rPr>
              <a:t>Морские звезды играют незаменимую роль в морских экосистемах, способствуя экобалансу и предлагая уникальный потенциал для науки и медицины. Их сохранение важно для здоровья океанов.
</a:t>
            </a:r>
            <a:endParaRPr lang="en-US" sz="1800" dirty="0"/>
          </a:p>
        </p:txBody>
      </p:sp>
      <p:sp>
        <p:nvSpPr>
          <p:cNvPr id="6" name="Text 1"/>
          <p:cNvSpPr txBox="1"/>
          <p:nvPr/>
        </p:nvSpPr>
        <p:spPr>
          <a:xfrm>
            <a:off x="630325" y="487150"/>
            <a:ext cx="6332400" cy="1921500"/>
          </a:xfrm>
          <a:prstGeom prst="rect">
            <a:avLst/>
          </a:prstGeom>
          <a:noFill/>
          <a:ln/>
        </p:spPr>
        <p:txBody>
          <a:bodyPr wrap="square" lIns="0" tIns="0" rIns="0" bIns="0" rtlCol="0" anchor="t"/>
          <a:lstStyle/>
          <a:p>
            <a:pPr algn="l" indent="0" marL="0">
              <a:lnSpc>
                <a:spcPct val="100000"/>
              </a:lnSpc>
              <a:buNone/>
            </a:pPr>
            <a:r>
              <a:rPr lang="en-US" sz="3200" b="1" dirty="0">
                <a:solidFill>
                  <a:srgbClr val="F7F5EE"/>
                </a:solidFill>
                <a:latin typeface="Arial" pitchFamily="34" charset="0"/>
                <a:ea typeface="Arial" pitchFamily="34" charset="-122"/>
                <a:cs typeface="Arial" pitchFamily="34" charset="-120"/>
              </a:rPr>
              <a:t>Обобщение: морские звезды — ключевые участники и объекты изучения
</a:t>
            </a:r>
            <a:endParaRPr lang="en-US" sz="3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2026-05-08T01:13:00Z</dcterms:created>
  <dcterms:modified xsi:type="dcterms:W3CDTF">2026-05-08T01:13:00Z</dcterms:modified>
</cp:coreProperties>
</file>