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image" Target="../media/image-12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image" Target="../media/image-18-14.png"/><Relationship Id="rId15" Type="http://schemas.openxmlformats.org/officeDocument/2006/relationships/image" Target="../media/image-18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на пороге мировой войны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 жил в ожидании взрыва.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Европа стала опасным местом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усиления Германии державы начали бороться за влияние, колонии и безопасность. Национализм, милитаризм и соперничество между великими державами сделали любой кризис особенно опасным.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союзов в Европе
</a:t>
            </a:r>
            <a:endParaRPr lang="en-US" sz="2223" dirty="0"/>
          </a:p>
        </p:txBody>
      </p:sp>
      <p:sp>
        <p:nvSpPr>
          <p:cNvPr id="11" name="Text 2"/>
          <p:cNvSpPr txBox="1"/>
          <p:nvPr/>
        </p:nvSpPr>
        <p:spPr>
          <a:xfrm>
            <a:off x="323725" y="1747050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блока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началу XX века Европа разделилась на Тройственный союз и Антанту. Эти объединения создавали ощущение защиты, но одновременно делали конфликт между соседями намного шире и опаснее.
</a:t>
            </a:r>
            <a:endParaRPr lang="en-US" sz="973" dirty="0"/>
          </a:p>
        </p:txBody>
      </p:sp>
      <p:sp>
        <p:nvSpPr>
          <p:cNvPr id="12" name="Text 3"/>
          <p:cNvSpPr txBox="1"/>
          <p:nvPr/>
        </p:nvSpPr>
        <p:spPr>
          <a:xfrm>
            <a:off x="323725" y="2573683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Цепная реакция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держава вступала в войну, союзники должны были учитывать её интересы. Поэтому локальный спор мог быстро превратиться в столкновение нескольких стран и целого союза.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23725" y="3400316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для всех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союзов не устраняла угрозу войны, а, наоборот, связывала государства обязательствами. Любое напряжение на Балканах или в колониях отзывалось сразу во всей Европе.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23725" y="4226950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Дипломатия под давлением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мирные переговоры шли с оглядкой на союзников и военные планы. Это уменьшало свободу решений и делало компромисс всё труднее, особенно в момент кризиса.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военных расходов перед 1914 годом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точные суммы, а общий рост военных затрат в ведущих державах. Особенно быстро наращивали силы Германия и Россия.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1914 году государства вкладывали всё больше средств в армию и флот. Это усиливало недоверие и делало войну более вероятной.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историческим обзорам военных расходов 1908–1914 годов; точные показатели зависят от методики подсчёта.
</a:t>
            </a:r>
            <a:endParaRPr lang="en-US" sz="51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Гонка линкоров и значение флота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стандарт силы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Линкор Dreadnought, спущенный на воду в 1906 году, резко изменил представления о морской мощи. Он был быстрее, сильнее и современнее прежних кораблей, поэтому сразу стал мерилом престижа и военной силы государства.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на море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начала строить всё больше крупных кораблей, стараясь сократить разрыв с Британией. Для обеих стран флот означал не только защиту берегов, но и контроль над морскими путями, от которых зависела торговля.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империи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XX века военный корабль воспринимался как знак силы страны. Его появление в гавани демонстрировало мощь государства, а длинные ряды орудий и сталь корпуса внушали уважение и тревогу одновременно.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споры и борьба за рынки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22300" y="1686504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«Место под солнцем»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стремилась получить больше колоний и влияния, чем имела раньше. Это усиливало соперничество с Британией и Францией, которые уже контролировали важные территории и торговые пути.
</a:t>
            </a:r>
            <a:endParaRPr lang="en-US" sz="1003" dirty="0"/>
          </a:p>
        </p:txBody>
      </p:sp>
      <p:sp>
        <p:nvSpPr>
          <p:cNvPr id="11" name="Text 3"/>
          <p:cNvSpPr txBox="1"/>
          <p:nvPr/>
        </p:nvSpPr>
        <p:spPr>
          <a:xfrm>
            <a:off x="3193656" y="1686485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и Азия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державы соперничали за сырьё, рынки сбыта и удобные порты. Колонии воспринимались как источник богатства и знак того, что страна остаётся великой державой.
</a:t>
            </a:r>
            <a:endParaRPr lang="en-US" sz="1003" dirty="0"/>
          </a:p>
        </p:txBody>
      </p:sp>
      <p:sp>
        <p:nvSpPr>
          <p:cNvPr id="12" name="Text 4"/>
          <p:cNvSpPr txBox="1"/>
          <p:nvPr/>
        </p:nvSpPr>
        <p:spPr>
          <a:xfrm>
            <a:off x="322275" y="3425047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Марокканские кризисы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1905 и 1911 годов показали, что спор из-за одной территории может быстро затронуть почти всю Европу. Марокко стало местом, где державы проверяли силу друг друга.
</a:t>
            </a:r>
            <a:endParaRPr lang="en-US" sz="1003" dirty="0"/>
          </a:p>
        </p:txBody>
      </p:sp>
      <p:sp>
        <p:nvSpPr>
          <p:cNvPr id="13" name="Text 5"/>
          <p:cNvSpPr txBox="1"/>
          <p:nvPr/>
        </p:nvSpPr>
        <p:spPr>
          <a:xfrm>
            <a:off x="3193625" y="3424997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моря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Британия особенно опасалась угрозы своим морским путям и торговле. Поэтому колониальные конфликты были связаны не только с землёй, но и с безопасностью всей империи.
</a:t>
            </a:r>
            <a:endParaRPr lang="en-US" sz="100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812499"/>
            <a:ext cx="5253300" cy="8961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Балканы — самая опасная зона Европы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 Балканские войны изменили баланс сил и усилили напряжение между державами.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Османская империя слабела, Сербия укреплялась, а Австро-Венгрия всё сильнее опасалась роста сербского влияния.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итоги Балканских войн 1912–1913 годов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локальный кризис превратился в войну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лета 1914 года показывает, как быстро дипломатия уступила место мобилизации.
</a:t>
            </a:r>
            <a:endParaRPr lang="en-US" sz="112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394025" y="1910530"/>
            <a:ext cx="30429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 июня 1914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Гаврило Принцип застрелил наследника австрийского престола Франца Фердинанда и его жену Софию. Этот акт сразу превратился в международный политический кризис.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55600" y="1910530"/>
            <a:ext cx="30429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выстрела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Убийство стало поводом для жёсткого давления на Сербию и открыло Июльский кризис. Именно с этого события началась цепочка решений, приведшая Европу к войне.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Убийство в Сараево
</a:t>
            </a:r>
            <a:endParaRPr lang="en-US" sz="222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87840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Июльский кризис 1914 года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Жёсткий ультиматум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Австро-Венгрия предъявила Сербии требования, выполнить которые было очень трудно. Они должны были не только наказать виновных, но и усилить влияние Вены на сербские дела.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417396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согласие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Сербия приняла большинство пунктов ультиматума, стараясь избежать войны. Но этого оказалось недостаточно: недоверие между сторонами уже было слишком сильным.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54792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планы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долгих переговоров всё большую роль стали играть сроки мобилизации и готовые планы наступления. Это резко сократило время для мирного решения.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92183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выходит за пределы Балкан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союзников превратила спор между Австро-Венгрией и Сербией в дело всей Европы. Дальше события начали развиваться почти без остановки.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событий июля и начала августа 1914 года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пять недель от сараевского убийства Европа прошла путь от дипломатического кризиса к войне между крупнейшими державами.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развивались события, тем меньше оставалось пространства для переговоров и тем быстрее включались союзники.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событий Первой мировой войны, июнь–август 1914 года.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701" y="2362487"/>
            <a:ext cx="20040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20913" y="2362487"/>
            <a:ext cx="17535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01826" y="2380727"/>
            <a:ext cx="204900" cy="16392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98376" y="2362487"/>
            <a:ext cx="200400" cy="2004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Мобилизация и военные планы
</a:t>
            </a:r>
            <a:endParaRPr lang="en-US" sz="1823" dirty="0"/>
          </a:p>
        </p:txBody>
      </p:sp>
      <p:sp>
        <p:nvSpPr>
          <p:cNvPr id="1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8" name="Text 2"/>
          <p:cNvSpPr txBox="1"/>
          <p:nvPr/>
        </p:nvSpPr>
        <p:spPr>
          <a:xfrm>
            <a:off x="526227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Шлиффена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рассчитывала на быстрый удар против Франции через Бельгию. Такой план требовал точного расписания и не оставлял времени для долгих переговоров.
</a:t>
            </a:r>
            <a:endParaRPr lang="en-US" sz="900" dirty="0"/>
          </a:p>
        </p:txBody>
      </p:sp>
      <p:sp>
        <p:nvSpPr>
          <p:cNvPr id="19" name="Text 3"/>
          <p:cNvSpPr txBox="1"/>
          <p:nvPr/>
        </p:nvSpPr>
        <p:spPr>
          <a:xfrm>
            <a:off x="2722596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Переброска войск зависела от поездов, расписаний и станций. Поэтому мобилизация стала не только военным, но и огромным организационным испытанием для государств.
</a:t>
            </a:r>
            <a:endParaRPr lang="en-US" sz="900" dirty="0"/>
          </a:p>
        </p:txBody>
      </p:sp>
      <p:sp>
        <p:nvSpPr>
          <p:cNvPr id="20" name="Text 4"/>
          <p:cNvSpPr txBox="1"/>
          <p:nvPr/>
        </p:nvSpPr>
        <p:spPr>
          <a:xfrm>
            <a:off x="4918964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армии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 Франция готовили большие сухопутные силы, а призыв миллионов солдат делал каждое решение особенно срочным. Остановка мобилизации становилась всё труднее.
</a:t>
            </a:r>
            <a:endParaRPr lang="en-US" sz="900" dirty="0"/>
          </a:p>
        </p:txBody>
      </p:sp>
      <p:sp>
        <p:nvSpPr>
          <p:cNvPr id="21" name="Text 5"/>
          <p:cNvSpPr txBox="1"/>
          <p:nvPr/>
        </p:nvSpPr>
        <p:spPr>
          <a:xfrm>
            <a:off x="7115332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скорости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планы строились на том, кто успеет раньше. Из-за этого любой приказ воспринимался как шаг к войне, а не как средство давления.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короткий срок показывает, как быстро местный кризис превратился в конфликт мирового масштаба, когда переговоры уступили место мобилизации и ультиматумам.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датам: 28 июня — 4 августа 1914 года.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дней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 от сараевского убийства до вступления Великобритании в войну.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Сараевский выстрел как символ хрупкого мира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1000" y="1642521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и место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 июня 1914 года в Сараеве был убит наследник австро-венгерского престола Франц Фердинанд вместе с супругой Софией. Этот день стал началом острого международного кризиса.
</a:t>
            </a:r>
            <a:endParaRPr lang="en-US" sz="1146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683472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Выстрел сделал Гаврило Принцип, связанный с сербским националистическим подпольем. Для Австро-Венгрии это стало поводом обвинить Сербию и потребовать жёстких уступок.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58450" y="3724422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Сараевское убийство не само начало войну, но запустило цепочку решений, которые уже невозможно было остановить. Оно стало символом того, насколько хрупким был мир в Европе.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469" y="1318200"/>
            <a:ext cx="7957063" cy="224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державы накануне войны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что каждая держава имела свои сильные стороны, страхи и цели, а их интересы всё чаще сталкивались.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держав делало компромисс всё труднее: почти у каждой страны были и сильные стороны, и поводы для тревоги.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международных отношений Европы накануне 1914 года.
</a:t>
            </a:r>
            <a:endParaRPr lang="en-US" sz="69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конфликт стал мировым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причины действовали вместе: каждая новая мобилизация и каждый союзный договор приближали Европу к большой войне.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внесли милитаризм и союзные обязательства, потому что именно они ускорили расширение конфликта.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причин Первой мировой войны по учебному материалу.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переговоров к боевым действиям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дипломатии к войне летом 1914 года
</a:t>
            </a:r>
            <a:endParaRPr lang="en-US" sz="112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503" y="1836742"/>
            <a:ext cx="296887" cy="339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5309" y="3151554"/>
            <a:ext cx="339300" cy="339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29434" y="1836742"/>
            <a:ext cx="339300" cy="3393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971847" y="3151554"/>
            <a:ext cx="254475" cy="3393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дни войны и ожидания обществ
</a:t>
            </a:r>
            <a:endParaRPr lang="en-US" sz="1823" dirty="0"/>
          </a:p>
        </p:txBody>
      </p:sp>
      <p:sp>
        <p:nvSpPr>
          <p:cNvPr id="1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9" name="Text 2"/>
          <p:cNvSpPr txBox="1"/>
          <p:nvPr/>
        </p:nvSpPr>
        <p:spPr>
          <a:xfrm>
            <a:off x="737719" y="1878575"/>
            <a:ext cx="2369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Патриотический подъём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1914 года многие люди встречали войну как испытание силы и чести. В газетах и выступлениях звучали уверенность и вера в быструю победу.
</a:t>
            </a:r>
            <a:endParaRPr lang="en-US" sz="1000" dirty="0"/>
          </a:p>
        </p:txBody>
      </p:sp>
      <p:sp>
        <p:nvSpPr>
          <p:cNvPr id="20" name="Text 3"/>
          <p:cNvSpPr txBox="1"/>
          <p:nvPr/>
        </p:nvSpPr>
        <p:spPr>
          <a:xfrm>
            <a:off x="737748" y="3193398"/>
            <a:ext cx="2369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техника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Пулемёты, тяжёлая артиллерия и развитая связь сделали войну гораздо опаснее прежних кампаний. Массовые атаки быстро приводили к огромным потерям.
</a:t>
            </a:r>
            <a:endParaRPr lang="en-US" sz="1000" dirty="0"/>
          </a:p>
        </p:txBody>
      </p:sp>
      <p:sp>
        <p:nvSpPr>
          <p:cNvPr id="21" name="Text 4"/>
          <p:cNvSpPr txBox="1"/>
          <p:nvPr/>
        </p:nvSpPr>
        <p:spPr>
          <a:xfrm>
            <a:off x="4431869" y="1878597"/>
            <a:ext cx="23700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Ошибочные расчёты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Политики и военные во многих странах недооценили, сколько людей и ресурсов потребует конфликт. Казалось, что кампания закончится за несколько недель.
</a:t>
            </a:r>
            <a:endParaRPr lang="en-US" sz="1000" dirty="0"/>
          </a:p>
        </p:txBody>
      </p:sp>
      <p:sp>
        <p:nvSpPr>
          <p:cNvPr id="22" name="Text 5"/>
          <p:cNvSpPr txBox="1"/>
          <p:nvPr/>
        </p:nvSpPr>
        <p:spPr>
          <a:xfrm>
            <a:off x="4431869" y="3193403"/>
            <a:ext cx="23700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война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первые недели показали, что конфликт не будет коротким. Государства столкнулись с войной, которая потребует огромных жертв и изменит жизнь целых обществ.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1914 года для истории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22300" y="1686504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не решает всё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быстро решить спор оружием оказалась опасной иллюзией. В 1914 году именно вера в военную силу ускорила развитие кризиса и уменьшила пространство для мирного выхода.
</a:t>
            </a:r>
            <a:endParaRPr lang="en-US" sz="1003" dirty="0"/>
          </a:p>
        </p:txBody>
      </p:sp>
      <p:sp>
        <p:nvSpPr>
          <p:cNvPr id="11" name="Text 3"/>
          <p:cNvSpPr txBox="1"/>
          <p:nvPr/>
        </p:nvSpPr>
        <p:spPr>
          <a:xfrm>
            <a:off x="3193656" y="1686485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Компромисс важен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страны отказываются слушать друг друга, даже небольшой конфликт может разрастись. Балканы показали, что жёсткие ультиматумы часто ведут не к миру, а к новой эскалации.
</a:t>
            </a:r>
            <a:endParaRPr lang="en-US" sz="1003" dirty="0"/>
          </a:p>
        </p:txBody>
      </p:sp>
      <p:sp>
        <p:nvSpPr>
          <p:cNvPr id="12" name="Text 4"/>
          <p:cNvSpPr txBox="1"/>
          <p:nvPr/>
        </p:nvSpPr>
        <p:spPr>
          <a:xfrm>
            <a:off x="322275" y="3425047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усиливают риск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Союзные обязательства должны защищать государства, но летом 1914 года они втянули в конфликт всё больше участников. Локальный спор быстро стал общеевропейским.
</a:t>
            </a:r>
            <a:endParaRPr lang="en-US" sz="1003" dirty="0"/>
          </a:p>
        </p:txBody>
      </p:sp>
      <p:sp>
        <p:nvSpPr>
          <p:cNvPr id="13" name="Text 5"/>
          <p:cNvSpPr txBox="1"/>
          <p:nvPr/>
        </p:nvSpPr>
        <p:spPr>
          <a:xfrm>
            <a:off x="3193625" y="3424997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предупреждает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перед Первой мировой войной напоминают: международные кризисы накапливаются постепенно. Чем дольше откладывается мирное решение, тем труднее остановить конфликт.
</a:t>
            </a:r>
            <a:endParaRPr lang="en-US" sz="100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Европа не удержалась от войны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стала итогом накопленных противоречий, а не одного выстрела. Союзы, вооружения, национализм и соперничество держав сделали лето 1914 года точкой невозврата.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2026-06-01T05:54:44Z</dcterms:created>
  <dcterms:modified xsi:type="dcterms:W3CDTF">2026-06-01T05:54:44Z</dcterms:modified>
</cp:coreProperties>
</file>