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7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цивилизация и варварский мир: соседство, стереотипы, контакты
</a:t>
            </a:r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и «варварский» мир были связаны постоянным обменом.
</a:t>
            </a:r>
            <a:endParaRPr lang="en-US" sz="3771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общества жили рядом с соседями, а не в изоляции. Поэтому важно различать ярлык в источнике и реальные связи: торговлю, переселения, службу, войны и культурные заимствования.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античный мир видел соседей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значило слово «варвар»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915107" y="1456250"/>
            <a:ext cx="6808769" cy="692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греческой традиции barbaros сначала означало «чужой по речи». Термин указывал прежде всего на непонятный язык, а не на якобы низший уровень развития общества.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915107" y="1044511"/>
            <a:ext cx="6808769" cy="290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Первоначальный смысл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913398" y="2613295"/>
            <a:ext cx="6808769" cy="692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 римской культуре слово стало более широким и оценочным. Им обозначали не только чужаков, но и тех, кто воспринимался как политически и культурно далекий.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913398" y="2201556"/>
            <a:ext cx="6808769" cy="290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значения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1913398" y="3770336"/>
            <a:ext cx="6808769" cy="692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источниках один и тот же термин может описывать язык, происхождение, образ жизни и отношение к власти. Поэтому его нельзя читать как точное и нейтральное определение народа.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1913398" y="3358597"/>
            <a:ext cx="6808769" cy="290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учитывать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Античность, граница, источник и факт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как эпоха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 — это эпоха греческой и римской цивилизаций, но ее границы не совпадают с современными картами. Период удобен для изучения, потому что объединяет близкие политические и культурные миры.
</a:t>
            </a:r>
            <a:endParaRPr lang="en-US" sz="1626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как 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 древности была не только линией, а широкой зоной контакта. Именно там чаще всего происходили торговля, служба, конфликты, браки и обмен обычаями.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 факт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 — это свидетельство эпохи, а факт — событие, которое нужно проверять по нескольким данным. Без этого легко принять взгляд автора за объективную картину.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контактов античного мира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20340" y="15176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Средиземноморье связывало Рим, Грецию и берега Северной Африки с помощью морских маршрутов. По морю быстрее и дешевле перевозили людей, зерно, масло и керамику.
</a:t>
            </a:r>
            <a:endParaRPr lang="en-US" sz="1010" dirty="0"/>
          </a:p>
        </p:txBody>
      </p:sp>
      <p:sp>
        <p:nvSpPr>
          <p:cNvPr id="12" name="Text 3"/>
          <p:cNvSpPr txBox="1"/>
          <p:nvPr/>
        </p:nvSpPr>
        <p:spPr>
          <a:xfrm>
            <a:off x="420340" y="10444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20165" y="28450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Балканы, Причерноморье и Дунай служили коридорами движения между империями и степью. Здесь особенно заметны военные походы, торговля и постоянное перемещение населения.
</a:t>
            </a:r>
            <a:endParaRPr lang="en-US" sz="1047" dirty="0"/>
          </a:p>
        </p:txBody>
      </p:sp>
      <p:sp>
        <p:nvSpPr>
          <p:cNvPr id="14" name="Text 5"/>
          <p:cNvSpPr txBox="1"/>
          <p:nvPr/>
        </p:nvSpPr>
        <p:spPr>
          <a:xfrm>
            <a:off x="420165" y="23718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и сухопутные коридоры
</a:t>
            </a:r>
            <a:endParaRPr lang="en-US" sz="1194" dirty="0"/>
          </a:p>
        </p:txBody>
      </p:sp>
      <p:sp>
        <p:nvSpPr>
          <p:cNvPr id="15" name="Text 6"/>
          <p:cNvSpPr txBox="1"/>
          <p:nvPr/>
        </p:nvSpPr>
        <p:spPr>
          <a:xfrm>
            <a:off x="3048465" y="4172353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 соединял Средиземноморье с внутренними районами Азии. Здесь пересекались торговые интересы, военные походы и культурные традиции разных народов.
</a:t>
            </a:r>
            <a:endParaRPr lang="en-US" sz="1025" dirty="0"/>
          </a:p>
        </p:txBody>
      </p:sp>
      <p:sp>
        <p:nvSpPr>
          <p:cNvPr id="16" name="Text 7"/>
          <p:cNvSpPr txBox="1"/>
          <p:nvPr/>
        </p:nvSpPr>
        <p:spPr>
          <a:xfrm>
            <a:off x="3048465" y="3699166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связи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3048640" y="15176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 и Дунай были не только линиями обороны, но и зонами обмена. Через них шли товары, послы, наемники и сведения о соседях.
</a:t>
            </a:r>
            <a:endParaRPr lang="en-US" sz="1204" dirty="0"/>
          </a:p>
        </p:txBody>
      </p:sp>
      <p:sp>
        <p:nvSpPr>
          <p:cNvPr id="18" name="Text 9"/>
          <p:cNvSpPr txBox="1"/>
          <p:nvPr/>
        </p:nvSpPr>
        <p:spPr>
          <a:xfrm>
            <a:off x="3048640" y="10444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границы
</a:t>
            </a:r>
            <a:endParaRPr lang="en-US" sz="1600" dirty="0"/>
          </a:p>
        </p:txBody>
      </p:sp>
      <p:sp>
        <p:nvSpPr>
          <p:cNvPr id="19" name="Text 10"/>
          <p:cNvSpPr txBox="1"/>
          <p:nvPr/>
        </p:nvSpPr>
        <p:spPr>
          <a:xfrm>
            <a:off x="3048465" y="28450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Евразии связывали отдаленные регионы через мобильные группы и дальние контакты. Эти пространства нельзя понимать как пустую периферию: они активно влияли на политику античного мира.
</a:t>
            </a:r>
            <a:endParaRPr lang="en-US" sz="1010" dirty="0"/>
          </a:p>
        </p:txBody>
      </p:sp>
      <p:sp>
        <p:nvSpPr>
          <p:cNvPr id="20" name="Text 11"/>
          <p:cNvSpPr txBox="1"/>
          <p:nvPr/>
        </p:nvSpPr>
        <p:spPr>
          <a:xfrm>
            <a:off x="3048465" y="23718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Степной пояс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зона как пространство повседневных связей
</a:t>
            </a:r>
            <a:endParaRPr lang="en-US" sz="2229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 переправы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границе возникали рынки и переправы, где обмен происходил ежедневно. Здесь встречались местные жители, приезжие торговцы и военные, а правила часто согласовывались на месте.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население нередко жило рядом с пришлыми группами, создавая смешанные общины. Люди приспосабливались к разным обычаям, потому что повседневность требовала гибкости и сотрудничества.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мобильность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Сезонное движение людей было обычным явлением: пастухи, купцы, солдаты и рабочие перемещались туда, где были работа, защита или выгодные условия обмена.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Лагеря и обслуживание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лагеря и укрепления собирали вокруг себя ремесленников, переводчиков и поставщиков. Такая среда делала границу не только линией контроля, но и центром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античные авторы создавали образ «других»
</a:t>
            </a:r>
            <a:endParaRPr lang="en-US" sz="2203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часто описывали соседей через одежду, речь и манеры, делая внешние различия символом внутренней «чуждости». Такой прием помогал выделить собственную культуру и подчеркнуть ее превосходство.
</a:t>
            </a:r>
            <a:endParaRPr lang="en-US" sz="1221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Моральные оценки были частью античного описания: соседей могли изображать жестокими, ленивыми или чрезмерно свободными. Это был литературный и политический выбор, а не объективное наблюдение.
</a:t>
            </a:r>
            <a:endParaRPr lang="en-US" sz="1215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штампы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обычно отражают взгляд образованной элиты, которая писала о мире сверху. Поэтому в них важно отделять риторический образ от реальной жизни пограничных обществ.
</a:t>
            </a:r>
            <a:endParaRPr lang="en-US" sz="1328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писал и зачем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тесных контактах стереотипы сохранялись, потому что они упрощали сложную действительность. Чем активнее был обмен, тем сильнее авторы могли подчеркивать различие.
</a:t>
            </a:r>
            <a:endParaRPr lang="en-US" sz="1389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стереотипы жили долго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8734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74691"/>
            <a:ext cx="284700" cy="253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взаимодействия: товары и ремесла
</a:t>
            </a:r>
            <a:endParaRPr lang="en-US" sz="276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торговые сети перемещались зерно, соль, вино и масло. Эти товары связывали разные регионы и показывали, что античный мир зависел от устойчивого обмена, а не от изоляции.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товары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Металл, стекло и керамика распространялись вместе с ремесленными навыками. Мастера заимствовали удачные формы и технологии, приспосабливая их к местным вкусам и ресурсам.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Ремесленные техники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и украшения тоже переходили из одной среды в другую. По археологическим находкам видно, что заимствования касались не только быта, но и военной практики.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 статус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в поселениях и погребениях подтверждают регулярность контактов. Предметы разных традиций встречаются рядом, что говорит о постоянном движении людей и вещей.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следы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контакте: мобильность и смешение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Переселения, плен и торговые поездки переносили людей через границы. Уже на этом этапе возникала двойная принадлежность: человек сохранял прежние обычаи, но учился жить в новой среде.
</a:t>
            </a:r>
            <a:endParaRPr lang="en-US" sz="1282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перемещения
</a:t>
            </a:r>
            <a:endParaRPr lang="en-US" sz="1563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браки и длительное соседство создавали семьи и сообщества, где сочетались разные языки, нормы и обряды. Идентичность становилась гибкой, а не однозначной.
</a:t>
            </a:r>
            <a:endParaRPr lang="en-US" sz="1378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общины
</a:t>
            </a:r>
            <a:endParaRPr lang="en-US" sz="1563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 армии и работа при власти закрепляли связь с другим политическим миром. Люди могли оставаться местными по происхождению, но быть включенными в римские или греческие структуры.
</a:t>
            </a:r>
            <a:endParaRPr lang="en-US" sz="1317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 новая принадлежность
</a:t>
            </a:r>
            <a:endParaRPr lang="en-US" sz="15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 контакт, а не только разрушение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316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Набеги и походы разрушали города и поселения, но одновременно открывали путь к новым союзам, заложникам, обмену дарами и пересмотру политических соглашений между сторонами.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0316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и переговоры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026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Пленные, переселенцы и союзники нередко меняли статус после войны: одни входили в состав армий, другие оседали на новых землях и приносили свои навыки.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0026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после войны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686441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не завершала контакт, а переводила его в другую форму. Победители устанавливали условия торговли, службы и дани, закрепляя влияние через договоры и обязательства.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86441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взаимодействия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686151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меняли границы не только территориально, но и культурно: распространялись оружие, тактика, трофеи и представления о соседях.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686151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границы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политика Рима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стена, а 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Лимес был не сплошной стеной, а разветвлённой системой дорог, башен, укреплений и лагерей. Она позволяла Риму быстро перебрасывать войска и удерживать контроль над ключевыми участками.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Регулируемый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2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пограничные зоны проходили торговые пути, поэтому Рим не стремился полностью их закрыть. Напротив, он регулировал движение людей, товаров и союзников, извлекая из этого политическую выгоду.
</a:t>
            </a:r>
            <a:endParaRPr lang="en-US" sz="1591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Демонстрация силы
</a:t>
            </a:r>
            <a:pPr algn="l" indent="0" marL="0">
              <a:lnSpc>
                <a:spcPct val="100000"/>
              </a:lnSpc>
              <a:buNone/>
            </a:pPr>
            <a:r>
              <a:rPr lang="en-US" sz="2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гарнизонов показывало силу империи и одновременно задавало правила соседям. Так граница становилась пространством давления, дипломатии и постоянного взаимодействия, а не абсолютного разделения.
</a:t>
            </a:r>
            <a:endParaRPr lang="en-US" sz="153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информация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2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служила местом наблюдения: здесь собирали сведения о соседях, их передвижениях и намерениях. Военная инфраструктура помогала заранее реагировать на угрозы и вести переговоры с племенами.
</a:t>
            </a:r>
            <a:endParaRPr lang="en-US" sz="15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Погребение с разными вещами
</a:t>
            </a:r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погребении могли соседствовать римская монета, местная фибула и посуда, сделанная по разным традициям. Такие находки показывают, что люди выбирали удобные вещи, а не слепо копировали чужую культуру.
</a:t>
            </a:r>
            <a:endParaRPr lang="en-US" sz="1206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собранный из двух традиций
</a:t>
            </a:r>
            <a:pPr algn="ctr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приграничных поселениях археологи находят следы домов, где римские приёмы строительства сочетались с местными формами жилья. Это говорит о практическом заимствовании: брали то, что работало в конкретных условиях.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обмен в археологических находках
</a:t>
            </a:r>
            <a:endParaRPr lang="en-US" sz="26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идентичность на границе
</a:t>
            </a:r>
            <a:endParaRPr lang="en-US" sz="2713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чужой культуры часто начиналось с языка: человек переходил на второй язык в торговле, службе или управлении, но дома продолжал использовать родные обычаи и память о своём происхождении.
</a:t>
            </a:r>
            <a:endParaRPr lang="en-US" sz="1239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языка, две среды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 мог соблюдать местные обряды и одновременно принимать римские правовые нормы или военную дисциплину. Такая принадлежность не отменяла прежней идентичности, а добавляла новую социальную роль.
</a:t>
            </a:r>
            <a:endParaRPr lang="en-US" sz="1215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норм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наёмников и купцов двойная идентичность была особенно естественной: они жили между мирами, подстраиваясь под разные правила. Это помогало им действовать в разных культурных и политических пространствах.
</a:t>
            </a:r>
            <a:endParaRPr lang="en-US" sz="1215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между мирами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Ассимиляция редко происходила быстро и полностью. Чаще возникала гибридная культура, где старые и новые элементы сосуществовали, меняясь в зависимости от среды, семьи, профессии и статуса человека.
</a:t>
            </a:r>
            <a:endParaRPr lang="en-US" sz="1215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сближение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1: Рим и германцы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за границу
</a:t>
            </a:r>
            <a:pPr algn="l" indent="0" marL="0">
              <a:lnSpc>
                <a:spcPct val="100000"/>
              </a:lnSpc>
              <a:buNone/>
            </a:pPr>
            <a:r>
              <a:rPr lang="en-US" sz="2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конфликты возникали из-за рубежей, земель и переходов через Рейн и Дунай. Для Рима германцы были не только противником, но и фактором постоянной политической нестабильности на северной границе.
</a:t>
            </a:r>
            <a:endParaRPr lang="en-US" sz="153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 источниках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авторы часто описывали германцев как «чужих» по языку и нравам. Однако такие характеристики отражали взгляд элиты, а не объективную картину жизни соседних обществ.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на 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2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на приграничных территориях показывают долговременное соседство, обмен предметами и заимствование привычек. Значит, контакт был постоянным, даже если политическая риторика строилась на образе врага.
</a:t>
            </a:r>
            <a:endParaRPr lang="en-US" sz="153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и выгода
</a:t>
            </a:r>
            <a:pPr algn="l" indent="0" marL="0">
              <a:lnSpc>
                <a:spcPct val="100000"/>
              </a:lnSpc>
              <a:buNone/>
            </a:pPr>
            <a:r>
              <a:rPr lang="en-US" sz="2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существовали торговля и военная служба: германцы попадали в римские войска, а римские товары проникали за пределы империи. Это создавало зависимость, которая смягчала прямое противостояние.
</a:t>
            </a:r>
            <a:endParaRPr lang="en-US" sz="15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торговые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города Северного Причерноморья жили торговлей и были связаны со скифским миром. Через порты и речные пути шли зерно, металл и изделия ремесла, а вместе с ними — идеи и художественные формы.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вещах и образах
</a:t>
            </a:r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скифских курганах находят вещи греческого стиля, а в греческом искусстве заметны местные мотивы. Это показывает не одностороннее влияние, а длительный диалог культур, в котором каждая сторона что-то выбирала и переосмысляла.
</a:t>
            </a:r>
            <a:endParaRPr lang="en-US" sz="1577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обмен в Северном Причерноморье
</a:t>
            </a:r>
            <a:endParaRPr lang="en-US" sz="23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гуннов и его последствия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467800" y="1483418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цепных миграций
</a:t>
            </a:r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напором гуннов часть соседних народов начала перемещаться западнее и южнее. Возникла цепная реакция, когда движение одних групп толкало вперёд других.
</a:t>
            </a:r>
            <a:endParaRPr lang="en-US" sz="1128" dirty="0"/>
          </a:p>
        </p:txBody>
      </p:sp>
      <p:sp>
        <p:nvSpPr>
          <p:cNvPr id="11" name="Text 3"/>
          <p:cNvSpPr txBox="1"/>
          <p:nvPr/>
        </p:nvSpPr>
        <p:spPr>
          <a:xfrm>
            <a:off x="3263138" y="304758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век: смена баланса
</a:t>
            </a:r>
            <a:pPr algn="r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гуннов в степях Евразии усилило давление на соседние племена и нарушило прежний баланс сил. Для многих групп это стало сигналом к поиску новых земель и союзов.
</a:t>
            </a:r>
            <a:endParaRPr lang="en-US" sz="1128" dirty="0"/>
          </a:p>
        </p:txBody>
      </p:sp>
      <p:sp>
        <p:nvSpPr>
          <p:cNvPr id="12" name="Text 4"/>
          <p:cNvSpPr txBox="1"/>
          <p:nvPr/>
        </p:nvSpPr>
        <p:spPr>
          <a:xfrm>
            <a:off x="6467800" y="3856393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 век: новая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V веку политическая карта Европы изменилась: на месте прежнего равновесия возникли новые объединения и зоны влияния. Миграции стали одним из факторов трансформации поздней античности.
</a:t>
            </a:r>
            <a:endParaRPr lang="en-US" sz="1117" dirty="0"/>
          </a:p>
        </p:txBody>
      </p:sp>
      <p:sp>
        <p:nvSpPr>
          <p:cNvPr id="13" name="Text 5"/>
          <p:cNvSpPr txBox="1"/>
          <p:nvPr/>
        </p:nvSpPr>
        <p:spPr>
          <a:xfrm>
            <a:off x="3263138" y="2677733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сдерживания
</a:t>
            </a:r>
            <a:pPr algn="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граница испытала перегрузку: она уже не могла полностью остановить потоки людей и вооружённых отрядов. Империи приходилось одновременно воевать, договариваться и пересматривать систему контроля.
</a:t>
            </a:r>
            <a:endParaRPr lang="en-US" sz="10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начались крупные миграции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316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давление заставляло группы покидать привычные территории и искать более безопасные зоны. Когда угрозы усиливались, даже устойчивые общества начинали двигаться, объединяться или подчиняться сильнейшим соседям.
</a:t>
            </a:r>
            <a:endParaRPr lang="en-US" sz="1323" dirty="0"/>
          </a:p>
        </p:txBody>
      </p:sp>
      <p:sp>
        <p:nvSpPr>
          <p:cNvPr id="10" name="Text 3"/>
          <p:cNvSpPr txBox="1"/>
          <p:nvPr/>
        </p:nvSpPr>
        <p:spPr>
          <a:xfrm>
            <a:off x="420316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извне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026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пастбища, пахотные земли и контроль над путями торговли делала переселение не случайностью, а способом выживания. Ресурсов не хватало всем, и это усиливало конкуренцию.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0026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 ресурсы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686441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Имперские институты ослабевали не одновременно, а постепенно: менялись сбор налогов, снабжение армии и контроль над границами. Чем слабее был центр, тем легче оказывалось крупным группам проходить через пограничные зоны.
</a:t>
            </a:r>
            <a:endParaRPr lang="en-US" sz="1282" dirty="0"/>
          </a:p>
        </p:txBody>
      </p:sp>
      <p:sp>
        <p:nvSpPr>
          <p:cNvPr id="14" name="Text 7"/>
          <p:cNvSpPr txBox="1"/>
          <p:nvPr/>
        </p:nvSpPr>
        <p:spPr>
          <a:xfrm>
            <a:off x="4686441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управления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686151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между народами были гибкими и временными: вчерашние противники могли стать союзниками против общего врага. Именно такая подвижность отношений ускоряла большие миграции и перестройку политической карты.
</a:t>
            </a:r>
            <a:endParaRPr lang="en-US" sz="1367" dirty="0"/>
          </a:p>
        </p:txBody>
      </p:sp>
      <p:sp>
        <p:nvSpPr>
          <p:cNvPr id="16" name="Text 9"/>
          <p:cNvSpPr txBox="1"/>
          <p:nvPr/>
        </p:nvSpPr>
        <p:spPr>
          <a:xfrm>
            <a:off x="4686151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союзы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«лучший» и «хуже» способ войны, а разные условия и цели. Рим делал ставку на устойчивый контроль, а соседи — на подвижность и локальное преимущество.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Армии отличались не только вооружением, но и логикой войны.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военных стратегий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описаний античных авторов и общих археологических данных
</a:t>
            </a:r>
            <a:endParaRPr lang="en-US" sz="10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соединяются разные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и находки раскрывают разные стороны прошлого; только вместе они дают надёжную интерпретацию.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без упрощений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мир нельзя свести к простой схеме «цивилизация против варваров»: границы связывали, а не только разделяли, и именно обмен, война и мобильность сформировали общую историческую картину.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2026-07-26T01:03:01Z</dcterms:created>
  <dcterms:modified xsi:type="dcterms:W3CDTF">2026-07-26T01:03:01Z</dcterms:modified>
</cp:coreProperties>
</file>