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65300" y="-46089"/>
            <a:ext cx="9274500" cy="52440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88250" y="1660500"/>
            <a:ext cx="5167500" cy="182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«Господин из Сан‑Франциско»: богатство, смерть и смысл человеческой жизни
</a:t>
            </a:r>
            <a:pPr algn="ctr" indent="0" marL="0">
              <a:lnSpc>
                <a:spcPct val="100000"/>
              </a:lnSpc>
              <a:buNone/>
            </a:pPr>
            <a:r>
              <a:rPr lang="en-US" sz="25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о цене успеха и хрупкости человеческой жизни.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111500" y="4642675"/>
            <a:ext cx="4961700" cy="40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0632" y="501325"/>
            <a:ext cx="3754987" cy="420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25" y="1985375"/>
            <a:ext cx="4234200" cy="19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возникло накануне Первой мировой войны, когда в литературе особенно остро звучали темы распада цивилизации и духовной усталости. Бунин сохраняет реалистическую основу, но придаёт ей философскую глубину и символический смысл.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37925" y="393900"/>
            <a:ext cx="43662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Бунина на фоне кризиса эпохи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7920" y="393900"/>
            <a:ext cx="84678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в четырёх ключевых этапах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97000" y="2896775"/>
            <a:ext cx="2488800" cy="10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Многолетнее накопление
</a:t>
            </a:r>
            <a:pPr algn="l" indent="0" marL="0">
              <a:lnSpc>
                <a:spcPct val="130039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Безымянный богатый американец всю жизнь работает ради капитала, откладывая саму жизнь на потом и связывая счастье только с материальным достатком.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413275" y="1371725"/>
            <a:ext cx="2488800" cy="10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в Европу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отправляется с женой и дочерью на пароходе «Атлантида», рассчитывая на отдых, престиж и тщательно организованное наслаждение комфортом.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314525" y="2887875"/>
            <a:ext cx="2488800" cy="10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Капри и внезапная смерть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Капри во время отдыха герой неожиданно умирает, и привычные знаки его статуса мгновенно теряют значение для окружающих.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226925" y="1371725"/>
            <a:ext cx="2488800" cy="10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Посмертное унижение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возвращают в Америку уже как груз, помещённый в трюм, что окончательно разрушает иллюзию его исключительности.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1100" y="953355"/>
            <a:ext cx="4124700" cy="37782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100" y="393900"/>
            <a:ext cx="83115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Пароход как модель цивилизации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4545800" y="3070050"/>
            <a:ext cx="3898500" cy="12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Нижний мир труда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Внизу скрыты машинное отделение и тяжёлый труд кочегаров. Так Бунин показывает, что внешняя гармония держится на незаметном и изнурительном труде.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545800" y="1262250"/>
            <a:ext cx="3898500" cy="12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Верхний мир роскоши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верхних палубах сосредоточены комфорт, обслуживание и светская видимость благополучия. Здесь богатые пассажиры живут по тщательно выстроенному ритуалу отдыха.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И. А. Бунин, «Господин из Сан‑Франциско», 1915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заметные фигуры не совпадают с нравственно значимыми. Важнее не положение героя, а то, как разные персонажи раскрывают устройство мира вокруг него.
</a:t>
            </a:r>
            <a:pPr algn="l" indent="0" marL="0">
              <a:lnSpc>
                <a:spcPct val="150000"/>
              </a:lnSpc>
              <a:buNone/>
            </a:pPr>
            <a:r>
              <a:rPr lang="en-US" sz="12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2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Бунина интересует не личная исключительность, а социальная иерархия, где духовная ценность почти не связана со статусом.
</a:t>
            </a:r>
            <a:endParaRPr lang="en-US" sz="1215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персонажей и их роль в повести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8525" y="393900"/>
            <a:ext cx="8319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Господин как собирательный образ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681162" y="1392851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лишён имени и подробной биографии, поэтому воспринимается не как частный человек, а как тип богатого буржуа начала XX века.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844181" y="1392926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жизнь построена на расчёте: долгий труд ради капитала, а затем позднее, почти механическое потребление удовольствий и услуг.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81162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Бунин подчёркивает внешнюю успешность персонажа, но не даёт ему внутренней глубины, выявляя духовную пустоту за фасадом благополучия.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844181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Господина становится знаком целого социального слоя, для которого ценность жизни измеряется деньгами, а не смыслом.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183700" y="1565975"/>
            <a:ext cx="25170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превращает блеск путешествия в унизительное посмертное возвращение, подчёркивая, что человек не распоряжается судьбой полностью.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18525" y="1565975"/>
            <a:ext cx="23808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выстроено ожидание праздника: дорогая поездка, престижный маршрут, обещание красивой и насыщенной жизни после долгих лет труда.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38125" y="1565975"/>
            <a:ext cx="23808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возникает резкий перелом: смерть на Капри обрывает движение к удовольствиям и сразу лишает героя прежнего значения.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8525" y="393900"/>
            <a:ext cx="82119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пути: от ожидания к смерти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100" y="1951998"/>
            <a:ext cx="4152000" cy="151425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0100" y="4191525"/>
            <a:ext cx="35547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И. А. Бунин, «Господин из Сан‑Франциско», 1915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957350" y="2001700"/>
            <a:ext cx="3696300" cy="171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ключевых оппозиций показывает смысловой каркас произведения.
</a:t>
            </a:r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Материальные преимущества действуют только до встречи со смертью; затем исчезают статус, комфорт и видимое превосходство.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20100" y="393900"/>
            <a:ext cx="84933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контрасты повести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7581" y="1311265"/>
            <a:ext cx="218400" cy="1747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89881" y="1289425"/>
            <a:ext cx="218400" cy="21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7581" y="3158575"/>
            <a:ext cx="218400" cy="218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889881" y="3170708"/>
            <a:ext cx="218400" cy="194133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37920" y="393900"/>
            <a:ext cx="8438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как часть социального ритуала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41125" y="1743250"/>
            <a:ext cx="3706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Жена и дочь существуют рядом с героем как элементы его благополучия. Их роль задана статусом семьи, а не собственным внутренним развитием.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1044400" y="1195575"/>
            <a:ext cx="32370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положение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793425" y="1743250"/>
            <a:ext cx="3706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Поездка выглядит как заранее оплаченный ритуал успеха. Она не открывает смысл, а лишь подтверждает внешний образ достатка и респектабельности.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5284550" y="1205175"/>
            <a:ext cx="32493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Благополучие по заказу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541125" y="3588893"/>
            <a:ext cx="37404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отношениях заметны привычка и удобство, но почти нет подлинной эмоциональной связи. Бунин показывает холодность, скрытую за внешней приличностью.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1044400" y="3071625"/>
            <a:ext cx="32370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близости
</a:t>
            </a:r>
            <a:endParaRPr lang="en-US" sz="1300" dirty="0"/>
          </a:p>
        </p:txBody>
      </p:sp>
      <p:sp>
        <p:nvSpPr>
          <p:cNvPr id="18" name="Text 8"/>
          <p:cNvSpPr txBox="1"/>
          <p:nvPr/>
        </p:nvSpPr>
        <p:spPr>
          <a:xfrm>
            <a:off x="4793425" y="3588892"/>
            <a:ext cx="37404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Буржуазная семья может казаться устойчивой и устроенной, однако в повести она лишена внутреннего единства и нравственной наполненности.
</a:t>
            </a:r>
            <a:endParaRPr lang="en-US" sz="1100" dirty="0"/>
          </a:p>
        </p:txBody>
      </p:sp>
      <p:sp>
        <p:nvSpPr>
          <p:cNvPr id="19" name="Text 9"/>
          <p:cNvSpPr txBox="1"/>
          <p:nvPr/>
        </p:nvSpPr>
        <p:spPr>
          <a:xfrm>
            <a:off x="5296700" y="3062025"/>
            <a:ext cx="32373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без духовной опоры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412" y="1631450"/>
            <a:ext cx="8261425" cy="3159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15925" y="393900"/>
            <a:ext cx="82644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судьбы героя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418525" y="1096575"/>
            <a:ext cx="77127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События выстроены как цепочка, где каждый шаг разрушает иллюзию контроля.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575" y="3003627"/>
            <a:ext cx="2700000" cy="17876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475" y="3003627"/>
            <a:ext cx="2700000" cy="178769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80475" y="3003627"/>
            <a:ext cx="2700000" cy="178769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Италия и Капри: пространство внешней красоты и внутреннего холода
</a:t>
            </a:r>
            <a:endParaRPr lang="en-US" sz="1828" dirty="0"/>
          </a:p>
        </p:txBody>
      </p:sp>
      <p:sp>
        <p:nvSpPr>
          <p:cNvPr id="12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847125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Курорт, где красота не спасает от пустоты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Итальянский пейзаж у Бунина выглядит ярким и почти праздничным, но эта красота не приносит душевного тепла. Морской воздух, солнце и отели создают лишь оболочку благополучия, за которой чувствуется холодное равнодушие.
</a:t>
            </a:r>
            <a:endParaRPr lang="en-US" sz="1027" dirty="0"/>
          </a:p>
        </p:txBody>
      </p:sp>
      <p:sp>
        <p:nvSpPr>
          <p:cNvPr id="14" name="Text 3"/>
          <p:cNvSpPr txBox="1"/>
          <p:nvPr/>
        </p:nvSpPr>
        <p:spPr>
          <a:xfrm>
            <a:off x="3677675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Капри как декорация благополучия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Капри богатому гостю доступны комфорт и услуги, однако сама среда напоминает тщательно выстроенную сцену. Здесь всё рассчитано на впечатление, но ничто не приближает героя к подлинной жизни или человеческой близости.
</a:t>
            </a:r>
            <a:endParaRPr lang="en-US" sz="1027" dirty="0"/>
          </a:p>
        </p:txBody>
      </p:sp>
      <p:sp>
        <p:nvSpPr>
          <p:cNvPr id="15" name="Text 4"/>
          <p:cNvSpPr txBox="1"/>
          <p:nvPr/>
        </p:nvSpPr>
        <p:spPr>
          <a:xfrm>
            <a:off x="6458600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 Европы и трагический контраст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Живописный юг в повести противопоставлен внутренней опустошённости персонажей. Именно на фоне солнечного острова особенно резко звучит тема смерти, потому что внешняя красота оказывается бессильной перед окончательной правдой о человеке.
</a:t>
            </a:r>
            <a:endParaRPr lang="en-US" sz="102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062500" y="1646075"/>
            <a:ext cx="3186600" cy="181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возраст делает историю особенно горькой: долгие годы труда не приближают героя к смыслу, а только откладывают его.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40750" y="1646075"/>
            <a:ext cx="3481800" cy="181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58 лет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 героя подчёркивает, что к подлинной жизни он приходит слишком поздно.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И. А. Бунин, «Господин из Сан‑Франциско»
</a:t>
            </a:r>
            <a:endParaRPr lang="en-US" sz="2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Аналитическое распределение мотивов по повести И. А. Бунина «Господин из Сан‑Франциско»
</a:t>
            </a:r>
            <a:endParaRPr lang="en-US" sz="843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 сюжетные эпизоды, а их смысловую нагрузку: мотив смерти задаёт общий тон, а богатство и цивилизация раскрываются как непрочные формы внешнего благополучия.
</a:t>
            </a:r>
            <a:pPr algn="l" indent="0" marL="0">
              <a:lnSpc>
                <a:spcPct val="150000"/>
              </a:lnSpc>
              <a:buNone/>
            </a:pPr>
            <a:r>
              <a:rPr lang="en-US" sz="11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1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мотива смерти подтверждает философскую направленность повести: Бунин ставит под сомнение ценность успеха, если он не опирается на внутреннее содержание.
</a:t>
            </a:r>
            <a:endParaRPr lang="en-US" sz="1169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Смысловые мотивы повести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4625" y="393900"/>
            <a:ext cx="79146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позиция и ироническая дистанция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25800" y="16053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Повествователь говорит спокойно и сдержанно, не повышая тон даже в момент смерти героя. Такая интонация заставляет читателя сильнее почувствовать трагизм происходящего и отсутствие иллюзий.
</a:t>
            </a:r>
            <a:endParaRPr lang="en-US" sz="1103" dirty="0"/>
          </a:p>
        </p:txBody>
      </p:sp>
      <p:sp>
        <p:nvSpPr>
          <p:cNvPr id="9" name="Text 3"/>
          <p:cNvSpPr txBox="1"/>
          <p:nvPr/>
        </p:nvSpPr>
        <p:spPr>
          <a:xfrm>
            <a:off x="925800" y="33880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Ирония особенно заметна в описании светского мира, где уважение зависит от денег и статуса. Как только герой умирает, внешняя учтивость мгновенно сменяется холодной практичностью.
</a:t>
            </a:r>
            <a:endParaRPr lang="en-US" sz="1188" dirty="0"/>
          </a:p>
        </p:txBody>
      </p:sp>
      <p:sp>
        <p:nvSpPr>
          <p:cNvPr id="10" name="Text 4"/>
          <p:cNvSpPr txBox="1"/>
          <p:nvPr/>
        </p:nvSpPr>
        <p:spPr>
          <a:xfrm>
            <a:off x="3703600" y="160537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Бунин не комментирует события напрямую и не читает морали. Вместо этого он выстраивает детали так, чтобы сама логика сюжета разоблачала пустоту буржуазного успеха.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703600" y="33880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Холодная дистанция автора превращает частную историю в обобщение о человеке и цивилизации. Читатель видит не только судьбу одного богача, но и уязвимость всего мира внешнего благополучия.
</a:t>
            </a:r>
            <a:endParaRPr lang="en-US" sz="1164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37250" y="1470975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Предметные детали — еда, одежда, интерьеры, обслуживание — создают ощущение достатка, но одновременно показывают его искусственность. Комфорт здесь похож на тщательно поддерживаемую декорацию.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637250" y="2638079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Звуковые и зрительные штрихи работают на контраст: блеск салонов соседствует с духотой трюма, шум моря — с механическим движением корабля. Так раскрывается скрытая напряжённость текста.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37250" y="3769425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Бытовые подробности особенно важны, потому что напоминают: роскошь одних держится на незаметном труде других. Деталь у Бунина не украшает повествование, а вскрывает его смысл.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37925" y="393900"/>
            <a:ext cx="8388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детали и их роль в повести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7306" y="1505200"/>
            <a:ext cx="218400" cy="218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98881" y="1505200"/>
            <a:ext cx="218400" cy="21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98881" y="3397190"/>
            <a:ext cx="218400" cy="17472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51681" y="3371450"/>
            <a:ext cx="169650" cy="2262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37920" y="393900"/>
            <a:ext cx="8438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философские вопросы повести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407337" y="1966000"/>
            <a:ext cx="3828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Бунин показывает, что накопление денег само по себе не даёт ни счастья, ни внутренней полноты, если жизнь сведена только к расчёту и позднему потреблению.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950900" y="1408675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 успеха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4878913" y="1966000"/>
            <a:ext cx="3828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Многолетняя работа героя выглядит не как путь к самореализации, а как механическое средство отложить жизнь. Труд не становится ценностью, если он служит лишь накоплению.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5430125" y="1418200"/>
            <a:ext cx="33081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труда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4878913" y="3802400"/>
            <a:ext cx="3828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заставляет задуматься, что остаётся от человека, если его существование построено на внешней роли. Без духовного содержания благополучие оказывается пустой формой.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5430125" y="3271800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Подлинность жизни
</a:t>
            </a:r>
            <a:endParaRPr lang="en-US" sz="1400" dirty="0"/>
          </a:p>
        </p:txBody>
      </p:sp>
      <p:sp>
        <p:nvSpPr>
          <p:cNvPr id="18" name="Text 8"/>
          <p:cNvSpPr txBox="1"/>
          <p:nvPr/>
        </p:nvSpPr>
        <p:spPr>
          <a:xfrm>
            <a:off x="407337" y="3802400"/>
            <a:ext cx="3828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Смерть разрушает все социальные различия и показывает предел любой власти. В этот момент человек остаётся один на один не с успехом, а с собственной уязвимостью.
</a:t>
            </a:r>
            <a:endParaRPr lang="en-US" sz="1200" dirty="0"/>
          </a:p>
        </p:txBody>
      </p:sp>
      <p:sp>
        <p:nvSpPr>
          <p:cNvPr id="19" name="Text 9"/>
          <p:cNvSpPr txBox="1"/>
          <p:nvPr/>
        </p:nvSpPr>
        <p:spPr>
          <a:xfrm>
            <a:off x="950900" y="3281400"/>
            <a:ext cx="33081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Человеческая конечность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Аналитическая схема по повести И. А. Бунина «Господин из Сан‑Франциско»
</a:t>
            </a:r>
            <a:endParaRPr lang="en-US" sz="910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намеренно делает резкий скачок в середине, чтобы передать внезапность смерти и слом привычного жизненного ритма героя.
</a:t>
            </a:r>
            <a:pPr algn="l" indent="0" marL="0">
              <a:lnSpc>
                <a:spcPct val="150000"/>
              </a:lnSpc>
              <a:buNone/>
            </a:pPr>
            <a:r>
              <a:rPr lang="en-US" sz="12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2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показывает: в повести время не ведёт к развитию, а обрывает человеческие планы и обнажает иллюзорность контроля над судьбой.
</a:t>
            </a:r>
            <a:endParaRPr lang="en-US" sz="127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 времени и неотвратимости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4575" y="1965004"/>
            <a:ext cx="4152000" cy="151425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152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И. А. Бунин, повесть «Господин из Сан‑Франциско», 1915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09100" cy="20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разные приёмы работают на общий философский смысл повести и усиливают ощущение хрупкости внешнего благополучия.
</a:t>
            </a:r>
            <a:pPr algn="l" indent="0" marL="0">
              <a:lnSpc>
                <a:spcPct val="150000"/>
              </a:lnSpc>
              <a:buNone/>
            </a:pPr>
            <a:r>
              <a:rPr lang="en-US" sz="11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1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Приёмы не существуют отдельно: они совместно создают образ мира, где внешняя упорядоченность скрывает тревогу, безличность и обречённость.
</a:t>
            </a:r>
            <a:endParaRPr lang="en-US" sz="1192" dirty="0"/>
          </a:p>
        </p:txBody>
      </p:sp>
      <p:sp>
        <p:nvSpPr>
          <p:cNvPr id="6" name="Text 2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средства Ивана Бунина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8525" y="393900"/>
            <a:ext cx="8319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повести для школьного анализа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681162" y="1392851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помогает увидеть, как в литературе начала XX века подвергается сомнению культ денег, статуса и комфорта. Это делает текст особенно важным для разговора о ценностях.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844181" y="1392926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удобно для анализа композиции: в нём есть чёткий сюжетный поворот, резкий финал и продуманная система контрастов, которые легко проследить в классе.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81162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развивает навыки работы с символами и деталями. Пароход, трюм, Капри и сам образ героя учат читать художественную форму не буквально, а смыслово.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844181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школьника особенно важно, что повесть соединяет социальную тему с философским вопросом о смысле жизни. Это помогает видеть в литературе не только сюжет, но и мировоззрение автора.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BBC4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63300" y="1165200"/>
            <a:ext cx="7374600" cy="28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Финальный вывод о повести Бунина
</a:t>
            </a:r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Бунин показывает, что богатство не отменяет смертности и не заменяет внутренний смысл жизни. Повесть остаётся строгим напоминанием: ценность человека определяется не положением, а духовным содержанием.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2026-05-20T03:22:12Z</dcterms:created>
  <dcterms:modified xsi:type="dcterms:W3CDTF">2026-05-20T03:22:12Z</dcterms:modified>
</cp:coreProperties>
</file>