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человека: наследственность, изменчивость и здоровье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ДНК передаёт признаки, почему возникают наследственные болезни и чем генетика помогает медицине.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генетика человека важна для современной науки и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 включает около 3,2 млрд пар нуклеотидов и 20–21 тыс. белок-кодирующих генов. Завершение проекта «Геном человека» (2003) ускорило поиск причин наследственных болезней, оценку рисков рака и персональный подход к лечению — от школы до клиники.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наследственную информацию в последовательности четырёх нуклеотидов: аденина, тимина, гуанина и цитозина.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участок ДНК, несущий информацию о синтезе РНК или белка; именно он участвует в передаче признака потомкам.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46 хромосом, объединённых в 23 пары (22 аутосомы и половые хромосомы); при делении клетки они распределяются точно.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ДНК, гены и хромосомы как носители наследственной информации
</a:t>
            </a:r>
            <a:endParaRPr lang="en-US" sz="2209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наследуются признаки от родителей к ребёнку
</a:t>
            </a:r>
            <a:pPr algn="l" indent="0" marL="0">
              <a:lnSpc>
                <a:spcPct val="90000"/>
              </a:lnSpc>
              <a:buNone/>
            </a:pPr>
            <a:r>
              <a:rPr lang="en-US" sz="93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переходят через мейоз и оплодотворение, формируя генотип ребёнка и его фенотип.
</a:t>
            </a:r>
            <a:endParaRPr lang="en-US" sz="25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72672"/>
            <a:ext cx="5182677" cy="215690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наследования и их примеры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тип наследования, пример заболевания и характерную особенность проявления признака.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механизмы наследования определяют, как именно признак появляется в поколениях и у какого пола чаще проявляется.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принципы наследования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смысл мейоза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уменьшает число хромосом вдвое и образует гаметы с разными сочетаниями генов. Это нужно, чтобы при оплодотворении восстановилось нормальное число хромосом у зиготы.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детьми одной семьи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профазе I происходит кроссинговер — обмен участками между гомологичными хромосомами, создающий новые комбинации аллелей. Дополнительно изменчивость увеличивается независимым расхождением хромосом: дети похожи, но не полностью одинаковы, кроме однояйцевых близнецов.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 генетическое разнообразие потомства
</a:t>
            </a:r>
            <a:endParaRPr lang="en-US" sz="25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частоты различаются по регионам и популяциям; в школьном курсе важнее сравнить порядок распространённости.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наследственных болезней неодинакова: одни встречаются реже, другие — чаще в конкретных географических и исторических условиях.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некоторых наследственных заболеваний
</a:t>
            </a:r>
            <a:endParaRPr lang="en-US" sz="292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распространённости приводятся для иллюстрации в школьных материалах; диапазоны зависят от популяции.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70" y="1744038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076" y="3362158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3096" y="3362158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Стойкие изменения ДНК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это устойчивые изменения ДНК, которые могут возникать спонтанно или появляться под действием мутагенов. Именно они создают новый «материал» для отбора и наследования.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мутаций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замены, делеции, инсерции, дупликации и хромосомные перестройки меняют структуру генетического текста. В результате может измениться работа отдельных генов или целых участков генома.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мутации одинаково вредны
</a:t>
            </a:r>
            <a:pPr algn="l" indent="0" marL="0">
              <a:lnSpc>
                <a:spcPct val="90000"/>
              </a:lnSpc>
              <a:buNone/>
            </a:pPr>
            <a:r>
              <a:rPr lang="en-US" sz="44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 дают заметного эффекта, часть нарушает работу клеток и приводит к заболеваниям. Некоторые, напротив, повышают жизнеспособность в определённой среде.
</a:t>
            </a:r>
            <a:endParaRPr lang="en-US" sz="1072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поддерживают разнообразие
</a:t>
            </a:r>
            <a:pPr algn="l" indent="0" marL="0">
              <a:lnSpc>
                <a:spcPct val="90000"/>
              </a:lnSpc>
              <a:buNone/>
            </a:pPr>
            <a:r>
              <a:rPr lang="en-US" sz="4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мутации наследуются, они постепенно накапливаются в популяциях. Это создаёт разнообразие вариантов признаков, на которое может влиять отбор.
</a:t>
            </a:r>
            <a:endParaRPr lang="en-US" sz="1131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эволюцией
</a:t>
            </a:r>
            <a:pPr algn="l" indent="0" marL="0">
              <a:lnSpc>
                <a:spcPct val="90000"/>
              </a:lnSpc>
              <a:buNone/>
            </a:pPr>
            <a:r>
              <a:rPr lang="en-US" sz="4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служат одним из факторов эволюции: без них не появлялись бы новые наследуемые варианты. Комбинация мутаций, изменчивости и отбора формирует направление изменений во времени.
</a:t>
            </a:r>
            <a:endParaRPr lang="en-US" sz="1131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источник наследственной изменчивости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718" y="1345625"/>
            <a:ext cx="1951964" cy="227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5643" y="1345625"/>
            <a:ext cx="1951964" cy="2276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918" y="1345625"/>
            <a:ext cx="1951964" cy="2276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2697" y="1345625"/>
            <a:ext cx="1960857" cy="2276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заболеваний человека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8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Муковисцидоз: сбой транспортировки ионов
</a:t>
            </a:r>
            <a:pPr algn="l" indent="0" marL="0">
              <a:lnSpc>
                <a:spcPct val="90000"/>
              </a:lnSpc>
              <a:buNone/>
            </a:pPr>
            <a:r>
              <a:rPr lang="en-US" sz="32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нарушает работу дыхательной и пищеварительной систем из‑за изменения белка, который регулирует транспорт ионов. В итоге меняется работа тканей, а проявления болезни со временем становятся более выраженными. Часто важна ранняя диагностика.
</a:t>
            </a:r>
            <a:endParaRPr lang="en-US" sz="788" dirty="0"/>
          </a:p>
        </p:txBody>
      </p:sp>
      <p:sp>
        <p:nvSpPr>
          <p:cNvPr id="11" name="Text 3"/>
          <p:cNvSpPr txBox="1"/>
          <p:nvPr/>
        </p:nvSpPr>
        <p:spPr>
          <a:xfrm>
            <a:off x="2541093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8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Гемофилия: проблема свертываемости крови
</a:t>
            </a:r>
            <a:pPr algn="l" indent="0" marL="0">
              <a:lnSpc>
                <a:spcPct val="90000"/>
              </a:lnSpc>
              <a:buNone/>
            </a:pPr>
            <a:r>
              <a:rPr lang="en-US" sz="32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гемофилии нарушается процесс свертывания крови, что повышает риск кровотечений. У таких пациентов даже относительно небольшие травмы могут приводить к длительным кровотечениям. Поэтому значимы своевременные обследования и наблюдение специалистов.
</a:t>
            </a:r>
            <a:endParaRPr lang="en-US" sz="788" dirty="0"/>
          </a:p>
        </p:txBody>
      </p:sp>
      <p:sp>
        <p:nvSpPr>
          <p:cNvPr id="12" name="Text 4"/>
          <p:cNvSpPr txBox="1"/>
          <p:nvPr/>
        </p:nvSpPr>
        <p:spPr>
          <a:xfrm>
            <a:off x="4669037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8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Дауна: трисомия 21-й хромосомы
</a:t>
            </a:r>
            <a:pPr algn="l" indent="0" marL="0">
              <a:lnSpc>
                <a:spcPct val="90000"/>
              </a:lnSpc>
              <a:buNone/>
            </a:pPr>
            <a:r>
              <a:rPr lang="en-US" sz="32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возникает из‑за трисомии 21-й хромосомы и сопровождается определёнными особенностями развития организма. Признаки могут отличаться у разных людей, но объединяются общей генетической причиной. Раннее выявление помогает выстроить поддержку.
</a:t>
            </a:r>
            <a:endParaRPr lang="en-US" sz="788" dirty="0"/>
          </a:p>
        </p:txBody>
      </p:sp>
      <p:sp>
        <p:nvSpPr>
          <p:cNvPr id="13" name="Text 5"/>
          <p:cNvSpPr txBox="1"/>
          <p:nvPr/>
        </p:nvSpPr>
        <p:spPr>
          <a:xfrm>
            <a:off x="6796981" y="3721601"/>
            <a:ext cx="1946925" cy="7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распознают наследственные состояния
</a:t>
            </a:r>
            <a:pPr algn="l" indent="0" marL="0">
              <a:lnSpc>
                <a:spcPct val="90000"/>
              </a:lnSpc>
              <a:buNone/>
            </a:pPr>
            <a:r>
              <a:rPr lang="en-US" sz="31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выявить наследственное заболевание, используют семейный анамнез и клинические признаки, а затем подтверждают подозрение генетическими анализами. Ранняя диагностика особенно важна, чтобы вовремя начать наблюдение и профилактику. Такой подход снижает риск пропустить значимые изменения.
</a:t>
            </a:r>
            <a:endParaRPr lang="en-US" sz="75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поиска причин симптомов и оценки рисков, важны неонатальный скрининг и тестирование носительства у будущих родителей.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 работает как инструмент диагностики и профилактики: результат становится полезным только при корректной интерпретации.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ДНК-тесты в современной медицине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сведения об областях применения генетического тестирования; без привязки к долям частот.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онкология: наследственные риски рака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наследственные мутации повышают вероятность развития опухолей. Они передаются в семье и могут влиять на работу систем, отвечающих за восстановление ДНК и контроль деления клеток.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 изменения в генах BRCA1 и BRCA2: они ассоциированы с повышенным риском рака молочной железы и яичников. Важно учитывать не только сам факт мутации, но и её вариант.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случаев опухолей связано не только с наследственностью. Часто существенную роль играют соматические мутации, которые накапливаются в течение жизни под действием разных факторов.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помогает оценивать предрасположенность и точнее планировать наблюдение и лечение, особенно при семейном онкологическом анамнезе. Решения принимают совместно с врачом и по клиническим показаниям.
</a:t>
            </a:r>
            <a:endParaRPr lang="en-US" sz="1098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генетической диагностики: от запроса к клиническому решению
</a:t>
            </a:r>
            <a:pPr algn="l" indent="0" marL="0">
              <a:lnSpc>
                <a:spcPct val="90000"/>
              </a:lnSpc>
              <a:buNone/>
            </a:pPr>
            <a:r>
              <a:rPr lang="en-US" sz="73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процесса: анамнез и клиника определяют цель анализа, затем выбирают метод, проводят лабораторную оценку ДНК и завершают интерпретацией с консультацией.
</a:t>
            </a:r>
            <a:endParaRPr lang="en-US" sz="20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212" y="2043977"/>
            <a:ext cx="4265507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ДНК и хромосом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какие объекты генетика изучает разными лабораторными подходами и как это помогает в диагностике.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«видят» разные масштабы: от точечных изменений нуклеотидов до крупных хромосомных перестроек, а также широкий спектр вариантов за один анализ.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лабораторной классификации методов (без привязки к одному учреждению).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25" y="2133101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886" y="2166491"/>
            <a:ext cx="485400" cy="38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774" y="2133101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0512" y="2133101"/>
            <a:ext cx="455100" cy="45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1250" y="2133101"/>
            <a:ext cx="455100" cy="455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популяций и происхождение человека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контакты групп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людей меняют частоты вариантов генов: новые группы приносят свои особенности, а смешение делает состав наследственных признаков более разнообразным.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2173889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накопление различий
</a:t>
            </a:r>
            <a:pPr algn="l" indent="0" marL="0">
              <a:lnSpc>
                <a:spcPct val="90000"/>
              </a:lnSpc>
              <a:buNone/>
            </a:pPr>
            <a:r>
              <a:rPr lang="en-US" sz="48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популяции долго существуют раздельно, редкие варианты могут закрепляться сильнее. Так формируются устойчивые различия по генетическим маркерам.
</a:t>
            </a:r>
            <a:endParaRPr lang="en-US" sz="1154" dirty="0"/>
          </a:p>
        </p:txBody>
      </p:sp>
      <p:sp>
        <p:nvSpPr>
          <p:cNvPr id="12" name="Text 4"/>
          <p:cNvSpPr txBox="1"/>
          <p:nvPr/>
        </p:nvSpPr>
        <p:spPr>
          <a:xfrm>
            <a:off x="393462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малых группах случайные колебания частот аллелей могут заметно менять генетический «ландшафт». Это происходит даже без различий в выживании.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9536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среда различается, отбор может повышать частоту полезных вариантов. Со временем это отражается на генетических профилях популяций.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456107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 и отсутствие жёстких границ
</a:t>
            </a:r>
            <a:pPr algn="l" indent="0" marL="0">
              <a:lnSpc>
                <a:spcPct val="90000"/>
              </a:lnSpc>
              <a:buNone/>
            </a:pPr>
            <a:r>
              <a:rPr lang="en-US" sz="43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популяционной генетики показывают: значительная доля различий распределена внутри групп, а не между ними, поэтому границы между людьми не «биологически жёсткие».
</a:t>
            </a:r>
            <a:endParaRPr lang="en-US" sz="1052" dirty="0"/>
          </a:p>
        </p:txBody>
      </p:sp>
      <p:sp>
        <p:nvSpPr>
          <p:cNvPr id="15" name="Text 7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популяций и происхождение человека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генетических исследований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требуют конфиденциальности и информированного согласия: они могут быть чувствительными не только для человека, но и для его родственников. Кроме того, нужна защита от дискриминации.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споры вызывают редактирование генома эмбрионов, правила хранения биоматериала и возможность доступа к тестированию без медицинских показаний. Отдельно учитывают психологическое влияние результатов, особенно на подростков.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понимать: даже при одинаковом генотипе образ жизни может существенно смещать исход. Поэтому генетические оценки чаще говорят о риске, а не о неизбежном исходе.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вклад множества генов и факторов среды. Полигенные признаки меняются на протяжении жизни, а значит, профилактика и привычки остаются ключевыми.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наследственность и среда формируют признаки человека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иллюстрация (качественное сравнение) для объяснения полигенных и средовых эффектов; точные доли зависят от конкретного признака и популяции.
</a:t>
            </a:r>
            <a:endParaRPr lang="en-US" sz="7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Фармакогенетика рассматривает, как гены влияют на скорость обмена лекарств, их эффективность и риск побочных эффектов. Это помогает объяснить, почему один и тот же препарат переносится по-разному.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Существенное значение имеют гены CYP2D6 и CYP2C19, а также VKORC1: они связаны с работой ферментов и мишеней, определяющих реакцию организма на терапию. Варианты генов дают различия в чувствительности.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наследственных различий одна и та же доза может быть недостаточной или, наоборот, повышать вероятность нежелательных эффектов. Генетический подход улучшает точность выбора терапии и снижает ошибки подбора.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Фармакогенетика: почему лекарства действуют по-разному
</a:t>
            </a:r>
            <a:endParaRPr lang="en-US" sz="24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анализа к результату: как лабораторные данные превращаются в медицинское решение
</a:t>
            </a:r>
            <a:pPr algn="l" indent="0" marL="0">
              <a:lnSpc>
                <a:spcPct val="90000"/>
              </a:lnSpc>
              <a:buNone/>
            </a:pPr>
            <a:r>
              <a:rPr lang="en-US" sz="75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обнаружение варианта ДНК, сравнение с источниками, оценка значимости, при необходимости подтверждение и финальная консультация.
</a:t>
            </a:r>
            <a:endParaRPr lang="en-US" sz="20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разработки: CRISPR
</a:t>
            </a:r>
            <a:pPr algn="l" indent="0" marL="0">
              <a:lnSpc>
                <a:spcPct val="90000"/>
              </a:lnSpc>
              <a:buNone/>
            </a:pPr>
            <a:r>
              <a:rPr lang="en-US" sz="45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редактирования, включая подходы CRISPR, продолжают развиваться, а акцент смещается на безопасность и точность. Это создаёт основу для новых направлений лечения редких наследственных заболеваний.
</a:t>
            </a:r>
            <a:endParaRPr lang="en-US" sz="1089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Полногеномное секвенирование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4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Полногеномный анализ становится доступнее: он позволяет раньше выявлять варианты, связанные с риском заболеваний. Одновременно улучшаются методы интерпретации результатов с учётом накопленных знаний.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терапия и точная профилактика
</a:t>
            </a:r>
            <a:pPr algn="l" indent="0" marL="0">
              <a:lnSpc>
                <a:spcPct val="90000"/>
              </a:lnSpc>
              <a:buNone/>
            </a:pPr>
            <a:r>
              <a:rPr lang="en-US" sz="4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развития связан с более ранними вмешательствами и индивидуальным подбором лечения. Это должно снижать тяжесть наследственных и многофакторных болезней и улучшать качество жизни.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Неинвазивная пренатальная диагностика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неинвазивные способы оценки генетических рисков в пренатальном периоде. Цель — повысить информативность диагностики при снижении вмешательств и осложнений.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генетики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объясняет наследственность и меняет медицину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 объясняет, как наследственная информация определяет признаки, здоровье и различия людей. Она раскрывает причины наследственных болезней, роль мутаций и влияние среды, помогая точнее диагностировать и лечить.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2026-05-13T13:43:56Z</dcterms:created>
  <dcterms:modified xsi:type="dcterms:W3CDTF">2026-05-13T13:43:56Z</dcterms:modified>
</cp:coreProperties>
</file>