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725" y="486223"/>
            <a:ext cx="8731800" cy="43829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325" y="11167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об обособлении: зачем оно нужно в предложении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442950" y="28525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Обособление помогает точнее передать мысль и выделить важное.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8725" y="235275"/>
            <a:ext cx="42198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1038" y="78565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обособление помогает понять предложение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547825" y="2989950"/>
            <a:ext cx="39687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Обособление показывает, где заканчивается главная мысль и начинается добавочное пояснение. На простых примерах легко увидеть, как смысл, интонация и порядок слов влияют на запятые и другие знаки.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425" y="21294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Обособление — это смысловое и интонационное выделение части предложения. Обычно такую часть отделяют запятыми, чтобы читатель сразу заметил дополнительную информацию.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40150"/>
            <a:ext cx="8469300" cy="112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обособление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06425" y="29628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Обособленная конструкция не разрывает связь с предложением. Она уточняет признак, поясняет слово или добавляет действие, не становясь главной частью высказывания.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6425" y="37962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письменной речи обособление делает текст точнее и понятнее. Благодаря ему легче отличить основное сообщение от деталей, которые лишь дополняют его.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0352" y="1789650"/>
            <a:ext cx="271200" cy="27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41239" y="2067176"/>
            <a:ext cx="248325" cy="283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83512" y="2346874"/>
            <a:ext cx="248325" cy="2838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718975" y="3539100"/>
            <a:ext cx="271200" cy="2712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части предложения могут обособляться
</a:t>
            </a:r>
            <a:endParaRPr lang="en-US" sz="2246" dirty="0"/>
          </a:p>
        </p:txBody>
      </p:sp>
      <p:sp>
        <p:nvSpPr>
          <p:cNvPr id="14" name="Text 2"/>
          <p:cNvSpPr txBox="1"/>
          <p:nvPr/>
        </p:nvSpPr>
        <p:spPr>
          <a:xfrm>
            <a:off x="492413" y="1783200"/>
            <a:ext cx="1870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Обособленные определения чаще всего выражаются причастными оборотами. Они называют признак предмета и обычно стоят рядом с определяемым словом, уточняя его характеристику.
</a:t>
            </a:r>
            <a:endParaRPr lang="en-US" sz="850" dirty="0"/>
          </a:p>
        </p:txBody>
      </p:sp>
      <p:sp>
        <p:nvSpPr>
          <p:cNvPr id="15" name="Text 3"/>
          <p:cNvSpPr txBox="1"/>
          <p:nvPr/>
        </p:nvSpPr>
        <p:spPr>
          <a:xfrm>
            <a:off x="2773900" y="2067175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Обстоятельства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Обстоятельства могут обособляться, если выражены деепричастным оборотом. Такая конструкция показывает добавочное действие и помогает увидеть, что происходит одновременно или последовательно.
</a:t>
            </a:r>
            <a:endParaRPr lang="en-US" sz="850" dirty="0"/>
          </a:p>
        </p:txBody>
      </p:sp>
      <p:sp>
        <p:nvSpPr>
          <p:cNvPr id="16" name="Text 4"/>
          <p:cNvSpPr txBox="1"/>
          <p:nvPr/>
        </p:nvSpPr>
        <p:spPr>
          <a:xfrm>
            <a:off x="5016100" y="2346875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Приложения и уточнения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Приложения и уточняющие члены поясняют, называют предмет по-новому или сужают значение слова. Они делают сообщение конкретнее и помогают избежать неточности.
</a:t>
            </a:r>
            <a:endParaRPr lang="en-US" sz="850" dirty="0"/>
          </a:p>
        </p:txBody>
      </p:sp>
      <p:sp>
        <p:nvSpPr>
          <p:cNvPr id="17" name="Text 5"/>
          <p:cNvSpPr txBox="1"/>
          <p:nvPr/>
        </p:nvSpPr>
        <p:spPr>
          <a:xfrm>
            <a:off x="7063000" y="3532800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Обращения и вводные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Обращения называют того, к кому обращаются, а вводные слова выражают отношение говорящего. Они не входят в основу предложения, поэтому обычно выделяются запятыми.
</a:t>
            </a:r>
            <a:endParaRPr lang="en-US" sz="85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 упражнениях встречаются конструкции, связанные с определением и уточнением.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частые случаи обособления в школьных примерах
</a:t>
            </a:r>
            <a:endParaRPr lang="en-US" sz="2376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школьникам прежде всего важно научиться находить причастные обороты и уточнения.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Иллюстративное распределение для учебной презентации по теме «Понятие об обособлении».
</a:t>
            </a:r>
            <a:endParaRPr lang="en-US" sz="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5600" y="1223080"/>
            <a:ext cx="4290000" cy="30624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950" y="777075"/>
            <a:ext cx="4098600" cy="124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Причастный оборот как обособленное определение
</a:t>
            </a:r>
            <a:endParaRPr lang="en-US" sz="2246" dirty="0"/>
          </a:p>
        </p:txBody>
      </p:sp>
      <p:sp>
        <p:nvSpPr>
          <p:cNvPr id="6" name="Text 1"/>
          <p:cNvSpPr txBox="1"/>
          <p:nvPr/>
        </p:nvSpPr>
        <p:spPr>
          <a:xfrm>
            <a:off x="417950" y="2268350"/>
            <a:ext cx="4098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оборот выделяется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Причастный оборот часто стоит после определяемого слова и отделяется запятыми. Он помогает увидеть признак предмета как дополнительную, но важную информацию.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7950" y="3495822"/>
            <a:ext cx="4098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он обозначает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оборот отвечает на вопрос какой? и уточняет существительное. В предложении он сохраняет связь со словом, которое определяет, и делает описание точнее.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0700" y="72232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6000" dirty="0"/>
          </a:p>
        </p:txBody>
      </p:sp>
      <p:sp>
        <p:nvSpPr>
          <p:cNvPr id="7" name="Text 2"/>
          <p:cNvSpPr txBox="1"/>
          <p:nvPr/>
        </p:nvSpPr>
        <p:spPr>
          <a:xfrm>
            <a:off x="420700" y="224287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позиций у оборота две: перед словом и после него.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226475" y="249125"/>
            <a:ext cx="497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школьной пунктуации о причастном обороте.
</a:t>
            </a:r>
            <a:endParaRPr lang="en-US" sz="688" dirty="0"/>
          </a:p>
        </p:txBody>
      </p:sp>
      <p:sp>
        <p:nvSpPr>
          <p:cNvPr id="9" name="Text 4"/>
          <p:cNvSpPr txBox="1"/>
          <p:nvPr/>
        </p:nvSpPr>
        <p:spPr>
          <a:xfrm>
            <a:off x="5572150" y="3079750"/>
            <a:ext cx="26352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оборот стоит перед определяемым словом, он обычно тесно связан с ним и запятыми не выделяется. Именно место конструкции помогает выбрать правильное оформление.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79892" y="438287"/>
            <a:ext cx="4312500" cy="3061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6010" y="407832"/>
            <a:ext cx="4040100" cy="11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Деепричастный оборот и добавочное действие
</a:t>
            </a:r>
            <a:endParaRPr lang="en-US" sz="2246" dirty="0"/>
          </a:p>
        </p:txBody>
      </p:sp>
      <p:sp>
        <p:nvSpPr>
          <p:cNvPr id="9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56900" y="2292100"/>
            <a:ext cx="48612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Деепричастный оборот обычно выделяется запятыми, потому что он обозначает добавочное действие. Он отвечает на вопросы что делая? и что сделав?, помогая увидеть ход события.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358525" y="3779200"/>
            <a:ext cx="48612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предложении деепричастный оборот соединяется с основным действием и показывает, как именно оно происходит. Поэтому его важно отличать от обычного слова или устойчивого сочетания.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понять, нужна ли запятая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определить значение конструкции и выбрать знак препинания.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Обращения и вводные слова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413" y="28979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Вводные слова показывают отношение говорящего к сообщению: уверенность, предположение, оценку. Они не сообщают сам факт, а помогают понять, как к нему относится автор.
</a:t>
            </a:r>
            <a:endParaRPr lang="en-US" sz="1025" dirty="0"/>
          </a:p>
        </p:txBody>
      </p:sp>
      <p:sp>
        <p:nvSpPr>
          <p:cNvPr id="9" name="Text 2"/>
          <p:cNvSpPr txBox="1"/>
          <p:nvPr/>
        </p:nvSpPr>
        <p:spPr>
          <a:xfrm>
            <a:off x="1991387" y="1885050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называет человека или предмет, к которому обращаются. Оно не является членом предложения, поэтому обычно выделяется запятыми с обеих сторон или в начале фразы.
</a:t>
            </a:r>
            <a:endParaRPr lang="en-US" sz="1025" dirty="0"/>
          </a:p>
        </p:txBody>
      </p:sp>
      <p:sp>
        <p:nvSpPr>
          <p:cNvPr id="10" name="Text 3"/>
          <p:cNvSpPr txBox="1"/>
          <p:nvPr/>
        </p:nvSpPr>
        <p:spPr>
          <a:xfrm>
            <a:off x="3297538" y="40730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нужно проверить, входит ли слово в основу предложения. Если оно лишь добавляет оттенок смысла или обращается к собеседнику, его отделяют запятыми.
</a:t>
            </a:r>
            <a:endParaRPr lang="en-US" sz="1025" dirty="0"/>
          </a:p>
        </p:txBody>
      </p:sp>
      <p:sp>
        <p:nvSpPr>
          <p:cNvPr id="11" name="Text 4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0925" y="2003241"/>
            <a:ext cx="4000500" cy="235911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сопоставить основные виды обособления, их значение и типичные знаки препинания.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разных обособленных конструкций
</a:t>
            </a:r>
            <a:endParaRPr lang="en-US" sz="2824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316938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препинания определяется не только видом конструкции, но и её смысловой ролью в предложении.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8350" y="1469175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русского языка, тема «Обособление»
</a:t>
            </a:r>
            <a:endParaRPr lang="en-US" sz="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09100" y="412750"/>
            <a:ext cx="50799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Приложение как пояснение к слову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206450" y="22326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Приложение по-новому называет предмет и помогает точнее понять, о ком или о чём идёт речь: город Москва, река Волга, мальчик-спортсмен.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206450" y="30660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может указывать на название, профессию, родство, возраст или особый признак. Поэтому приложение часто делает сообщение более конкретным и выразительным.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206450" y="38994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примерах приложение обычно стоит рядом с определяемым словом и поясняет его, не заменяя основную часть предложения, а дополняя её.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31063" y="2249525"/>
            <a:ext cx="207675" cy="276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13755" y="2919303"/>
            <a:ext cx="242287" cy="276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02749" y="3595378"/>
            <a:ext cx="264300" cy="2643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Уточняющие члены предложения
</a:t>
            </a:r>
            <a:endParaRPr lang="en-US" sz="2246" dirty="0"/>
          </a:p>
        </p:txBody>
      </p:sp>
      <p:sp>
        <p:nvSpPr>
          <p:cNvPr id="10" name="Text 2"/>
          <p:cNvSpPr txBox="1"/>
          <p:nvPr/>
        </p:nvSpPr>
        <p:spPr>
          <a:xfrm>
            <a:off x="1502124" y="2199325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именно?
</a:t>
            </a:r>
            <a:pPr algn="l" indent="0" marL="0">
              <a:lnSpc>
                <a:spcPct val="115000"/>
              </a:lnSpc>
              <a:buNone/>
            </a:pPr>
            <a:r>
              <a:rPr lang="en-US" sz="7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Уточняющие слова сужают место действия: там, у окна; справа, возле двери. Они помогают назвать не просто место, а точную точку или направление.
</a:t>
            </a:r>
            <a:endParaRPr lang="en-US" sz="923" dirty="0"/>
          </a:p>
        </p:txBody>
      </p:sp>
      <p:sp>
        <p:nvSpPr>
          <p:cNvPr id="11" name="Text 3"/>
          <p:cNvSpPr txBox="1"/>
          <p:nvPr/>
        </p:nvSpPr>
        <p:spPr>
          <a:xfrm>
            <a:off x="1502124" y="2869104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именно?
</a:t>
            </a:r>
            <a:pPr algn="l" indent="0" marL="0">
              <a:lnSpc>
                <a:spcPct val="115000"/>
              </a:lnSpc>
              <a:buNone/>
            </a:pPr>
            <a:r>
              <a:rPr lang="en-US" sz="7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члены конкретизируют время: весной, в апреле; утром, перед уроком. Благодаря им сообщение становится точнее и понятнее для читателя.
</a:t>
            </a:r>
            <a:endParaRPr lang="en-US" sz="939" dirty="0"/>
          </a:p>
        </p:txBody>
      </p:sp>
      <p:sp>
        <p:nvSpPr>
          <p:cNvPr id="12" name="Text 4"/>
          <p:cNvSpPr txBox="1"/>
          <p:nvPr/>
        </p:nvSpPr>
        <p:spPr>
          <a:xfrm>
            <a:off x="1502124" y="3538877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именно?
</a:t>
            </a:r>
            <a:pPr algn="l" indent="0" marL="0">
              <a:lnSpc>
                <a:spcPct val="115000"/>
              </a:lnSpc>
              <a:buNone/>
            </a:pPr>
            <a:r>
              <a:rPr lang="en-US" sz="6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Уточнение может называть более точный признак предмета: небольшой, совсем крошечный; первый, самый важный. Оно снимает неточность и двусмысленность.
</a:t>
            </a:r>
            <a:endParaRPr lang="en-US" sz="87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случаях знак выбирают по смыслу: он показывает силу выделения и степень самостоятельности добавочной части.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знаки препинания используются при обособлении
</a:t>
            </a:r>
            <a:endParaRPr lang="en-US" sz="2376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используется запятая; тире и скобки нужны реже, когда выделение сильнее или информация второстепенна.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примеров из школьного курса русского языка
</a:t>
            </a:r>
            <a:endParaRPr lang="en-US" sz="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обособленных частей
</a:t>
            </a:r>
            <a:endParaRPr lang="en-US" sz="2246" dirty="0"/>
          </a:p>
        </p:txBody>
      </p:sp>
      <p:sp>
        <p:nvSpPr>
          <p:cNvPr id="10" name="Text 2"/>
          <p:cNvSpPr txBox="1"/>
          <p:nvPr/>
        </p:nvSpPr>
        <p:spPr>
          <a:xfrm>
            <a:off x="1334800" y="2676231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Пауза
</a:t>
            </a:r>
            <a:pPr algn="l" indent="0" marL="0">
              <a:lnSpc>
                <a:spcPct val="115000"/>
              </a:lnSpc>
              <a:buNone/>
            </a:pPr>
            <a:r>
              <a:rPr lang="en-US" sz="5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обособленной частью и после неё обычно делается небольшая пауза. Она помогает отделить дополнительную информацию от основной мысли.
</a:t>
            </a:r>
            <a:endParaRPr lang="en-US" sz="1015" dirty="0"/>
          </a:p>
        </p:txBody>
      </p:sp>
      <p:sp>
        <p:nvSpPr>
          <p:cNvPr id="11" name="Text 3"/>
          <p:cNvSpPr txBox="1"/>
          <p:nvPr/>
        </p:nvSpPr>
        <p:spPr>
          <a:xfrm>
            <a:off x="3680540" y="2672550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Выделение голосом
</a:t>
            </a:r>
            <a:pPr algn="l" indent="0" marL="0">
              <a:lnSpc>
                <a:spcPct val="115000"/>
              </a:lnSpc>
              <a:buNone/>
            </a:pPr>
            <a:r>
              <a:rPr lang="en-US" sz="5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чтения обособленная конструкция произносится чуть отчётливее. Так слушатель слышит, что это пояснение, уточнение или добавочное действие.
</a:t>
            </a:r>
            <a:endParaRPr lang="en-US" sz="986" dirty="0"/>
          </a:p>
        </p:txBody>
      </p:sp>
      <p:sp>
        <p:nvSpPr>
          <p:cNvPr id="12" name="Text 4"/>
          <p:cNvSpPr txBox="1"/>
          <p:nvPr/>
        </p:nvSpPr>
        <p:spPr>
          <a:xfrm>
            <a:off x="6026301" y="2672550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Знаки в тексте
</a:t>
            </a:r>
            <a:pPr algn="l" indent="0" marL="0">
              <a:lnSpc>
                <a:spcPct val="115000"/>
              </a:lnSpc>
              <a:buNone/>
            </a:pPr>
            <a:r>
              <a:rPr lang="en-US" sz="5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письме интонацию передают запятые, тире и скобки. Они показывают границы обособления даже без звучащей речи.
</a:t>
            </a:r>
            <a:endParaRPr lang="en-US" sz="102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706438" y="2091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 — пропуск запятой при причастном или деепричастном обороте. Школьник видит длинную часть предложения, но не замечает, что она требует выделения.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706438" y="2679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Другая ошибка — лишняя запятая внутри устойчивого сочетания. Важно отличать свободную конструкцию от выражения, которое воспринимается как единое целое.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050" y="3682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Нередко неправильно выделяют обращение или уточнение. Если не понять, к кому обращаются или что именно уточняется, легко выбрать неверный знак.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2786050" y="4270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уменьшаются, когда сначала определяется смысл конструкции, затем её связь с главным словом и только после этого ставится знак препинания.
</a:t>
            </a:r>
            <a:endParaRPr lang="en-US" sz="900" dirty="0"/>
          </a:p>
        </p:txBody>
      </p:sp>
      <p:sp>
        <p:nvSpPr>
          <p:cNvPr id="11" name="Text 5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обособлении
</a:t>
            </a:r>
            <a:endParaRPr lang="en-US" sz="224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нахождения обособления в предложении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определить смысл конструкции и выбрать знак препинания без ошибки.
</a:t>
            </a:r>
            <a:endParaRPr lang="en-US" sz="83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3738" y="39290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Обособление в тексте и в речи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4125" y="2763946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обособление делает предложение понятнее: главная мысль остаётся в центре, а пояснения и уточнения выделяются как дополнительная информация. Это особенно заметно в учебных и художественных текстах.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34125" y="3605321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речи обособленные части слышны по паузам и интонации, поэтому их легче распознать. На письме ту же функцию выполняют знаки препинания, которые показывают границы смыслового выделения.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2841" y="1869700"/>
            <a:ext cx="3580867" cy="2817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1725" y="1954987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памятка показывает, когда разные конструкции обычно выделяются и как это выглядит на примере.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 обособлению для 5 класса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811725" y="3193238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Обособление зависит от смысла и роли конструкции; один и тот же знак может появляться в разных случаях по разным причинам.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525" y="155680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языка, 5 класс
</a:t>
            </a:r>
            <a:endParaRPr lang="en-US" sz="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4375" y="2558600"/>
            <a:ext cx="4856400" cy="16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Обособление помогает передавать точный смысл, выделять пояснения и делать текст понятнее. Если научиться видеть его по значению и связи с предложением, пунктуация станет гораздо увереннее.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88225" y="603250"/>
            <a:ext cx="58587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темы обособления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2026-05-22T18:51:27Z</dcterms:created>
  <dcterms:modified xsi:type="dcterms:W3CDTF">2026-05-22T18:51:27Z</dcterms:modified>
</cp:coreProperties>
</file>