
<file path=[Content_Types].xml><?xml version="1.0" encoding="utf-8"?>
<Types xmlns="http://schemas.openxmlformats.org/package/2006/content-types">
  <Default Extension="xml" ContentType="application/xml"/>
  <Default Extension="rels" ContentType="application/vnd.openxmlformats-package.relationships+xml"/>
  <Default Extension="jpeg" ContentType="image/jpeg"/>
  <Default Extension="jpg" ContentType="image/jpg"/>
  <Default Extension="svg" ContentType="image/svg+xml"/>
  <Default Extension="png" ContentType="image/png"/>
  <Default Extension="gif" ContentType="image/gif"/>
  <Default Extension="m4v" ContentType="video/mp4"/>
  <Default Extension="mp4" ContentType="video/mp4"/>
  <Default Extension="vml" ContentType="application/vnd.openxmlformats-officedocument.vmlDrawing"/>
  <Default Extension="xlsx" ContentType="application/vnd.openxmlformats-officedocument.spreadsheetml.sheet"/>
  <Override PartName="/ppt/presentation.xml" ContentType="application/vnd.openxmlformats-officedocument.presentationml.presentation.main+xml"/>
  <Override PartName="/ppt/notesMasters/notesMaster1.xml" ContentType="application/vnd.openxmlformats-officedocument.presentationml.notesMaster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Masters/slideMaster2.xml" ContentType="application/vnd.openxmlformats-officedocument.presentationml.slideMaster+xml"/>
  <Override PartName="/ppt/slides/slide2.xml" ContentType="application/vnd.openxmlformats-officedocument.presentationml.slide+xml"/>
  <Override PartName="/ppt/slideMasters/slideMaster3.xml" ContentType="application/vnd.openxmlformats-officedocument.presentationml.slideMaster+xml"/>
  <Override PartName="/ppt/slides/slide3.xml" ContentType="application/vnd.openxmlformats-officedocument.presentationml.slide+xml"/>
  <Override PartName="/ppt/slideMasters/slideMaster4.xml" ContentType="application/vnd.openxmlformats-officedocument.presentationml.slideMaster+xml"/>
  <Override PartName="/ppt/slides/slide4.xml" ContentType="application/vnd.openxmlformats-officedocument.presentationml.slide+xml"/>
  <Override PartName="/ppt/slideMasters/slideMaster5.xml" ContentType="application/vnd.openxmlformats-officedocument.presentationml.slideMaster+xml"/>
  <Override PartName="/ppt/slides/slide5.xml" ContentType="application/vnd.openxmlformats-officedocument.presentationml.slide+xml"/>
  <Override PartName="/ppt/slideMasters/slideMaster6.xml" ContentType="application/vnd.openxmlformats-officedocument.presentationml.slideMaster+xml"/>
  <Override PartName="/ppt/slides/slide6.xml" ContentType="application/vnd.openxmlformats-officedocument.presentationml.slide+xml"/>
  <Override PartName="/ppt/slideMasters/slideMaster7.xml" ContentType="application/vnd.openxmlformats-officedocument.presentationml.slideMaster+xml"/>
  <Override PartName="/ppt/slides/slide7.xml" ContentType="application/vnd.openxmlformats-officedocument.presentationml.slide+xml"/>
  <Override PartName="/ppt/slideMasters/slideMaster8.xml" ContentType="application/vnd.openxmlformats-officedocument.presentationml.slideMaster+xml"/>
  <Override PartName="/ppt/slides/slide8.xml" ContentType="application/vnd.openxmlformats-officedocument.presentationml.slide+xml"/>
  <Override PartName="/ppt/slideMasters/slideMaster9.xml" ContentType="application/vnd.openxmlformats-officedocument.presentationml.slideMaster+xml"/>
  <Override PartName="/ppt/slides/slide9.xml" ContentType="application/vnd.openxmlformats-officedocument.presentationml.slide+xml"/>
  <Override PartName="/ppt/slideMasters/slideMaster10.xml" ContentType="application/vnd.openxmlformats-officedocument.presentationml.slideMaster+xml"/>
  <Override PartName="/ppt/slides/slide10.xml" ContentType="application/vnd.openxmlformats-officedocument.presentationml.slide+xml"/>
  <Override PartName="/ppt/slideMasters/slideMaster11.xml" ContentType="application/vnd.openxmlformats-officedocument.presentationml.slideMaster+xml"/>
  <Override PartName="/ppt/slides/slide11.xml" ContentType="application/vnd.openxmlformats-officedocument.presentationml.slide+xml"/>
  <Override PartName="/ppt/slideMasters/slideMaster12.xml" ContentType="application/vnd.openxmlformats-officedocument.presentationml.slideMaster+xml"/>
  <Override PartName="/ppt/slides/slide12.xml" ContentType="application/vnd.openxmlformats-officedocument.presentationml.slide+xml"/>
  <Override PartName="/ppt/slideMasters/slideMaster13.xml" ContentType="application/vnd.openxmlformats-officedocument.presentationml.slideMaster+xml"/>
  <Override PartName="/ppt/slides/slide13.xml" ContentType="application/vnd.openxmlformats-officedocument.presentationml.slide+xml"/>
  <Override PartName="/ppt/slideMasters/slideMaster14.xml" ContentType="application/vnd.openxmlformats-officedocument.presentationml.slideMaster+xml"/>
  <Override PartName="/ppt/slides/slide14.xml" ContentType="application/vnd.openxmlformats-officedocument.presentationml.slide+xml"/>
  <Override PartName="/ppt/slideMasters/slideMaster15.xml" ContentType="application/vnd.openxmlformats-officedocument.presentationml.slideMaster+xml"/>
  <Override PartName="/ppt/slides/slide15.xml" ContentType="application/vnd.openxmlformats-officedocument.presentationml.slide+xml"/>
  <Override PartName="/ppt/slideMasters/slideMaster16.xml" ContentType="application/vnd.openxmlformats-officedocument.presentationml.slideMaster+xml"/>
  <Override PartName="/ppt/slides/slide16.xml" ContentType="application/vnd.openxmlformats-officedocument.presentationml.slide+xml"/>
  <Override PartName="/ppt/slideMasters/slideMaster17.xml" ContentType="application/vnd.openxmlformats-officedocument.presentationml.slideMaster+xml"/>
  <Override PartName="/ppt/slides/slide17.xml" ContentType="application/vnd.openxmlformats-officedocument.presentationml.slide+xml"/>
  <Override PartName="/ppt/slideMasters/slideMaster18.xml" ContentType="application/vnd.openxmlformats-officedocument.presentationml.slideMaster+xml"/>
  <Override PartName="/ppt/slides/slide18.xml" ContentType="application/vnd.openxmlformats-officedocument.presentationml.slide+xml"/>
  <Override PartName="/ppt/slideMasters/slideMaster19.xml" ContentType="application/vnd.openxmlformats-officedocument.presentationml.slideMaster+xml"/>
  <Override PartName="/ppt/slides/slide19.xml" ContentType="application/vnd.openxmlformats-officedocument.presentationml.slide+xml"/>
  <Override PartName="/ppt/slideMasters/slideMaster20.xml" ContentType="application/vnd.openxmlformats-officedocument.presentationml.slideMaster+xml"/>
  <Override PartName="/ppt/slides/slide20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notesSlides/notesSlide15.xml" ContentType="application/vnd.openxmlformats-officedocument.presentationml.notesSlide+xml"/>
  <Override PartName="/ppt/notesSlides/notesSlide16.xml" ContentType="application/vnd.openxmlformats-officedocument.presentationml.notesSlide+xml"/>
  <Override PartName="/ppt/notesSlides/notesSlide17.xml" ContentType="application/vnd.openxmlformats-officedocument.presentationml.notesSlide+xml"/>
  <Override PartName="/ppt/notesSlides/notesSlide18.xml" ContentType="application/vnd.openxmlformats-officedocument.presentationml.notesSlide+xml"/>
  <Override PartName="/ppt/notesSlides/notesSlide19.xml" ContentType="application/vnd.openxmlformats-officedocument.presentationml.notesSlide+xml"/>
  <Override PartName="/ppt/notesSlides/notesSlide20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
		<Relationship Id="rId1" Type="http://schemas.openxmlformats.org/officeDocument/2006/relationships/extended-properties" Target="docProps/app.xml"/>
		<Relationship Id="rId2" Type="http://schemas.openxmlformats.org/package/2006/relationships/metadata/core-properties" Target="docProps/core.xml"/>
		<Relationship Id="rId3" Type="http://schemas.openxmlformats.org/officeDocument/2006/relationships/officeDocument" Target="ppt/presentation.xml"/>
		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5" r:id="rId11"/>
    <p:sldId id="266" r:id="rId12"/>
    <p:sldId id="267" r:id="rId13"/>
    <p:sldId id="268" r:id="rId14"/>
    <p:sldId id="269" r:id="rId15"/>
    <p:sldId id="270" r:id="rId16"/>
    <p:sldId id="271" r:id="rId17"/>
    <p:sldId id="272" r:id="rId18"/>
    <p:sldId id="273" r:id="rId19"/>
    <p:sldId id="274" r:id="rId20"/>
    <p:sldId id="275" r:id="rId21"/>
  </p:sldIdLst>
  <p:notesMasterIdLst>
    <p:notesMasterId r:id="rId22"/>
  </p:notesMasterIdLst>
  <p:sldSz cx="9144000" cy="5143500"/>
  <p:notesSz cx="5143500" cy="9144000"/>
  <p:defaultTextStyle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611"/>
    <p:restoredTop sz="94610"/>
  </p:normalViewPr>
  <p:slideViewPr>
    <p:cSldViewPr snapToGrid="0" snapToObjects="1">
      <p:cViewPr varScale="1">
        <p:scale>
          <a:sx n="136" d="100"/>
          <a:sy n="136" d="100"/>
        </p:scale>
        <p:origin x="216" y="31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slide" Target="slides/slide1.xml"/><Relationship Id="rId3" Type="http://schemas.openxmlformats.org/officeDocument/2006/relationships/slide" Target="slides/slide2.xml"/><Relationship Id="rId4" Type="http://schemas.openxmlformats.org/officeDocument/2006/relationships/slide" Target="slides/slide3.xml"/><Relationship Id="rId5" Type="http://schemas.openxmlformats.org/officeDocument/2006/relationships/slide" Target="slides/slide4.xml"/><Relationship Id="rId6" Type="http://schemas.openxmlformats.org/officeDocument/2006/relationships/slide" Target="slides/slide5.xml"/><Relationship Id="rId7" Type="http://schemas.openxmlformats.org/officeDocument/2006/relationships/slide" Target="slides/slide6.xml"/><Relationship Id="rId8" Type="http://schemas.openxmlformats.org/officeDocument/2006/relationships/slide" Target="slides/slide7.xml"/><Relationship Id="rId9" Type="http://schemas.openxmlformats.org/officeDocument/2006/relationships/slide" Target="slides/slide8.xml"/><Relationship Id="rId10" Type="http://schemas.openxmlformats.org/officeDocument/2006/relationships/slide" Target="slides/slide9.xml"/><Relationship Id="rId11" Type="http://schemas.openxmlformats.org/officeDocument/2006/relationships/slide" Target="slides/slide10.xml"/><Relationship Id="rId12" Type="http://schemas.openxmlformats.org/officeDocument/2006/relationships/slide" Target="slides/slide11.xml"/><Relationship Id="rId13" Type="http://schemas.openxmlformats.org/officeDocument/2006/relationships/slide" Target="slides/slide12.xml"/><Relationship Id="rId14" Type="http://schemas.openxmlformats.org/officeDocument/2006/relationships/slide" Target="slides/slide13.xml"/><Relationship Id="rId15" Type="http://schemas.openxmlformats.org/officeDocument/2006/relationships/slide" Target="slides/slide14.xml"/><Relationship Id="rId16" Type="http://schemas.openxmlformats.org/officeDocument/2006/relationships/slide" Target="slides/slide15.xml"/><Relationship Id="rId17" Type="http://schemas.openxmlformats.org/officeDocument/2006/relationships/slide" Target="slides/slide16.xml"/><Relationship Id="rId18" Type="http://schemas.openxmlformats.org/officeDocument/2006/relationships/slide" Target="slides/slide17.xml"/><Relationship Id="rId19" Type="http://schemas.openxmlformats.org/officeDocument/2006/relationships/slide" Target="slides/slide18.xml"/><Relationship Id="rId20" Type="http://schemas.openxmlformats.org/officeDocument/2006/relationships/slide" Target="slides/slide19.xml"/><Relationship Id="rId21" Type="http://schemas.openxmlformats.org/officeDocument/2006/relationships/slide" Target="slides/slide20.xml"/><Relationship Id="rId22" Type="http://schemas.openxmlformats.org/officeDocument/2006/relationships/notesMaster" Target="notesMasters/notesMaster1.xml"/><Relationship Id="rId23" Type="http://schemas.openxmlformats.org/officeDocument/2006/relationships/presProps" Target="presProps.xml"/><Relationship Id="rId24" Type="http://schemas.openxmlformats.org/officeDocument/2006/relationships/viewProps" Target="viewProps.xml"/><Relationship Id="rId25" Type="http://schemas.openxmlformats.org/officeDocument/2006/relationships/theme" Target="theme/theme1.xml"/><Relationship Id="rId26" Type="http://schemas.openxmlformats.org/officeDocument/2006/relationships/tableStyles" Target="tableStyles.xml"/></Relationships>
</file>

<file path=ppt/notesMasters/_rels/notesMaster1.xml.rels><?xml version="1.0" encoding="UTF-8" standalone="yes"?>
<Relationships xmlns="http://schemas.openxmlformats.org/package/2006/relationships">
		<Relationship Id="rId1" Type="http://schemas.openxmlformats.org/officeDocument/2006/relationships/theme" Target="../theme/theme1.xml"/>
		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5282F153-3F37-0F45-9E97-73ACFA13230C}" type="datetimeFigureOut">
              <a:rPr lang="en-US"/>
              <a:t>7/23/19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CE5E9CC1-C706-0F49-92D6-E571CC5EEA8F}" type="slidenum">
              <a:rPr lang="en-US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.xml"/>
		</Relationships>
</file>

<file path=ppt/notesSlides/_rels/notesSlide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.xml"/>
		</Relationships>
</file>

<file path=ppt/notesSlides/_rels/notesSlide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3.xml"/>
		</Relationships>
</file>

<file path=ppt/notesSlides/_rels/notesSlide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4.xml"/>
		</Relationships>
</file>

<file path=ppt/notesSlides/_rels/notesSlide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5.xml"/>
		</Relationships>
</file>

<file path=ppt/notesSlides/_rels/notesSlide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6.xml"/>
		</Relationships>
</file>

<file path=ppt/notesSlides/_rels/notesSlide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7.xml"/>
		</Relationships>
</file>

<file path=ppt/notesSlides/_rels/notesSlide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8.xml"/>
		</Relationships>
</file>

<file path=ppt/notesSlides/_rels/notesSlide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9.xml"/>
		</Relationships>
</file>

<file path=ppt/notesSlides/_rels/notesSlide1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0.xml"/>
		</Relationships>
</file>

<file path=ppt/notesSlides/_rels/notesSlide1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1.xml"/>
		</Relationships>
</file>

<file path=ppt/notesSlides/_rels/notesSlide1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2.xml"/>
		</Relationships>
</file>

<file path=ppt/notesSlides/_rels/notesSlide1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3.xml"/>
		</Relationships>
</file>

<file path=ppt/notesSlides/_rels/notesSlide1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4.xml"/>
		</Relationships>
</file>

<file path=ppt/notesSlides/_rels/notesSlide1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5.xml"/>
		</Relationships>
</file>

<file path=ppt/notesSlides/_rels/notesSlide1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6.xml"/>
		</Relationships>
</file>

<file path=ppt/notesSlides/_rels/notesSlide1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7.xml"/>
		</Relationships>
</file>

<file path=ppt/notesSlides/_rels/notesSlide1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8.xml"/>
		</Relationships>
</file>

<file path=ppt/notesSlides/_rels/notesSlide1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9.xml"/>
		</Relationships>
</file>

<file path=ppt/notesSlides/_rels/notesSlide2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0.xml"/>
		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DEFAULT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</p:sldLayoutIdLst>
  <p:hf sldNum="0" hdr="0" ftr="0" dt="0"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-1.png"/><Relationship Id="rId2" Type="http://schemas.openxmlformats.org/officeDocument/2006/relationships/image" Target="../media/image-1-2.jpe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image" Target="../media/image-2-1.png"/><Relationship Id="rId2" Type="http://schemas.openxmlformats.org/officeDocument/2006/relationships/image" Target="../media/image-2-2.png"/><Relationship Id="rId3" Type="http://schemas.openxmlformats.org/officeDocument/2006/relationships/image" Target="../media/image-2-3.jpe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image" Target="../media/image-3-1.png"/><Relationship Id="rId2" Type="http://schemas.openxmlformats.org/officeDocument/2006/relationships/image" Target="../media/image-3-2.png"/><Relationship Id="rId3" Type="http://schemas.openxmlformats.org/officeDocument/2006/relationships/image" Target="../media/image-3-3.png"/><Relationship Id="rId4" Type="http://schemas.openxmlformats.org/officeDocument/2006/relationships/image" Target="../media/image-3-4.png"/><Relationship Id="rId5" Type="http://schemas.openxmlformats.org/officeDocument/2006/relationships/image" Target="../media/image-3-5.png"/><Relationship Id="rId6" Type="http://schemas.openxmlformats.org/officeDocument/2006/relationships/image" Target="../media/image-3-6.png"/><Relationship Id="rId7" Type="http://schemas.openxmlformats.org/officeDocument/2006/relationships/slideLayout" Target="../slideLayouts/slideLayout1.xml"/><Relationship Id="rId8" Type="http://schemas.openxmlformats.org/officeDocument/2006/relationships/notesSlide" Target="../notesSlides/notesSlide3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image" Target="../media/image-4-1.png"/><Relationship Id="rId2" Type="http://schemas.openxmlformats.org/officeDocument/2006/relationships/image" Target="../media/image-4-2.png"/><Relationship Id="rId3" Type="http://schemas.openxmlformats.org/officeDocument/2006/relationships/image" Target="../media/image-4-3.png"/><Relationship Id="rId4" Type="http://schemas.openxmlformats.org/officeDocument/2006/relationships/image" Target="../media/image-4-4.jpe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4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image" Target="../media/image-5-1.png"/><Relationship Id="rId2" Type="http://schemas.openxmlformats.org/officeDocument/2006/relationships/image" Target="../media/image-5-2.png"/><Relationship Id="rId3" Type="http://schemas.openxmlformats.org/officeDocument/2006/relationships/image" Target="../media/image-5-3.png"/><Relationship Id="rId4" Type="http://schemas.openxmlformats.org/officeDocument/2006/relationships/image" Target="../media/image-5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5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image" Target="../media/image-6-1.png"/><Relationship Id="rId2" Type="http://schemas.openxmlformats.org/officeDocument/2006/relationships/image" Target="../media/image-6-2.png"/><Relationship Id="rId3" Type="http://schemas.openxmlformats.org/officeDocument/2006/relationships/image" Target="../media/image-6-3.png"/><Relationship Id="rId4" Type="http://schemas.openxmlformats.org/officeDocument/2006/relationships/image" Target="../media/image-6-4.jpe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6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image" Target="../media/image-7-1.png"/><Relationship Id="rId2" Type="http://schemas.openxmlformats.org/officeDocument/2006/relationships/image" Target="../media/image-7-2.png"/><Relationship Id="rId3" Type="http://schemas.openxmlformats.org/officeDocument/2006/relationships/image" Target="../media/image-7-3.png"/><Relationship Id="rId4" Type="http://schemas.openxmlformats.org/officeDocument/2006/relationships/image" Target="../media/image-7-4.png"/><Relationship Id="rId5" Type="http://schemas.openxmlformats.org/officeDocument/2006/relationships/image" Target="../media/image-7-5.png"/><Relationship Id="rId6" Type="http://schemas.openxmlformats.org/officeDocument/2006/relationships/image" Target="../media/image-7-6.png"/><Relationship Id="rId7" Type="http://schemas.openxmlformats.org/officeDocument/2006/relationships/image" Target="../media/image-7-7.png"/><Relationship Id="rId8" Type="http://schemas.openxmlformats.org/officeDocument/2006/relationships/image" Target="../media/image-7-8.png"/><Relationship Id="rId9" Type="http://schemas.openxmlformats.org/officeDocument/2006/relationships/image" Target="../media/image-7-9.png"/><Relationship Id="rId10" Type="http://schemas.openxmlformats.org/officeDocument/2006/relationships/image" Target="../media/image-7-10.png"/><Relationship Id="rId11" Type="http://schemas.openxmlformats.org/officeDocument/2006/relationships/image" Target="../media/image-7-11.png"/><Relationship Id="rId12" Type="http://schemas.openxmlformats.org/officeDocument/2006/relationships/image" Target="../media/image-7-12.png"/><Relationship Id="rId13" Type="http://schemas.openxmlformats.org/officeDocument/2006/relationships/image" Target="../media/image-7-13.png"/><Relationship Id="rId14" Type="http://schemas.openxmlformats.org/officeDocument/2006/relationships/image" Target="../media/image-7-14.png"/><Relationship Id="rId15" Type="http://schemas.openxmlformats.org/officeDocument/2006/relationships/image" Target="../media/image-7-15.png"/><Relationship Id="rId16" Type="http://schemas.openxmlformats.org/officeDocument/2006/relationships/image" Target="../media/image-7-16.png"/><Relationship Id="rId17" Type="http://schemas.openxmlformats.org/officeDocument/2006/relationships/slideLayout" Target="../slideLayouts/slideLayout1.xml"/><Relationship Id="rId18" Type="http://schemas.openxmlformats.org/officeDocument/2006/relationships/notesSlide" Target="../notesSlides/notesSlide7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image" Target="../media/image-8-1.png"/><Relationship Id="rId2" Type="http://schemas.openxmlformats.org/officeDocument/2006/relationships/image" Target="../media/image-8-2.png"/><Relationship Id="rId3" Type="http://schemas.openxmlformats.org/officeDocument/2006/relationships/image" Target="../media/image-8-3.png"/><Relationship Id="rId4" Type="http://schemas.openxmlformats.org/officeDocument/2006/relationships/image" Target="../media/image-8-4.png"/><Relationship Id="rId5" Type="http://schemas.openxmlformats.org/officeDocument/2006/relationships/image" Target="../media/image-8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8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image" Target="../media/image-9-1.png"/><Relationship Id="rId2" Type="http://schemas.openxmlformats.org/officeDocument/2006/relationships/image" Target="../media/image-9-2.png"/><Relationship Id="rId3" Type="http://schemas.openxmlformats.org/officeDocument/2006/relationships/image" Target="../media/image-9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9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0-1.png"/><Relationship Id="rId2" Type="http://schemas.openxmlformats.org/officeDocument/2006/relationships/image" Target="../media/image-10-2.png"/><Relationship Id="rId3" Type="http://schemas.openxmlformats.org/officeDocument/2006/relationships/image" Target="../media/image-10-3.png"/><Relationship Id="rId4" Type="http://schemas.openxmlformats.org/officeDocument/2006/relationships/image" Target="../media/image-10-4.png"/><Relationship Id="rId5" Type="http://schemas.openxmlformats.org/officeDocument/2006/relationships/image" Target="../media/image-10-5.png"/><Relationship Id="rId6" Type="http://schemas.openxmlformats.org/officeDocument/2006/relationships/image" Target="../media/image-10-6.png"/><Relationship Id="rId7" Type="http://schemas.openxmlformats.org/officeDocument/2006/relationships/slideLayout" Target="../slideLayouts/slideLayout1.xml"/><Relationship Id="rId8" Type="http://schemas.openxmlformats.org/officeDocument/2006/relationships/notesSlide" Target="../notesSlides/notesSlide10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1-1.png"/><Relationship Id="rId2" Type="http://schemas.openxmlformats.org/officeDocument/2006/relationships/image" Target="../media/image-11-2.png"/><Relationship Id="rId3" Type="http://schemas.openxmlformats.org/officeDocument/2006/relationships/image" Target="../media/image-11-3.png"/><Relationship Id="rId4" Type="http://schemas.openxmlformats.org/officeDocument/2006/relationships/image" Target="../media/image-11-4.jpe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11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2-1.png"/><Relationship Id="rId2" Type="http://schemas.openxmlformats.org/officeDocument/2006/relationships/image" Target="../media/image-12-2.png"/><Relationship Id="rId3" Type="http://schemas.openxmlformats.org/officeDocument/2006/relationships/image" Target="../media/image-12-3.png"/><Relationship Id="rId4" Type="http://schemas.openxmlformats.org/officeDocument/2006/relationships/image" Target="../media/image-12-4.png"/><Relationship Id="rId5" Type="http://schemas.openxmlformats.org/officeDocument/2006/relationships/image" Target="../media/image-12-5.png"/><Relationship Id="rId6" Type="http://schemas.openxmlformats.org/officeDocument/2006/relationships/image" Target="../media/image-12-6.png"/><Relationship Id="rId7" Type="http://schemas.openxmlformats.org/officeDocument/2006/relationships/slideLayout" Target="../slideLayouts/slideLayout1.xml"/><Relationship Id="rId8" Type="http://schemas.openxmlformats.org/officeDocument/2006/relationships/notesSlide" Target="../notesSlides/notesSlide12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3-1.png"/><Relationship Id="rId2" Type="http://schemas.openxmlformats.org/officeDocument/2006/relationships/image" Target="../media/image-13-2.png"/><Relationship Id="rId3" Type="http://schemas.openxmlformats.org/officeDocument/2006/relationships/image" Target="../media/image-13-3.png"/><Relationship Id="rId4" Type="http://schemas.openxmlformats.org/officeDocument/2006/relationships/image" Target="../media/image-13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13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4-1.png"/><Relationship Id="rId2" Type="http://schemas.openxmlformats.org/officeDocument/2006/relationships/image" Target="../media/image-14-2.png"/><Relationship Id="rId3" Type="http://schemas.openxmlformats.org/officeDocument/2006/relationships/image" Target="../media/image-14-3.png"/><Relationship Id="rId4" Type="http://schemas.openxmlformats.org/officeDocument/2006/relationships/image" Target="../media/image-14-4.png"/><Relationship Id="rId5" Type="http://schemas.openxmlformats.org/officeDocument/2006/relationships/image" Target="../media/image-14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14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5-1.png"/><Relationship Id="rId2" Type="http://schemas.openxmlformats.org/officeDocument/2006/relationships/image" Target="../media/image-15-2.png"/><Relationship Id="rId3" Type="http://schemas.openxmlformats.org/officeDocument/2006/relationships/image" Target="../media/image-15-3.png"/><Relationship Id="rId4" Type="http://schemas.openxmlformats.org/officeDocument/2006/relationships/image" Target="../media/image-15-4.jpe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15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6-1.png"/><Relationship Id="rId2" Type="http://schemas.openxmlformats.org/officeDocument/2006/relationships/image" Target="../media/image-16-2.png"/><Relationship Id="rId3" Type="http://schemas.openxmlformats.org/officeDocument/2006/relationships/image" Target="../media/image-16-3.png"/><Relationship Id="rId4" Type="http://schemas.openxmlformats.org/officeDocument/2006/relationships/image" Target="../media/image-16-4.png"/><Relationship Id="rId5" Type="http://schemas.openxmlformats.org/officeDocument/2006/relationships/image" Target="../media/image-16-5.png"/><Relationship Id="rId6" Type="http://schemas.openxmlformats.org/officeDocument/2006/relationships/image" Target="../media/image-16-6.png"/><Relationship Id="rId7" Type="http://schemas.openxmlformats.org/officeDocument/2006/relationships/slideLayout" Target="../slideLayouts/slideLayout1.xml"/><Relationship Id="rId8" Type="http://schemas.openxmlformats.org/officeDocument/2006/relationships/notesSlide" Target="../notesSlides/notesSlide16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7-1.png"/><Relationship Id="rId2" Type="http://schemas.openxmlformats.org/officeDocument/2006/relationships/image" Target="../media/image-17-2.png"/><Relationship Id="rId3" Type="http://schemas.openxmlformats.org/officeDocument/2006/relationships/image" Target="../media/image-17-3.png"/><Relationship Id="rId4" Type="http://schemas.openxmlformats.org/officeDocument/2006/relationships/image" Target="../media/image-17-4.jpeg"/><Relationship Id="rId5" Type="http://schemas.openxmlformats.org/officeDocument/2006/relationships/image" Target="../media/image-17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17.xml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8-1.png"/><Relationship Id="rId2" Type="http://schemas.openxmlformats.org/officeDocument/2006/relationships/image" Target="../media/image-18-2.png"/><Relationship Id="rId3" Type="http://schemas.openxmlformats.org/officeDocument/2006/relationships/image" Target="../media/image-18-3.png"/><Relationship Id="rId4" Type="http://schemas.openxmlformats.org/officeDocument/2006/relationships/image" Target="../media/image-18-4.png"/><Relationship Id="rId5" Type="http://schemas.openxmlformats.org/officeDocument/2006/relationships/image" Target="../media/image-18-5.png"/><Relationship Id="rId6" Type="http://schemas.openxmlformats.org/officeDocument/2006/relationships/image" Target="../media/image-18-6.png"/><Relationship Id="rId7" Type="http://schemas.openxmlformats.org/officeDocument/2006/relationships/slideLayout" Target="../slideLayouts/slideLayout1.xml"/><Relationship Id="rId8" Type="http://schemas.openxmlformats.org/officeDocument/2006/relationships/notesSlide" Target="../notesSlides/notesSlide18.xml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9-1.png"/><Relationship Id="rId2" Type="http://schemas.openxmlformats.org/officeDocument/2006/relationships/image" Target="../media/image-19-2.png"/><Relationship Id="rId3" Type="http://schemas.openxmlformats.org/officeDocument/2006/relationships/image" Target="../media/image-19-3.png"/><Relationship Id="rId4" Type="http://schemas.openxmlformats.org/officeDocument/2006/relationships/image" Target="../media/image-19-4.png"/><Relationship Id="rId5" Type="http://schemas.openxmlformats.org/officeDocument/2006/relationships/image" Target="../media/image-19-5.png"/><Relationship Id="rId6" Type="http://schemas.openxmlformats.org/officeDocument/2006/relationships/image" Target="../media/image-19-6.png"/><Relationship Id="rId7" Type="http://schemas.openxmlformats.org/officeDocument/2006/relationships/slideLayout" Target="../slideLayouts/slideLayout1.xml"/><Relationship Id="rId8" Type="http://schemas.openxmlformats.org/officeDocument/2006/relationships/notesSlide" Target="../notesSlides/notesSlide19.xml"/></Relationships>
</file>

<file path=ppt/slides/_rels/slide20.xml.rels><?xml version="1.0" encoding="UTF-8" standalone="yes"?>
<Relationships xmlns="http://schemas.openxmlformats.org/package/2006/relationships"><Relationship Id="rId1" Type="http://schemas.openxmlformats.org/officeDocument/2006/relationships/image" Target="../media/image-20-1.png"/><Relationship Id="rId2" Type="http://schemas.openxmlformats.org/officeDocument/2006/relationships/image" Target="../media/image-20-2.png"/><Relationship Id="rId3" Type="http://schemas.openxmlformats.org/officeDocument/2006/relationships/image" Target="../media/image-20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20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98375" y="72513"/>
            <a:ext cx="8947200" cy="1869825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897000" y="2220598"/>
            <a:ext cx="7350000" cy="1053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90000"/>
              </a:lnSpc>
              <a:buNone/>
            </a:pPr>
            <a:r>
              <a:rPr lang="en-US" sz="36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Полупустыни и пустыни: мир, где воды очень мало
</a:t>
            </a:r>
            <a:endParaRPr lang="en-US" sz="3600" dirty="0"/>
          </a:p>
        </p:txBody>
      </p:sp>
      <p:sp>
        <p:nvSpPr>
          <p:cNvPr id="5" name="Text 1"/>
          <p:cNvSpPr txBox="1"/>
          <p:nvPr/>
        </p:nvSpPr>
        <p:spPr>
          <a:xfrm>
            <a:off x="1479600" y="3447098"/>
            <a:ext cx="6184800" cy="645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90000"/>
              </a:lnSpc>
              <a:buNone/>
            </a:pPr>
            <a:r>
              <a:rPr lang="en-US" sz="1800" dirty="0">
                <a:solidFill>
                  <a:srgbClr val="B7B7B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Путешествие в сухие зоны Земли: жарко, трудно, но очень интересно.
</a:t>
            </a:r>
            <a:endParaRPr lang="en-US" sz="1800" dirty="0"/>
          </a:p>
        </p:txBody>
      </p:sp>
      <p:sp>
        <p:nvSpPr>
          <p:cNvPr id="6" name="Text 2"/>
          <p:cNvSpPr txBox="1"/>
          <p:nvPr/>
        </p:nvSpPr>
        <p:spPr>
          <a:xfrm>
            <a:off x="2773250" y="4390824"/>
            <a:ext cx="3597600" cy="392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90000"/>
              </a:lnSpc>
              <a:buNone/>
            </a:pPr>
            <a:r>
              <a:rPr lang="en-US" sz="1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endParaRPr lang="en-US" sz="1800" dirty="0"/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60000" y="1480430"/>
            <a:ext cx="5571000" cy="3302341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360000" y="360000"/>
            <a:ext cx="7809300" cy="862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90000"/>
              </a:lnSpc>
              <a:buNone/>
            </a:pPr>
            <a:r>
              <a:rPr lang="en-US" sz="31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Почему пустыни так отличаются от других зон
</a:t>
            </a:r>
            <a:endParaRPr lang="en-US" sz="3100" dirty="0"/>
          </a:p>
        </p:txBody>
      </p:sp>
      <p:sp>
        <p:nvSpPr>
          <p:cNvPr id="6" name="Text 1"/>
          <p:cNvSpPr txBox="1"/>
          <p:nvPr/>
        </p:nvSpPr>
        <p:spPr>
          <a:xfrm>
            <a:off x="8547962" y="360000"/>
            <a:ext cx="413700" cy="213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400" dirty="0">
                <a:solidFill>
                  <a:srgbClr val="99999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2</a:t>
            </a:r>
            <a:endParaRPr lang="en-US" sz="1400" dirty="0"/>
          </a:p>
        </p:txBody>
      </p:sp>
      <p:sp>
        <p:nvSpPr>
          <p:cNvPr id="7" name="Text 2"/>
          <p:cNvSpPr txBox="1"/>
          <p:nvPr/>
        </p:nvSpPr>
        <p:spPr>
          <a:xfrm>
            <a:off x="6267825" y="1584950"/>
            <a:ext cx="2426100" cy="3057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5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Здесь дождь — редкий гость, а солнце работает почти без выходных. Днём земля раскаляется, ночью быстро остывает, поэтому растения и животные живут по особым правилам.
</a:t>
            </a:r>
            <a:endParaRPr lang="en-US" sz="1500" dirty="0"/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3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8" name="Text 0"/>
          <p:cNvSpPr txBox="1"/>
          <p:nvPr/>
        </p:nvSpPr>
        <p:spPr>
          <a:xfrm>
            <a:off x="360000" y="360000"/>
            <a:ext cx="7934700" cy="729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3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Где на Земле находятся пустыни
</a:t>
            </a:r>
            <a:endParaRPr lang="en-US" sz="3000" dirty="0"/>
          </a:p>
        </p:txBody>
      </p:sp>
      <p:sp>
        <p:nvSpPr>
          <p:cNvPr id="9" name="Text 1"/>
          <p:cNvSpPr txBox="1"/>
          <p:nvPr/>
        </p:nvSpPr>
        <p:spPr>
          <a:xfrm>
            <a:off x="8547962" y="360000"/>
            <a:ext cx="413700" cy="213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400" dirty="0">
                <a:solidFill>
                  <a:srgbClr val="99999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3</a:t>
            </a:r>
            <a:endParaRPr lang="en-US" sz="1400" dirty="0"/>
          </a:p>
        </p:txBody>
      </p:sp>
      <p:sp>
        <p:nvSpPr>
          <p:cNvPr id="10" name="Text 2"/>
          <p:cNvSpPr txBox="1"/>
          <p:nvPr/>
        </p:nvSpPr>
        <p:spPr>
          <a:xfrm>
            <a:off x="524224" y="2051740"/>
            <a:ext cx="3736800" cy="820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3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Крупные пустыни есть в Африке, Азии, Австралии, Северной и Южной Америке. На каждом материке они выглядят по-разному, но всем не хватает влаги.
</a:t>
            </a:r>
            <a:endParaRPr lang="en-US" sz="1300" dirty="0"/>
          </a:p>
        </p:txBody>
      </p:sp>
      <p:sp>
        <p:nvSpPr>
          <p:cNvPr id="11" name="Text 3"/>
          <p:cNvSpPr txBox="1"/>
          <p:nvPr/>
        </p:nvSpPr>
        <p:spPr>
          <a:xfrm>
            <a:off x="524224" y="3860515"/>
            <a:ext cx="3736800" cy="820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3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 Южной Америке находится Атакама — одна из самых сухих пустынь мира. Осадков там настолько мало, что природа долго ждёт даже слабого дождя.
</a:t>
            </a:r>
            <a:endParaRPr lang="en-US" sz="1300" dirty="0"/>
          </a:p>
        </p:txBody>
      </p:sp>
      <p:sp>
        <p:nvSpPr>
          <p:cNvPr id="12" name="Text 4"/>
          <p:cNvSpPr txBox="1"/>
          <p:nvPr/>
        </p:nvSpPr>
        <p:spPr>
          <a:xfrm>
            <a:off x="4794849" y="2051740"/>
            <a:ext cx="3736800" cy="820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3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Самая известная жаркая пустыня — Сахара в Африке. Это огромная сухая территория, где песок, камни и жаркий ветер становятся обычным пейзажем.
</a:t>
            </a:r>
            <a:endParaRPr lang="en-US" sz="1300" dirty="0"/>
          </a:p>
        </p:txBody>
      </p:sp>
      <p:sp>
        <p:nvSpPr>
          <p:cNvPr id="13" name="Text 5"/>
          <p:cNvSpPr txBox="1"/>
          <p:nvPr/>
        </p:nvSpPr>
        <p:spPr>
          <a:xfrm>
            <a:off x="4794849" y="3860515"/>
            <a:ext cx="3736800" cy="820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3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 Азии расположены Гоби и Каракумы, а в центре Австралии тоже есть большие пустынные районы. Они показывают, что сухие зоны встречаются почти везде.
</a:t>
            </a:r>
            <a:endParaRPr lang="en-US" sz="1300" dirty="0"/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4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4626300" y="1298876"/>
            <a:ext cx="4157700" cy="3483698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360000" y="360000"/>
            <a:ext cx="7934700" cy="729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3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Песок, камни и сухая земля
</a:t>
            </a:r>
            <a:endParaRPr lang="en-US" sz="3000" dirty="0"/>
          </a:p>
        </p:txBody>
      </p:sp>
      <p:sp>
        <p:nvSpPr>
          <p:cNvPr id="7" name="Text 1"/>
          <p:cNvSpPr txBox="1"/>
          <p:nvPr/>
        </p:nvSpPr>
        <p:spPr>
          <a:xfrm>
            <a:off x="8547962" y="360000"/>
            <a:ext cx="413700" cy="213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400" dirty="0">
                <a:solidFill>
                  <a:srgbClr val="99999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4</a:t>
            </a:r>
            <a:endParaRPr lang="en-US" sz="1400" dirty="0"/>
          </a:p>
        </p:txBody>
      </p:sp>
      <p:sp>
        <p:nvSpPr>
          <p:cNvPr id="8" name="Text 2"/>
          <p:cNvSpPr txBox="1"/>
          <p:nvPr/>
        </p:nvSpPr>
        <p:spPr>
          <a:xfrm>
            <a:off x="471450" y="1384325"/>
            <a:ext cx="3934800" cy="396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5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Разная поверхность
</a:t>
            </a:r>
            <a:endParaRPr lang="en-US" sz="1500" dirty="0"/>
          </a:p>
        </p:txBody>
      </p:sp>
      <p:sp>
        <p:nvSpPr>
          <p:cNvPr id="9" name="Text 3"/>
          <p:cNvSpPr txBox="1"/>
          <p:nvPr/>
        </p:nvSpPr>
        <p:spPr>
          <a:xfrm>
            <a:off x="471450" y="1875500"/>
            <a:ext cx="3934800" cy="996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Пустыня не всегда похожа только на песок. Где-то лежат камни, где-то тянется глинистая или растрескавшаяся земля. Ветер легко меняет такой пейзаж.
</a:t>
            </a:r>
            <a:endParaRPr lang="en-US" sz="1200" dirty="0"/>
          </a:p>
        </p:txBody>
      </p:sp>
      <p:sp>
        <p:nvSpPr>
          <p:cNvPr id="10" name="Text 4"/>
          <p:cNvSpPr txBox="1"/>
          <p:nvPr/>
        </p:nvSpPr>
        <p:spPr>
          <a:xfrm>
            <a:off x="471450" y="3193100"/>
            <a:ext cx="3934800" cy="396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5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После дождя
</a:t>
            </a:r>
            <a:endParaRPr lang="en-US" sz="1500" dirty="0"/>
          </a:p>
        </p:txBody>
      </p:sp>
      <p:sp>
        <p:nvSpPr>
          <p:cNvPr id="11" name="Text 5"/>
          <p:cNvSpPr txBox="1"/>
          <p:nvPr/>
        </p:nvSpPr>
        <p:spPr>
          <a:xfrm>
            <a:off x="471450" y="3684275"/>
            <a:ext cx="3934800" cy="996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Песчаные дюны могут медленно двигаться, словно сухие волны. После редкого дождя пустыня ненадолго зеленеет, и кажется, будто она проснулась от сна.
</a:t>
            </a:r>
            <a:endParaRPr lang="en-US" sz="1200" dirty="0"/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5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360000" y="360000"/>
            <a:ext cx="7350000" cy="862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31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Климат пустынь: жарко днём и холодно ночью
</a:t>
            </a:r>
            <a:endParaRPr lang="en-US" sz="3100" dirty="0"/>
          </a:p>
        </p:txBody>
      </p:sp>
      <p:sp>
        <p:nvSpPr>
          <p:cNvPr id="7" name="Text 1"/>
          <p:cNvSpPr txBox="1"/>
          <p:nvPr/>
        </p:nvSpPr>
        <p:spPr>
          <a:xfrm>
            <a:off x="8547962" y="360000"/>
            <a:ext cx="413700" cy="213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400" dirty="0">
                <a:solidFill>
                  <a:srgbClr val="99999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5</a:t>
            </a:r>
            <a:endParaRPr lang="en-US" sz="1400" dirty="0"/>
          </a:p>
        </p:txBody>
      </p:sp>
      <p:sp>
        <p:nvSpPr>
          <p:cNvPr id="8" name="Text 2"/>
          <p:cNvSpPr txBox="1"/>
          <p:nvPr/>
        </p:nvSpPr>
        <p:spPr>
          <a:xfrm>
            <a:off x="1299575" y="1584950"/>
            <a:ext cx="7248300" cy="862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5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Дожди здесь бывают очень редко, а воздух почти всегда сухой. Поэтому вода быстро исчезает из почвы, и растениям приходится очень трудно.
</a:t>
            </a:r>
            <a:endParaRPr lang="en-US" sz="1500" dirty="0"/>
          </a:p>
        </p:txBody>
      </p:sp>
      <p:sp>
        <p:nvSpPr>
          <p:cNvPr id="9" name="Text 3"/>
          <p:cNvSpPr txBox="1"/>
          <p:nvPr/>
        </p:nvSpPr>
        <p:spPr>
          <a:xfrm>
            <a:off x="610275" y="2700475"/>
            <a:ext cx="7248300" cy="862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5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Днём солнце сильно нагревает землю, и поверхность становится раскалённой. Ночью тепло уходит, и температура может заметно упасть почти за несколько часов.
</a:t>
            </a:r>
            <a:endParaRPr lang="en-US" sz="1500" dirty="0"/>
          </a:p>
        </p:txBody>
      </p:sp>
      <p:sp>
        <p:nvSpPr>
          <p:cNvPr id="10" name="Text 4"/>
          <p:cNvSpPr txBox="1"/>
          <p:nvPr/>
        </p:nvSpPr>
        <p:spPr>
          <a:xfrm>
            <a:off x="1299575" y="3816000"/>
            <a:ext cx="7248300" cy="862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5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 полупустынях влаги немного больше, чем в пустынях. Там растёт больше трав и кустарников, но это всё равно очень сухие места.
</a:t>
            </a:r>
            <a:endParaRPr lang="en-US" sz="1500" dirty="0"/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6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3213658" y="1479650"/>
            <a:ext cx="2716683" cy="33039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360000" y="360000"/>
            <a:ext cx="7809300" cy="862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31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Как растения берегут воду
</a:t>
            </a:r>
            <a:endParaRPr lang="en-US" sz="3100" dirty="0"/>
          </a:p>
        </p:txBody>
      </p:sp>
      <p:sp>
        <p:nvSpPr>
          <p:cNvPr id="7" name="Text 1"/>
          <p:cNvSpPr txBox="1"/>
          <p:nvPr/>
        </p:nvSpPr>
        <p:spPr>
          <a:xfrm>
            <a:off x="8547962" y="360000"/>
            <a:ext cx="413700" cy="213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400" dirty="0">
                <a:solidFill>
                  <a:srgbClr val="99999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6</a:t>
            </a:r>
            <a:endParaRPr lang="en-US" sz="1400" dirty="0"/>
          </a:p>
        </p:txBody>
      </p:sp>
      <p:sp>
        <p:nvSpPr>
          <p:cNvPr id="8" name="Text 2"/>
          <p:cNvSpPr txBox="1"/>
          <p:nvPr/>
        </p:nvSpPr>
        <p:spPr>
          <a:xfrm>
            <a:off x="535900" y="1584950"/>
            <a:ext cx="2451900" cy="2493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5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 пустынных растений есть настоящие «секреты экономии». У кактусов листья превратились в колючки, чтобы влага испарялась медленнее. Так растение бережёт каждый капельный глоток воды.
</a:t>
            </a:r>
            <a:endParaRPr lang="en-US" sz="1500" dirty="0"/>
          </a:p>
        </p:txBody>
      </p:sp>
      <p:sp>
        <p:nvSpPr>
          <p:cNvPr id="9" name="Text 3"/>
          <p:cNvSpPr txBox="1"/>
          <p:nvPr/>
        </p:nvSpPr>
        <p:spPr>
          <a:xfrm>
            <a:off x="6241900" y="1584950"/>
            <a:ext cx="2451900" cy="2493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5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 саксаула и полыни корни уходят глубоко в землю и ищут влагу там, где её почти не видно. Многие такие растения растут медленно и терпеливо ждут дождя.
</a:t>
            </a:r>
            <a:endParaRPr lang="en-US" sz="1500" dirty="0"/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7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2505161" y="3245638"/>
            <a:ext cx="403725" cy="4614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8192974" y="3256288"/>
            <a:ext cx="440100" cy="440100"/>
          </a:xfrm>
          <a:prstGeom prst="rect">
            <a:avLst/>
          </a:prstGeom>
        </p:spPr>
      </p:pic>
      <p:pic>
        <p:nvPicPr>
          <p:cNvPr id="9" name="Image 7" descr="preencoded.png">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10" name="Image 8" descr="preencoded.png">    </p:cNvPr>
          <p:cNvPicPr>
            <a:picLocks noChangeAspect="1"/>
          </p:cNvPicPr>
          <p:nvPr/>
        </p:nvPicPr>
        <p:blipFill>
          <a:blip r:embed="rId9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11" name="Image 9" descr="preencoded.png">    </p:cNvPr>
          <p:cNvPicPr>
            <a:picLocks noChangeAspect="1"/>
          </p:cNvPicPr>
          <p:nvPr/>
        </p:nvPicPr>
        <p:blipFill>
          <a:blip r:embed="rId10"/>
          <a:stretch>
            <a:fillRect/>
          </a:stretch>
        </p:blipFill>
        <p:spPr>
          <a:xfrm>
            <a:off x="5339974" y="3300298"/>
            <a:ext cx="440100" cy="352080"/>
          </a:xfrm>
          <a:prstGeom prst="rect">
            <a:avLst/>
          </a:prstGeom>
        </p:spPr>
      </p:pic>
      <p:pic>
        <p:nvPicPr>
          <p:cNvPr id="12" name="Image 10" descr="preencoded.png">    </p:cNvPr>
          <p:cNvPicPr>
            <a:picLocks noChangeAspect="1"/>
          </p:cNvPicPr>
          <p:nvPr/>
        </p:nvPicPr>
        <p:blipFill>
          <a:blip r:embed="rId1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13" name="Image 11" descr="preencoded.png">    </p:cNvPr>
          <p:cNvPicPr>
            <a:picLocks noChangeAspect="1"/>
          </p:cNvPicPr>
          <p:nvPr/>
        </p:nvPicPr>
        <p:blipFill>
          <a:blip r:embed="rId1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14" name="Image 12" descr="preencoded.png">    </p:cNvPr>
          <p:cNvPicPr>
            <a:picLocks noChangeAspect="1"/>
          </p:cNvPicPr>
          <p:nvPr/>
        </p:nvPicPr>
        <p:blipFill>
          <a:blip r:embed="rId13"/>
          <a:stretch>
            <a:fillRect/>
          </a:stretch>
        </p:blipFill>
        <p:spPr>
          <a:xfrm>
            <a:off x="6766474" y="1478105"/>
            <a:ext cx="440100" cy="391200"/>
          </a:xfrm>
          <a:prstGeom prst="rect">
            <a:avLst/>
          </a:prstGeom>
        </p:spPr>
      </p:pic>
      <p:pic>
        <p:nvPicPr>
          <p:cNvPr id="15" name="Image 13" descr="preencoded.png">    </p:cNvPr>
          <p:cNvPicPr>
            <a:picLocks noChangeAspect="1"/>
          </p:cNvPicPr>
          <p:nvPr/>
        </p:nvPicPr>
        <p:blipFill>
          <a:blip r:embed="rId1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16" name="Image 14" descr="preencoded.png">    </p:cNvPr>
          <p:cNvPicPr>
            <a:picLocks noChangeAspect="1"/>
          </p:cNvPicPr>
          <p:nvPr/>
        </p:nvPicPr>
        <p:blipFill>
          <a:blip r:embed="rId1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17" name="Image 15" descr="preencoded.png">    </p:cNvPr>
          <p:cNvPicPr>
            <a:picLocks noChangeAspect="1"/>
          </p:cNvPicPr>
          <p:nvPr/>
        </p:nvPicPr>
        <p:blipFill>
          <a:blip r:embed="rId16"/>
          <a:stretch>
            <a:fillRect/>
          </a:stretch>
        </p:blipFill>
        <p:spPr>
          <a:xfrm>
            <a:off x="3913474" y="1453655"/>
            <a:ext cx="440100" cy="440100"/>
          </a:xfrm>
          <a:prstGeom prst="rect">
            <a:avLst/>
          </a:prstGeom>
        </p:spPr>
      </p:pic>
      <p:sp>
        <p:nvSpPr>
          <p:cNvPr id="18" name="Text 0"/>
          <p:cNvSpPr txBox="1"/>
          <p:nvPr/>
        </p:nvSpPr>
        <p:spPr>
          <a:xfrm>
            <a:off x="360000" y="360000"/>
            <a:ext cx="7934700" cy="729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3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Животные пустыни и их хитрости
</a:t>
            </a:r>
            <a:endParaRPr lang="en-US" sz="3000" dirty="0"/>
          </a:p>
        </p:txBody>
      </p:sp>
      <p:sp>
        <p:nvSpPr>
          <p:cNvPr id="19" name="Text 1"/>
          <p:cNvSpPr txBox="1"/>
          <p:nvPr/>
        </p:nvSpPr>
        <p:spPr>
          <a:xfrm>
            <a:off x="8547962" y="360000"/>
            <a:ext cx="413700" cy="213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400" dirty="0">
                <a:solidFill>
                  <a:srgbClr val="99999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7</a:t>
            </a:r>
            <a:endParaRPr lang="en-US" sz="1400" dirty="0"/>
          </a:p>
        </p:txBody>
      </p:sp>
      <p:sp>
        <p:nvSpPr>
          <p:cNvPr id="20" name="Text 2"/>
          <p:cNvSpPr txBox="1"/>
          <p:nvPr/>
        </p:nvSpPr>
        <p:spPr>
          <a:xfrm>
            <a:off x="461650" y="3200450"/>
            <a:ext cx="1882800" cy="552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Верблюд
</a:t>
            </a:r>
            <a:endParaRPr lang="en-US" sz="1200" dirty="0"/>
          </a:p>
        </p:txBody>
      </p:sp>
      <p:sp>
        <p:nvSpPr>
          <p:cNvPr id="21" name="Text 3"/>
          <p:cNvSpPr txBox="1"/>
          <p:nvPr/>
        </p:nvSpPr>
        <p:spPr>
          <a:xfrm>
            <a:off x="461650" y="3867875"/>
            <a:ext cx="2508600" cy="820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Верблюд долго обходится без воды и уверенно идёт по песку. Его широкие ступни помогают не проваливаться, а густые ресницы защищают глаза от пыли.
</a:t>
            </a:r>
            <a:endParaRPr lang="en-US" sz="1000" dirty="0"/>
          </a:p>
        </p:txBody>
      </p:sp>
      <p:sp>
        <p:nvSpPr>
          <p:cNvPr id="22" name="Text 4"/>
          <p:cNvSpPr txBox="1"/>
          <p:nvPr/>
        </p:nvSpPr>
        <p:spPr>
          <a:xfrm>
            <a:off x="6167650" y="3200450"/>
            <a:ext cx="1882800" cy="552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Тушканчик
</a:t>
            </a:r>
            <a:endParaRPr lang="en-US" sz="1200" dirty="0"/>
          </a:p>
        </p:txBody>
      </p:sp>
      <p:sp>
        <p:nvSpPr>
          <p:cNvPr id="23" name="Text 5"/>
          <p:cNvSpPr txBox="1"/>
          <p:nvPr/>
        </p:nvSpPr>
        <p:spPr>
          <a:xfrm>
            <a:off x="6167650" y="3867875"/>
            <a:ext cx="2508600" cy="820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Тушканчики днём сидят в норах, а ночью выходят за кормом. Они экономят силы и воду, поэтому могут жить там, где другим животным слишком трудно.
</a:t>
            </a:r>
            <a:endParaRPr lang="en-US" sz="1000" dirty="0"/>
          </a:p>
        </p:txBody>
      </p:sp>
      <p:sp>
        <p:nvSpPr>
          <p:cNvPr id="24" name="Text 6"/>
          <p:cNvSpPr txBox="1"/>
          <p:nvPr/>
        </p:nvSpPr>
        <p:spPr>
          <a:xfrm>
            <a:off x="3314650" y="3200450"/>
            <a:ext cx="1882800" cy="552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Ящерица
</a:t>
            </a:r>
            <a:endParaRPr lang="en-US" sz="1200" dirty="0"/>
          </a:p>
        </p:txBody>
      </p:sp>
      <p:sp>
        <p:nvSpPr>
          <p:cNvPr id="25" name="Text 7"/>
          <p:cNvSpPr txBox="1"/>
          <p:nvPr/>
        </p:nvSpPr>
        <p:spPr>
          <a:xfrm>
            <a:off x="3314650" y="3867875"/>
            <a:ext cx="2508600" cy="820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Ящерицы быстро бегают по горячей земле и умеют прятаться в тени. Светлая окраска помогает им меньше нагреваться, как будто они в светлой футболке.
</a:t>
            </a:r>
            <a:endParaRPr lang="en-US" sz="1000" dirty="0"/>
          </a:p>
        </p:txBody>
      </p:sp>
      <p:sp>
        <p:nvSpPr>
          <p:cNvPr id="26" name="Text 8"/>
          <p:cNvSpPr txBox="1"/>
          <p:nvPr/>
        </p:nvSpPr>
        <p:spPr>
          <a:xfrm>
            <a:off x="4741150" y="1397817"/>
            <a:ext cx="1882800" cy="552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Фенек
</a:t>
            </a:r>
            <a:endParaRPr lang="en-US" sz="1200" dirty="0"/>
          </a:p>
        </p:txBody>
      </p:sp>
      <p:sp>
        <p:nvSpPr>
          <p:cNvPr id="27" name="Text 9"/>
          <p:cNvSpPr txBox="1"/>
          <p:nvPr/>
        </p:nvSpPr>
        <p:spPr>
          <a:xfrm>
            <a:off x="4741150" y="2065242"/>
            <a:ext cx="2508600" cy="820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Фенек — маленькая лисица с большими ушами. Он хорошо слышит, где движется добыча, и может находить еду ночью, когда пустыня становится прохладнее.
</a:t>
            </a:r>
            <a:endParaRPr lang="en-US" sz="1000" dirty="0"/>
          </a:p>
        </p:txBody>
      </p:sp>
      <p:sp>
        <p:nvSpPr>
          <p:cNvPr id="28" name="Text 10"/>
          <p:cNvSpPr txBox="1"/>
          <p:nvPr/>
        </p:nvSpPr>
        <p:spPr>
          <a:xfrm>
            <a:off x="1888150" y="1397817"/>
            <a:ext cx="1882800" cy="552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Скорпион
</a:t>
            </a:r>
            <a:endParaRPr lang="en-US" sz="1200" dirty="0"/>
          </a:p>
        </p:txBody>
      </p:sp>
      <p:sp>
        <p:nvSpPr>
          <p:cNvPr id="29" name="Text 11"/>
          <p:cNvSpPr txBox="1"/>
          <p:nvPr/>
        </p:nvSpPr>
        <p:spPr>
          <a:xfrm>
            <a:off x="1888150" y="2065242"/>
            <a:ext cx="2508600" cy="820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Скорпионы прячутся от дневной жары и выходят, когда становится прохладнее. Так им легче искать добычу и не перегреваться под палящим солнцем.
</a:t>
            </a:r>
            <a:endParaRPr lang="en-US" sz="1000" dirty="0"/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8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360000" y="360000"/>
            <a:ext cx="7350000" cy="862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31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Верблюд — настоящий помощник человека
</a:t>
            </a:r>
            <a:endParaRPr lang="en-US" sz="3100" dirty="0"/>
          </a:p>
        </p:txBody>
      </p:sp>
      <p:sp>
        <p:nvSpPr>
          <p:cNvPr id="8" name="Text 1"/>
          <p:cNvSpPr txBox="1"/>
          <p:nvPr/>
        </p:nvSpPr>
        <p:spPr>
          <a:xfrm>
            <a:off x="8547962" y="360000"/>
            <a:ext cx="413700" cy="213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400" dirty="0">
                <a:solidFill>
                  <a:srgbClr val="99999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8</a:t>
            </a:r>
            <a:endParaRPr lang="en-US" sz="1400" dirty="0"/>
          </a:p>
        </p:txBody>
      </p:sp>
      <p:sp>
        <p:nvSpPr>
          <p:cNvPr id="9" name="Text 2"/>
          <p:cNvSpPr txBox="1"/>
          <p:nvPr/>
        </p:nvSpPr>
        <p:spPr>
          <a:xfrm>
            <a:off x="535900" y="1584950"/>
            <a:ext cx="2451900" cy="2493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5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Верблюд хорошо приспособлен к жизни в пустыне. Он может долго не пить, переносить жару и спокойно идти по сухой земле, где другим животным было бы тяжело.
</a:t>
            </a:r>
            <a:endParaRPr lang="en-US" sz="1500" dirty="0"/>
          </a:p>
        </p:txBody>
      </p:sp>
      <p:sp>
        <p:nvSpPr>
          <p:cNvPr id="10" name="Text 3"/>
          <p:cNvSpPr txBox="1"/>
          <p:nvPr/>
        </p:nvSpPr>
        <p:spPr>
          <a:xfrm>
            <a:off x="6241900" y="1584950"/>
            <a:ext cx="2451900" cy="2493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5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Люди издавна используют верблюдов для перевозки грузов и путешествий. Недаром его называют кораблём пустыни — только без парусов, зато очень выносливым.
</a:t>
            </a:r>
            <a:endParaRPr lang="en-US" sz="1500" dirty="0"/>
          </a:p>
        </p:txBody>
      </p:sp>
      <p:sp>
        <p:nvSpPr>
          <p:cNvPr id="11" name="Text 4"/>
          <p:cNvSpPr txBox="1"/>
          <p:nvPr/>
        </p:nvSpPr>
        <p:spPr>
          <a:xfrm>
            <a:off x="3388900" y="1584950"/>
            <a:ext cx="2451900" cy="2493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5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Его широкие ступни не проваливаются в песок, поэтому верблюд уверенно шагает по дюнам. Густые ресницы и закрывающиеся ноздри защищают его от пыли и ветра.
</a:t>
            </a:r>
            <a:endParaRPr lang="en-US" sz="1500" dirty="0"/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9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60000" y="1438213"/>
            <a:ext cx="8424000" cy="3344824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8547962" y="360000"/>
            <a:ext cx="413700" cy="213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400" dirty="0">
                <a:solidFill>
                  <a:srgbClr val="99999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9</a:t>
            </a:r>
            <a:endParaRPr lang="en-US" sz="1400" dirty="0"/>
          </a:p>
        </p:txBody>
      </p:sp>
      <p:sp>
        <p:nvSpPr>
          <p:cNvPr id="6" name="Text 1"/>
          <p:cNvSpPr txBox="1"/>
          <p:nvPr/>
        </p:nvSpPr>
        <p:spPr>
          <a:xfrm>
            <a:off x="360000" y="360000"/>
            <a:ext cx="7731300" cy="547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3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Как животные переживают жаркий день
</a:t>
            </a:r>
            <a:endParaRPr lang="en-US" sz="3000" dirty="0"/>
          </a:p>
        </p:txBody>
      </p:sp>
      <p:sp>
        <p:nvSpPr>
          <p:cNvPr id="7" name="Text 2"/>
          <p:cNvSpPr txBox="1"/>
          <p:nvPr/>
        </p:nvSpPr>
        <p:spPr>
          <a:xfrm>
            <a:off x="360000" y="974125"/>
            <a:ext cx="8424000" cy="346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644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Схема показывает, как пустынные животные спасаются от перегрева и нехватки воды.
</a:t>
            </a:r>
            <a:endParaRPr lang="en-US" sz="1644" dirty="0"/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0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8" name="Text 0"/>
          <p:cNvSpPr txBox="1"/>
          <p:nvPr/>
        </p:nvSpPr>
        <p:spPr>
          <a:xfrm>
            <a:off x="360000" y="360000"/>
            <a:ext cx="7350000" cy="862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31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Полупустыня — переходная природная зона
</a:t>
            </a:r>
            <a:endParaRPr lang="en-US" sz="3100" dirty="0"/>
          </a:p>
        </p:txBody>
      </p:sp>
      <p:sp>
        <p:nvSpPr>
          <p:cNvPr id="9" name="Text 1"/>
          <p:cNvSpPr txBox="1"/>
          <p:nvPr/>
        </p:nvSpPr>
        <p:spPr>
          <a:xfrm>
            <a:off x="8547962" y="360000"/>
            <a:ext cx="413700" cy="213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400" dirty="0">
                <a:solidFill>
                  <a:srgbClr val="99999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10</a:t>
            </a:r>
            <a:endParaRPr lang="en-US" sz="1400" dirty="0"/>
          </a:p>
        </p:txBody>
      </p:sp>
      <p:sp>
        <p:nvSpPr>
          <p:cNvPr id="10" name="Text 2"/>
          <p:cNvSpPr txBox="1"/>
          <p:nvPr/>
        </p:nvSpPr>
        <p:spPr>
          <a:xfrm>
            <a:off x="535900" y="1963875"/>
            <a:ext cx="2451900" cy="2114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5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Полупустыня находится между степью и пустыней. Здесь осадков больше, поэтому земля не такая голая, а трав и низких кустарников заметно больше.
</a:t>
            </a:r>
            <a:endParaRPr lang="en-US" sz="1500" dirty="0"/>
          </a:p>
        </p:txBody>
      </p:sp>
      <p:sp>
        <p:nvSpPr>
          <p:cNvPr id="11" name="Text 3"/>
          <p:cNvSpPr txBox="1"/>
          <p:nvPr/>
        </p:nvSpPr>
        <p:spPr>
          <a:xfrm>
            <a:off x="6241900" y="1963875"/>
            <a:ext cx="2451900" cy="2114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5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Эта зона выглядит живее и зеленее, но остаётся очень сухой. Полупустыня словно говорит: «Я не пустыня, но и не степь».
</a:t>
            </a:r>
            <a:endParaRPr lang="en-US" sz="1500" dirty="0"/>
          </a:p>
        </p:txBody>
      </p:sp>
      <p:sp>
        <p:nvSpPr>
          <p:cNvPr id="12" name="Text 4"/>
          <p:cNvSpPr txBox="1"/>
          <p:nvPr/>
        </p:nvSpPr>
        <p:spPr>
          <a:xfrm>
            <a:off x="3388900" y="1963875"/>
            <a:ext cx="2451900" cy="2114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5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Животным в полупустыне легче находить корм, чем в настоящей пустыне. Но воды всё равно мало, и каждому жителю приходится быть бережливым.
</a:t>
            </a:r>
            <a:endParaRPr lang="en-US" sz="1500" dirty="0"/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1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360000" y="2584604"/>
            <a:ext cx="8424000" cy="2196492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360000" y="360000"/>
            <a:ext cx="7934700" cy="729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3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Как выглядит жизнь после дождя
</a:t>
            </a:r>
            <a:endParaRPr lang="en-US" sz="3000" dirty="0"/>
          </a:p>
        </p:txBody>
      </p:sp>
      <p:sp>
        <p:nvSpPr>
          <p:cNvPr id="7" name="Text 1"/>
          <p:cNvSpPr txBox="1"/>
          <p:nvPr/>
        </p:nvSpPr>
        <p:spPr>
          <a:xfrm>
            <a:off x="8547962" y="360000"/>
            <a:ext cx="413700" cy="213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400" dirty="0">
                <a:solidFill>
                  <a:srgbClr val="99999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11</a:t>
            </a:r>
            <a:endParaRPr lang="en-US" sz="1400" dirty="0"/>
          </a:p>
        </p:txBody>
      </p:sp>
      <p:sp>
        <p:nvSpPr>
          <p:cNvPr id="8" name="Text 2"/>
          <p:cNvSpPr txBox="1"/>
          <p:nvPr/>
        </p:nvSpPr>
        <p:spPr>
          <a:xfrm>
            <a:off x="496550" y="1409800"/>
            <a:ext cx="3876000" cy="938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3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После короткого дождя пустыня словно просыпается: из земли быстро появляются молодые ростки, а некоторые растения даже успевают зацвести. Для них это настоящий праздник влаги.
</a:t>
            </a:r>
            <a:endParaRPr lang="en-US" sz="1300" dirty="0"/>
          </a:p>
        </p:txBody>
      </p:sp>
      <p:sp>
        <p:nvSpPr>
          <p:cNvPr id="9" name="Text 3"/>
          <p:cNvSpPr txBox="1"/>
          <p:nvPr/>
        </p:nvSpPr>
        <p:spPr>
          <a:xfrm>
            <a:off x="4767150" y="1409800"/>
            <a:ext cx="3876000" cy="938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3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 временным лужам сразу слетаются насекомые, подходят птицы и мелкие зверьки. Но радость недолгая: солнце быстро высушивает воду, и зелёный след скоро исчезает.
</a:t>
            </a:r>
            <a:endParaRPr lang="en-US" sz="1300" dirty="0"/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2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8" name="Text 0"/>
          <p:cNvSpPr txBox="1"/>
          <p:nvPr/>
        </p:nvSpPr>
        <p:spPr>
          <a:xfrm>
            <a:off x="360000" y="360000"/>
            <a:ext cx="7350000" cy="862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31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Как человек использует пустыни
</a:t>
            </a:r>
            <a:endParaRPr lang="en-US" sz="3100" dirty="0"/>
          </a:p>
        </p:txBody>
      </p:sp>
      <p:sp>
        <p:nvSpPr>
          <p:cNvPr id="9" name="Text 1"/>
          <p:cNvSpPr txBox="1"/>
          <p:nvPr/>
        </p:nvSpPr>
        <p:spPr>
          <a:xfrm>
            <a:off x="8547962" y="360000"/>
            <a:ext cx="413700" cy="213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400" dirty="0">
                <a:solidFill>
                  <a:srgbClr val="99999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12</a:t>
            </a:r>
            <a:endParaRPr lang="en-US" sz="1400" dirty="0"/>
          </a:p>
        </p:txBody>
      </p:sp>
      <p:sp>
        <p:nvSpPr>
          <p:cNvPr id="10" name="Text 2"/>
          <p:cNvSpPr txBox="1"/>
          <p:nvPr/>
        </p:nvSpPr>
        <p:spPr>
          <a:xfrm>
            <a:off x="360000" y="1789371"/>
            <a:ext cx="1953600" cy="2114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1. В пустынях добывают полезные ископаемые, потому что под землёй часто скрыты нужные человеку богатства, которые можно использовать в промышленности.
</a:t>
            </a:r>
            <a:endParaRPr lang="en-US" sz="1400" dirty="0"/>
          </a:p>
        </p:txBody>
      </p:sp>
      <p:sp>
        <p:nvSpPr>
          <p:cNvPr id="11" name="Text 3"/>
          <p:cNvSpPr txBox="1"/>
          <p:nvPr/>
        </p:nvSpPr>
        <p:spPr>
          <a:xfrm>
            <a:off x="6830400" y="1789371"/>
            <a:ext cx="1953600" cy="2114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4. Люди особенно берегут воду, пользуются колодцами и оазисами, ведь без запасов влаги в пустыне трудно жить и работать.
</a:t>
            </a:r>
            <a:endParaRPr lang="en-US" sz="1400" dirty="0"/>
          </a:p>
        </p:txBody>
      </p:sp>
      <p:sp>
        <p:nvSpPr>
          <p:cNvPr id="12" name="Text 4"/>
          <p:cNvSpPr txBox="1"/>
          <p:nvPr/>
        </p:nvSpPr>
        <p:spPr>
          <a:xfrm>
            <a:off x="4673600" y="1789371"/>
            <a:ext cx="1953600" cy="2114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3. В некоторых местах развиваются туризм и верблюдоводство, а путешественники знакомятся с необычной природой и жизнью пустыни.
</a:t>
            </a:r>
            <a:endParaRPr lang="en-US" sz="1400" dirty="0"/>
          </a:p>
        </p:txBody>
      </p:sp>
      <p:sp>
        <p:nvSpPr>
          <p:cNvPr id="13" name="Text 5"/>
          <p:cNvSpPr txBox="1"/>
          <p:nvPr/>
        </p:nvSpPr>
        <p:spPr>
          <a:xfrm>
            <a:off x="2516800" y="1789371"/>
            <a:ext cx="1953600" cy="2114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2. Здесь строят дороги и солнечные электростанции: открытое пространство и много солнца помогают получать энергию и соединять удалённые районы.
</a:t>
            </a:r>
            <a:endParaRPr lang="en-US" sz="1400" dirty="0"/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3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360000" y="360000"/>
            <a:ext cx="7350000" cy="862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31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Оазисы — зелёные островки жизни
</a:t>
            </a:r>
            <a:endParaRPr lang="en-US" sz="3100" dirty="0"/>
          </a:p>
        </p:txBody>
      </p:sp>
      <p:sp>
        <p:nvSpPr>
          <p:cNvPr id="7" name="Text 1"/>
          <p:cNvSpPr txBox="1"/>
          <p:nvPr/>
        </p:nvSpPr>
        <p:spPr>
          <a:xfrm>
            <a:off x="8547962" y="360000"/>
            <a:ext cx="413700" cy="213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400" dirty="0">
                <a:solidFill>
                  <a:srgbClr val="99999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13</a:t>
            </a:r>
            <a:endParaRPr lang="en-US" sz="1400" dirty="0"/>
          </a:p>
        </p:txBody>
      </p:sp>
      <p:sp>
        <p:nvSpPr>
          <p:cNvPr id="8" name="Text 2"/>
          <p:cNvSpPr txBox="1"/>
          <p:nvPr/>
        </p:nvSpPr>
        <p:spPr>
          <a:xfrm>
            <a:off x="1299575" y="1584950"/>
            <a:ext cx="7248300" cy="862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5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1. Оазис возникает там, где подземная вода подходит близко к поверхности или выходит из источника. Тогда среди сухой земли появляется зелёное место.
</a:t>
            </a:r>
            <a:endParaRPr lang="en-US" sz="1500" dirty="0"/>
          </a:p>
        </p:txBody>
      </p:sp>
      <p:sp>
        <p:nvSpPr>
          <p:cNvPr id="9" name="Text 3"/>
          <p:cNvSpPr txBox="1"/>
          <p:nvPr/>
        </p:nvSpPr>
        <p:spPr>
          <a:xfrm>
            <a:off x="610275" y="2700475"/>
            <a:ext cx="7248300" cy="862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5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2. В оазисе растут финиковые пальмы, овощи и другие растения. Здесь можно найти тень, воду и пищу для людей и животных.
</a:t>
            </a:r>
            <a:endParaRPr lang="en-US" sz="1500" dirty="0"/>
          </a:p>
        </p:txBody>
      </p:sp>
      <p:sp>
        <p:nvSpPr>
          <p:cNvPr id="10" name="Text 4"/>
          <p:cNvSpPr txBox="1"/>
          <p:nvPr/>
        </p:nvSpPr>
        <p:spPr>
          <a:xfrm>
            <a:off x="1299575" y="3816000"/>
            <a:ext cx="7248300" cy="862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5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3. Для путников оазис становится настоящим спасением: в нём можно отдохнуть, напоить животных и продолжить дорогу дальше.
</a:t>
            </a:r>
            <a:endParaRPr lang="en-US" sz="1500" dirty="0"/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4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360000" y="360000"/>
            <a:ext cx="7350000" cy="862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31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Почему пустыни могут расширяться
</a:t>
            </a:r>
            <a:endParaRPr lang="en-US" sz="3100" dirty="0"/>
          </a:p>
        </p:txBody>
      </p:sp>
      <p:sp>
        <p:nvSpPr>
          <p:cNvPr id="8" name="Text 1"/>
          <p:cNvSpPr txBox="1"/>
          <p:nvPr/>
        </p:nvSpPr>
        <p:spPr>
          <a:xfrm>
            <a:off x="8547962" y="360000"/>
            <a:ext cx="413700" cy="213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400" dirty="0">
                <a:solidFill>
                  <a:srgbClr val="99999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14</a:t>
            </a:r>
            <a:endParaRPr lang="en-US" sz="1400" dirty="0"/>
          </a:p>
        </p:txBody>
      </p:sp>
      <p:sp>
        <p:nvSpPr>
          <p:cNvPr id="9" name="Text 2"/>
          <p:cNvSpPr txBox="1"/>
          <p:nvPr/>
        </p:nvSpPr>
        <p:spPr>
          <a:xfrm>
            <a:off x="535900" y="1584950"/>
            <a:ext cx="2451900" cy="2493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5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1. Если люди вырубают растения и почва остаётся без защиты, ветер и солнце быстрее разрушают её. Земля становится сухой и слабой.
</a:t>
            </a:r>
            <a:endParaRPr lang="en-US" sz="1500" dirty="0"/>
          </a:p>
        </p:txBody>
      </p:sp>
      <p:sp>
        <p:nvSpPr>
          <p:cNvPr id="10" name="Text 3"/>
          <p:cNvSpPr txBox="1"/>
          <p:nvPr/>
        </p:nvSpPr>
        <p:spPr>
          <a:xfrm>
            <a:off x="6241900" y="1584950"/>
            <a:ext cx="2451900" cy="2493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5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3. Долгие засухи тоже опасны: без дождей растения погибают, а пустыня постепенно продвигается вперёд. Такое явление называют опустыниванием.
</a:t>
            </a:r>
            <a:endParaRPr lang="en-US" sz="1500" dirty="0"/>
          </a:p>
        </p:txBody>
      </p:sp>
      <p:sp>
        <p:nvSpPr>
          <p:cNvPr id="11" name="Text 4"/>
          <p:cNvSpPr txBox="1"/>
          <p:nvPr/>
        </p:nvSpPr>
        <p:spPr>
          <a:xfrm>
            <a:off x="3388900" y="1584950"/>
            <a:ext cx="2451900" cy="2493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5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2. Когда животных пасут слишком много, они выедают траву, и участки земли начинают оголяться. После этого песок легко захватывает новые места.
</a:t>
            </a:r>
            <a:endParaRPr lang="en-US" sz="1500" dirty="0"/>
          </a:p>
        </p:txBody>
      </p:sp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5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360000" y="2584604"/>
            <a:ext cx="8424000" cy="2196492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360000" y="360000"/>
            <a:ext cx="7934700" cy="729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3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Опасности пустыни для путника
</a:t>
            </a:r>
            <a:endParaRPr lang="en-US" sz="3000" dirty="0"/>
          </a:p>
        </p:txBody>
      </p:sp>
      <p:sp>
        <p:nvSpPr>
          <p:cNvPr id="7" name="Text 1"/>
          <p:cNvSpPr txBox="1"/>
          <p:nvPr/>
        </p:nvSpPr>
        <p:spPr>
          <a:xfrm>
            <a:off x="8547962" y="360000"/>
            <a:ext cx="413700" cy="213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400" dirty="0">
                <a:solidFill>
                  <a:srgbClr val="99999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15</a:t>
            </a:r>
            <a:endParaRPr lang="en-US" sz="1400" dirty="0"/>
          </a:p>
        </p:txBody>
      </p:sp>
      <p:sp>
        <p:nvSpPr>
          <p:cNvPr id="8" name="Text 2"/>
          <p:cNvSpPr txBox="1"/>
          <p:nvPr/>
        </p:nvSpPr>
        <p:spPr>
          <a:xfrm>
            <a:off x="496550" y="1409800"/>
            <a:ext cx="3876000" cy="938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3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 пустыне путнику особенно тяжело из-за сильной жары и нехватки воды. Если не делать остановки в тени, организм быстро устаёт и начинает слабеть.
</a:t>
            </a:r>
            <a:endParaRPr lang="en-US" sz="1300" dirty="0"/>
          </a:p>
        </p:txBody>
      </p:sp>
      <p:sp>
        <p:nvSpPr>
          <p:cNvPr id="9" name="Text 3"/>
          <p:cNvSpPr txBox="1"/>
          <p:nvPr/>
        </p:nvSpPr>
        <p:spPr>
          <a:xfrm>
            <a:off x="4767150" y="1409800"/>
            <a:ext cx="3876000" cy="938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3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Пыльные бури тоже очень опасны: они закрывают дорогу, мешают дышать и могут сбить с пути. Поэтому в пустыне нужны осторожность, вода и внимательность.
</a:t>
            </a:r>
            <a:endParaRPr lang="en-US" sz="1300" dirty="0"/>
          </a:p>
        </p:txBody>
      </p:sp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6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8" name="Text 0"/>
          <p:cNvSpPr txBox="1"/>
          <p:nvPr/>
        </p:nvSpPr>
        <p:spPr>
          <a:xfrm>
            <a:off x="360000" y="360000"/>
            <a:ext cx="7934700" cy="729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3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Что нужно пустыне для жизни
</a:t>
            </a:r>
            <a:endParaRPr lang="en-US" sz="3000" dirty="0"/>
          </a:p>
        </p:txBody>
      </p:sp>
      <p:sp>
        <p:nvSpPr>
          <p:cNvPr id="9" name="Text 1"/>
          <p:cNvSpPr txBox="1"/>
          <p:nvPr/>
        </p:nvSpPr>
        <p:spPr>
          <a:xfrm>
            <a:off x="8547962" y="360000"/>
            <a:ext cx="413700" cy="213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400" dirty="0">
                <a:solidFill>
                  <a:srgbClr val="99999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16</a:t>
            </a:r>
            <a:endParaRPr lang="en-US" sz="1400" dirty="0"/>
          </a:p>
        </p:txBody>
      </p:sp>
      <p:sp>
        <p:nvSpPr>
          <p:cNvPr id="10" name="Text 2"/>
          <p:cNvSpPr txBox="1"/>
          <p:nvPr/>
        </p:nvSpPr>
        <p:spPr>
          <a:xfrm>
            <a:off x="524224" y="2051740"/>
            <a:ext cx="3736800" cy="820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3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1. Редкие дожди дают растениям и животным немного влаги. Даже короткая сырость помогает пустыне ненадолго ожить и зазеленеть.
</a:t>
            </a:r>
            <a:endParaRPr lang="en-US" sz="1300" dirty="0"/>
          </a:p>
        </p:txBody>
      </p:sp>
      <p:sp>
        <p:nvSpPr>
          <p:cNvPr id="11" name="Text 3"/>
          <p:cNvSpPr txBox="1"/>
          <p:nvPr/>
        </p:nvSpPr>
        <p:spPr>
          <a:xfrm>
            <a:off x="524224" y="3860515"/>
            <a:ext cx="3736800" cy="820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3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3. Норы и укрытия спасают животных от жары, хищников и сухого воздуха. Там можно переждать самый трудный дневной зной.
</a:t>
            </a:r>
            <a:endParaRPr lang="en-US" sz="1300" dirty="0"/>
          </a:p>
        </p:txBody>
      </p:sp>
      <p:sp>
        <p:nvSpPr>
          <p:cNvPr id="12" name="Text 4"/>
          <p:cNvSpPr txBox="1"/>
          <p:nvPr/>
        </p:nvSpPr>
        <p:spPr>
          <a:xfrm>
            <a:off x="4794849" y="2051740"/>
            <a:ext cx="3736800" cy="820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3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2. Кустарники и другие растения удерживают почву своими корнями, чтобы ветер не разносил её по сторонам и земля не разрушалась.
</a:t>
            </a:r>
            <a:endParaRPr lang="en-US" sz="1300" dirty="0"/>
          </a:p>
        </p:txBody>
      </p:sp>
      <p:sp>
        <p:nvSpPr>
          <p:cNvPr id="13" name="Text 5"/>
          <p:cNvSpPr txBox="1"/>
          <p:nvPr/>
        </p:nvSpPr>
        <p:spPr>
          <a:xfrm>
            <a:off x="4794849" y="3860515"/>
            <a:ext cx="3736800" cy="820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3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4. Бережное отношение человека очень важно. Если не мусорить и не ломать растения, пустыня дольше остаётся живой и красивой.
</a:t>
            </a:r>
            <a:endParaRPr lang="en-US" sz="1300" dirty="0"/>
          </a:p>
        </p:txBody>
      </p:sp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7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3213658" y="1479650"/>
            <a:ext cx="2716683" cy="33039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360000" y="360000"/>
            <a:ext cx="7350000" cy="862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31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Чем полупустыня отличается от пустыни
</a:t>
            </a:r>
            <a:endParaRPr lang="en-US" sz="3100" dirty="0"/>
          </a:p>
        </p:txBody>
      </p:sp>
      <p:sp>
        <p:nvSpPr>
          <p:cNvPr id="8" name="Text 1"/>
          <p:cNvSpPr txBox="1"/>
          <p:nvPr/>
        </p:nvSpPr>
        <p:spPr>
          <a:xfrm>
            <a:off x="8547962" y="360000"/>
            <a:ext cx="413700" cy="213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400" dirty="0">
                <a:solidFill>
                  <a:srgbClr val="99999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17</a:t>
            </a:r>
            <a:endParaRPr lang="en-US" sz="1400" dirty="0"/>
          </a:p>
        </p:txBody>
      </p:sp>
      <p:sp>
        <p:nvSpPr>
          <p:cNvPr id="9" name="Text 2"/>
          <p:cNvSpPr txBox="1"/>
          <p:nvPr/>
        </p:nvSpPr>
        <p:spPr>
          <a:xfrm>
            <a:off x="535900" y="1584975"/>
            <a:ext cx="2366100" cy="613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5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Полупустыня: немного больше жизни
</a:t>
            </a:r>
            <a:endParaRPr lang="en-US" sz="1500" dirty="0"/>
          </a:p>
        </p:txBody>
      </p:sp>
      <p:sp>
        <p:nvSpPr>
          <p:cNvPr id="10" name="Text 3"/>
          <p:cNvSpPr txBox="1"/>
          <p:nvPr/>
        </p:nvSpPr>
        <p:spPr>
          <a:xfrm>
            <a:off x="535900" y="2290250"/>
            <a:ext cx="2366100" cy="1694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3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 полупустыне осадков чуть больше, поэтому здесь растёт больше трав и низких кустарников. Почва тоже немного влажнее, а пейзаж кажется живее и мягче.
</a:t>
            </a:r>
            <a:endParaRPr lang="en-US" sz="1300" dirty="0"/>
          </a:p>
        </p:txBody>
      </p:sp>
      <p:sp>
        <p:nvSpPr>
          <p:cNvPr id="11" name="Text 4"/>
          <p:cNvSpPr txBox="1"/>
          <p:nvPr/>
        </p:nvSpPr>
        <p:spPr>
          <a:xfrm>
            <a:off x="6241900" y="1584975"/>
            <a:ext cx="2366100" cy="613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5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Пустыня: суше и беднее
</a:t>
            </a:r>
            <a:endParaRPr lang="en-US" sz="1500" dirty="0"/>
          </a:p>
        </p:txBody>
      </p:sp>
      <p:sp>
        <p:nvSpPr>
          <p:cNvPr id="12" name="Text 5"/>
          <p:cNvSpPr txBox="1"/>
          <p:nvPr/>
        </p:nvSpPr>
        <p:spPr>
          <a:xfrm>
            <a:off x="6241900" y="2290250"/>
            <a:ext cx="2366100" cy="1694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3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 пустыне воды ещё меньше, поэтому растений там гораздо меньше. Почва суше, жара сильнее, а природа выглядит строгой и очень экономной на влагу.
</a:t>
            </a:r>
            <a:endParaRPr lang="en-US" sz="1300" dirty="0"/>
          </a:p>
        </p:txBody>
      </p:sp>
    </p:spTree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8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8" name="Text 0"/>
          <p:cNvSpPr txBox="1"/>
          <p:nvPr/>
        </p:nvSpPr>
        <p:spPr>
          <a:xfrm>
            <a:off x="360000" y="360000"/>
            <a:ext cx="7350000" cy="862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31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Интересные факты о пустынях
</a:t>
            </a:r>
            <a:endParaRPr lang="en-US" sz="3100" dirty="0"/>
          </a:p>
        </p:txBody>
      </p:sp>
      <p:sp>
        <p:nvSpPr>
          <p:cNvPr id="9" name="Text 1"/>
          <p:cNvSpPr txBox="1"/>
          <p:nvPr/>
        </p:nvSpPr>
        <p:spPr>
          <a:xfrm>
            <a:off x="8547962" y="360000"/>
            <a:ext cx="413700" cy="213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400" dirty="0">
                <a:solidFill>
                  <a:srgbClr val="99999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18</a:t>
            </a:r>
            <a:endParaRPr lang="en-US" sz="1400" dirty="0"/>
          </a:p>
        </p:txBody>
      </p:sp>
      <p:sp>
        <p:nvSpPr>
          <p:cNvPr id="10" name="Text 2"/>
          <p:cNvSpPr txBox="1"/>
          <p:nvPr/>
        </p:nvSpPr>
        <p:spPr>
          <a:xfrm>
            <a:off x="360000" y="1789371"/>
            <a:ext cx="1953600" cy="2114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1. Некоторые пустыни бывают холодными. Например, Гоби в Азии известна не только сухостью, но и суровой погодой в разные времена года.
</a:t>
            </a:r>
            <a:endParaRPr lang="en-US" sz="1400" dirty="0"/>
          </a:p>
        </p:txBody>
      </p:sp>
      <p:sp>
        <p:nvSpPr>
          <p:cNvPr id="11" name="Text 3"/>
          <p:cNvSpPr txBox="1"/>
          <p:nvPr/>
        </p:nvSpPr>
        <p:spPr>
          <a:xfrm>
            <a:off x="6830400" y="1789371"/>
            <a:ext cx="1953600" cy="2114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4. На песке часто остаются следы животных. По ним можно догадаться, кто проходил рядом, почти как настоящий следопыт.
</a:t>
            </a:r>
            <a:endParaRPr lang="en-US" sz="1400" dirty="0"/>
          </a:p>
        </p:txBody>
      </p:sp>
      <p:sp>
        <p:nvSpPr>
          <p:cNvPr id="12" name="Text 4"/>
          <p:cNvSpPr txBox="1"/>
          <p:nvPr/>
        </p:nvSpPr>
        <p:spPr>
          <a:xfrm>
            <a:off x="4673600" y="1789371"/>
            <a:ext cx="1953600" cy="2114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3. Многие пустынные животные выходят на поиски пищи ночью, когда воздух прохладнее. Так им легче не перегреться и сохранить силы.
</a:t>
            </a:r>
            <a:endParaRPr lang="en-US" sz="1400" dirty="0"/>
          </a:p>
        </p:txBody>
      </p:sp>
      <p:sp>
        <p:nvSpPr>
          <p:cNvPr id="13" name="Text 5"/>
          <p:cNvSpPr txBox="1"/>
          <p:nvPr/>
        </p:nvSpPr>
        <p:spPr>
          <a:xfrm>
            <a:off x="2516800" y="1789371"/>
            <a:ext cx="1953600" cy="2114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2. После редкого дождя в Сахаре могут появляться временные водоёмы. Они быстро исчезают, но успевают порадовать животных и растения.
</a:t>
            </a:r>
            <a:endParaRPr lang="en-US" sz="1400" dirty="0"/>
          </a:p>
        </p:txBody>
      </p:sp>
    </p:spTree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9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8" name="Text 0"/>
          <p:cNvSpPr txBox="1"/>
          <p:nvPr/>
        </p:nvSpPr>
        <p:spPr>
          <a:xfrm>
            <a:off x="360000" y="360000"/>
            <a:ext cx="7350000" cy="862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31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Как беречь хрупкую природу пустынь
</a:t>
            </a:r>
            <a:endParaRPr lang="en-US" sz="3100" dirty="0"/>
          </a:p>
        </p:txBody>
      </p:sp>
      <p:sp>
        <p:nvSpPr>
          <p:cNvPr id="9" name="Text 1"/>
          <p:cNvSpPr txBox="1"/>
          <p:nvPr/>
        </p:nvSpPr>
        <p:spPr>
          <a:xfrm>
            <a:off x="8547962" y="360000"/>
            <a:ext cx="413700" cy="213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400" dirty="0">
                <a:solidFill>
                  <a:srgbClr val="99999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19</a:t>
            </a:r>
            <a:endParaRPr lang="en-US" sz="1400" dirty="0"/>
          </a:p>
        </p:txBody>
      </p:sp>
      <p:sp>
        <p:nvSpPr>
          <p:cNvPr id="10" name="Text 2"/>
          <p:cNvSpPr txBox="1"/>
          <p:nvPr/>
        </p:nvSpPr>
        <p:spPr>
          <a:xfrm>
            <a:off x="535900" y="1963875"/>
            <a:ext cx="2451900" cy="2114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5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1. Нельзя мусорить, ломать растения и тревожить животных. Любой лишний след человека может надолго повредить очень уязвимой природе.
</a:t>
            </a:r>
            <a:endParaRPr lang="en-US" sz="1500" dirty="0"/>
          </a:p>
        </p:txBody>
      </p:sp>
      <p:sp>
        <p:nvSpPr>
          <p:cNvPr id="11" name="Text 3"/>
          <p:cNvSpPr txBox="1"/>
          <p:nvPr/>
        </p:nvSpPr>
        <p:spPr>
          <a:xfrm>
            <a:off x="6241900" y="1963875"/>
            <a:ext cx="2451900" cy="2114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5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3. Оазисы, кустарники и места обитания животных надо защищать. Если относиться к пустыне аккуратно, она дольше сохранит свою жизнь и красоту.
</a:t>
            </a:r>
            <a:endParaRPr lang="en-US" sz="1500" dirty="0"/>
          </a:p>
        </p:txBody>
      </p:sp>
      <p:sp>
        <p:nvSpPr>
          <p:cNvPr id="12" name="Text 4"/>
          <p:cNvSpPr txBox="1"/>
          <p:nvPr/>
        </p:nvSpPr>
        <p:spPr>
          <a:xfrm>
            <a:off x="3388900" y="1963875"/>
            <a:ext cx="2451900" cy="2114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5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2. Воду нужно расходовать бережно, потому что в пустыне она особенно ценна. Без неё трудно жить и людям, и животным.
</a:t>
            </a:r>
            <a:endParaRPr lang="en-US" sz="1500" dirty="0"/>
          </a:p>
        </p:txBody>
      </p:sp>
    </p:spTree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0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360000" y="825750"/>
            <a:ext cx="3982500" cy="39576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32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Пустыня — не пустое место
</a:t>
            </a:r>
            <a:endParaRPr lang="en-US" sz="3200" dirty="0"/>
          </a:p>
        </p:txBody>
      </p:sp>
      <p:sp>
        <p:nvSpPr>
          <p:cNvPr id="6" name="Text 1"/>
          <p:cNvSpPr txBox="1"/>
          <p:nvPr/>
        </p:nvSpPr>
        <p:spPr>
          <a:xfrm>
            <a:off x="4711950" y="825750"/>
            <a:ext cx="3867600" cy="1615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Пустыни и полупустыни только кажутся безжизненными. На самом деле это дома для растений, животных и людей, которые умеют ценить воду, тень и каждую каплю жизни.
</a:t>
            </a:r>
            <a:endParaRPr lang="en-US" sz="1800" dirty="0"/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0</Words>
  <Application>Microsoft Office PowerPoint</Application>
  <PresentationFormat>On-screen Show (16:9)</PresentationFormat>
  <Paragraphs>0</Paragraphs>
  <Slides>20</Slides>
  <Notes>20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20</vt:i4>
      </vt:variant>
    </vt:vector>
  </HeadingPairs>
  <TitlesOfParts>
    <vt:vector size="23" baseType="lpstr">
      <vt:lpstr>Arial</vt:lpstr>
      <vt:lpstr>Calibri</vt:lpstr>
      <vt:lpstr>Office Theme</vt:lpstr>
      <vt:lpstr>Slide 1</vt:lpstr>
      <vt:lpstr>Slide 2</vt:lpstr>
      <vt:lpstr>Slide 3</vt:lpstr>
      <vt:lpstr>Slide 4</vt:lpstr>
      <vt:lpstr>Slide 5</vt:lpstr>
      <vt:lpstr>Slide 6</vt:lpstr>
      <vt:lpstr>Slide 7</vt:lpstr>
      <vt:lpstr>Slide 8</vt:lpstr>
      <vt:lpstr>Slide 9</vt:lpstr>
      <vt:lpstr>Slide 10</vt:lpstr>
      <vt:lpstr>Slide 11</vt:lpstr>
      <vt:lpstr>Slide 12</vt:lpstr>
      <vt:lpstr>Slide 13</vt:lpstr>
      <vt:lpstr>Slide 14</vt:lpstr>
      <vt:lpstr>Slide 15</vt:lpstr>
      <vt:lpstr>Slide 16</vt:lpstr>
      <vt:lpstr>Slide 17</vt:lpstr>
      <vt:lpstr>Slide 18</vt:lpstr>
      <vt:lpstr>Slide 19</vt:lpstr>
      <vt:lpstr>Slide 20</vt:lpstr>
    </vt:vector>
  </TitlesOfParts>
  <Company>PptxGenJS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PptxGenJS Presentation</dc:title>
  <dc:subject>PptxGenJS Presentation</dc:subject>
  <dc:creator>PptxGenJS</dc:creator>
  <cp:lastModifiedBy>PptxGenJS</cp:lastModifiedBy>
  <cp:revision>1</cp:revision>
  <dcterms:created xsi:type="dcterms:W3CDTF">2026-05-21T07:59:49Z</dcterms:created>
  <dcterms:modified xsi:type="dcterms:W3CDTF">2026-05-21T07:59:49Z</dcterms:modified>
</cp:coreProperties>
</file>