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26012" y="691675"/>
            <a:ext cx="2772326" cy="37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5925" y="717000"/>
            <a:ext cx="4341900" cy="36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Томас Грей: поэт английского XVIII века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размышлений о памяти, времени и тихой красоте жизни.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795925" y="239150"/>
            <a:ext cx="65892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3707" y="150"/>
            <a:ext cx="419918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1326275"/>
            <a:ext cx="3914100" cy="34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Томас Грей писал в эпоху, когда ценили разум, порядок и ясную форму. Но в его стихах уже слышны личное чувство, тихая грусть и внимание к внутреннему миру человека, что приблизило его к романтизму.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37600" y="370650"/>
            <a:ext cx="6730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Грей между Просвещением и романтизмом
</a:t>
            </a:r>
            <a:endParaRPr lang="en-US" sz="3191" dirty="0"/>
          </a:p>
        </p:txBody>
      </p:sp>
      <p:sp>
        <p:nvSpPr>
          <p:cNvPr id="7" name="Text 2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80450" y="370650"/>
            <a:ext cx="77220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Томаса Грея: от детства к признанию
</a:t>
            </a:r>
            <a:endParaRPr lang="en-US" sz="2863" dirty="0"/>
          </a:p>
        </p:txBody>
      </p:sp>
      <p:sp>
        <p:nvSpPr>
          <p:cNvPr id="9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1010717" y="3011125"/>
            <a:ext cx="1392900" cy="20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1716 — рождение в Лондоне
</a:t>
            </a:r>
            <a:pPr algn="ctr" indent="0" marL="0">
              <a:lnSpc>
                <a:spcPct val="100000"/>
              </a:lnSpc>
              <a:buNone/>
            </a:pPr>
            <a:r>
              <a:rPr lang="en-US" sz="9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Томас Грей появился на свет в семье служащего. Ранние семейные потери сделали его особенно чутким к теме хрупкости человеческой жизни.
</a:t>
            </a:r>
            <a:endParaRPr lang="en-US" sz="1397" dirty="0"/>
          </a:p>
        </p:txBody>
      </p:sp>
      <p:sp>
        <p:nvSpPr>
          <p:cNvPr id="11" name="Text 3"/>
          <p:cNvSpPr txBox="1"/>
          <p:nvPr/>
        </p:nvSpPr>
        <p:spPr>
          <a:xfrm>
            <a:off x="1928188" y="1567000"/>
            <a:ext cx="21927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1734 — Кембриджский университет
</a:t>
            </a:r>
            <a:pPr algn="r" indent="0" marL="0">
              <a:lnSpc>
                <a:spcPct val="100000"/>
              </a:lnSpc>
              <a:buNone/>
            </a:pPr>
            <a:r>
              <a:rPr lang="en-US" sz="9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Поступив в Кембридж, он связал с университетом большую часть своей жизни и занялся углублённым чтением и научными занятиями.
</a:t>
            </a:r>
            <a:endParaRPr lang="en-US" sz="1307" dirty="0"/>
          </a:p>
        </p:txBody>
      </p:sp>
      <p:sp>
        <p:nvSpPr>
          <p:cNvPr id="12" name="Text 4"/>
          <p:cNvSpPr txBox="1"/>
          <p:nvPr/>
        </p:nvSpPr>
        <p:spPr>
          <a:xfrm>
            <a:off x="6511454" y="1761300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Склонность к размышлению
</a:t>
            </a:r>
            <a:pPr algn="l" indent="0" marL="0">
              <a:lnSpc>
                <a:spcPct val="100000"/>
              </a:lnSpc>
              <a:buNone/>
            </a:pPr>
            <a:r>
              <a:rPr lang="en-US" sz="9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опыт и учёба усилили его интерес к памяти, одиночеству и судьбе обычного человека — темам, ставшим главными в его поэзии.
</a:t>
            </a:r>
            <a:endParaRPr lang="en-US" sz="1355" dirty="0"/>
          </a:p>
        </p:txBody>
      </p:sp>
      <p:sp>
        <p:nvSpPr>
          <p:cNvPr id="13" name="Text 5"/>
          <p:cNvSpPr txBox="1"/>
          <p:nvPr/>
        </p:nvSpPr>
        <p:spPr>
          <a:xfrm>
            <a:off x="2808250" y="3834925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в Итоне
</a:t>
            </a:r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Итоне Грей получил серьёзное классическое образование и рано заинтересовался литературой, языками и поэзией.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449" y="1259389"/>
            <a:ext cx="2376191" cy="21766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3903" y="1259389"/>
            <a:ext cx="2376191" cy="217662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8353" y="1259389"/>
            <a:ext cx="2376191" cy="217662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9425" y="370650"/>
            <a:ext cx="75123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Кембриджский мир Томаса Грея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8754500" y="4821325"/>
            <a:ext cx="328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7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079" dirty="0"/>
          </a:p>
        </p:txBody>
      </p:sp>
      <p:sp>
        <p:nvSpPr>
          <p:cNvPr id="8" name="Text 2"/>
          <p:cNvSpPr txBox="1"/>
          <p:nvPr/>
        </p:nvSpPr>
        <p:spPr>
          <a:xfrm>
            <a:off x="799449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книг и рукописей
</a:t>
            </a:r>
            <a:pPr algn="ctr" indent="0" marL="0">
              <a:lnSpc>
                <a:spcPct val="100000"/>
              </a:lnSpc>
              <a:buNone/>
            </a:pPr>
            <a:r>
              <a:rPr lang="en-US" sz="6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Грей провёл в Кембридже многие годы, читая античных авторов и работая с рукописями. Университетская тишина помогала ему сосредоточенно мыслить и писать. Этот мир книг хорошо отражает его вдумчивый, спокойный характер.
</a:t>
            </a:r>
            <a:endParaRPr lang="en-US" sz="1146" dirty="0"/>
          </a:p>
        </p:txBody>
      </p:sp>
      <p:sp>
        <p:nvSpPr>
          <p:cNvPr id="9" name="Text 3"/>
          <p:cNvSpPr txBox="1"/>
          <p:nvPr/>
        </p:nvSpPr>
        <p:spPr>
          <a:xfrm>
            <a:off x="338390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Языки древности
</a:t>
            </a:r>
            <a:pPr algn="ctr" indent="0" marL="0">
              <a:lnSpc>
                <a:spcPct val="100000"/>
              </a:lnSpc>
              <a:buNone/>
            </a:pPr>
            <a:r>
              <a:rPr lang="en-US" sz="5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уверенно владел латинским и греческим языками, поэтому мог читать классические тексты в подлиннике. Знание древней литературы сделало его стихи точными, сдержанными и особенно выразительными. Для изображения подойдёт старый университетский двор или библиотека.
</a:t>
            </a:r>
            <a:endParaRPr lang="en-US" sz="1051" dirty="0"/>
          </a:p>
        </p:txBody>
      </p:sp>
      <p:sp>
        <p:nvSpPr>
          <p:cNvPr id="10" name="Text 4"/>
          <p:cNvSpPr txBox="1"/>
          <p:nvPr/>
        </p:nvSpPr>
        <p:spPr>
          <a:xfrm>
            <a:off x="596835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Поэт, а не только учёный
</a:t>
            </a:r>
            <a:pPr algn="ctr" indent="0" marL="0">
              <a:lnSpc>
                <a:spcPct val="100000"/>
              </a:lnSpc>
              <a:buNone/>
            </a:pPr>
            <a:r>
              <a:rPr lang="en-US" sz="6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научные интересы, Грей прежде всего оставался поэтом. Он умел замечать красоту природы, настроение вечера и внутренние переживания человека. Такой образ хорошо передают портрет XVIII века и тихий двор Кембриджа.
</a:t>
            </a:r>
            <a:endParaRPr lang="en-US" sz="117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7731" y="1479875"/>
            <a:ext cx="4222639" cy="235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даты жизни и творчества Т. Грея
</a:t>
            </a:r>
            <a:endParaRPr lang="en-US" sz="3069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149500" cy="235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хронология показывает, как биография поэта связана с его главными произведениями и работой в Кембридже.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небольшом числе произведений Грей оставил заметный след в английской поэзии.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700225"/>
            <a:ext cx="78570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биографическим данным Томаса Грея; общеизвестная хронология жизни и творчества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«Элегия, написанная на сельском кладбище» — главное стихотворение Грея. Именно оно принесло ему широкую известность и стало образцом спокойной, глубокой лирики о человеке, времени и памяти.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«Ода о далёкой перспективе Итонского колледжа» и «Ода о весне» показывают, как поэт умеет сочетать точный образ, музыкальную речь и размышление о жизни, природе и взрослении.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796350" y="3339125"/>
            <a:ext cx="73977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Произведений у Грея немного, но каждое из них тщательно отделано. Благодаря сдержанности, ясности и смысловой глубине его стихи стали классическими и до сих пор легко запоминаются.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произведения Томаса Грея
</a:t>
            </a:r>
            <a:endParaRPr lang="en-US" sz="3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поэзии Т. Грея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темы часто переплетаются: размышление о времени у Грея почти всегда связано с природным пейзажем и судьбой обычных людей.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интерес поэта — не громкая история, а тихая, незаметная человеческая жизнь.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мотивов в поэзии Томаса Грея, прежде всего «Элегии»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37600" y="1456275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завершено в 1750 году и опубликовано в 1751-м. Оно стало самым известным произведением Грея и одним из важнейших текстов английской поэзии XVIII века.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673193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«Элегия, написанная на сельском кладбище»
</a:t>
            </a:r>
            <a:endParaRPr lang="en-US" sz="2934" dirty="0"/>
          </a:p>
        </p:txBody>
      </p:sp>
      <p:sp>
        <p:nvSpPr>
          <p:cNvPr id="6" name="Text 3"/>
          <p:cNvSpPr txBox="1"/>
          <p:nvPr/>
        </p:nvSpPr>
        <p:spPr>
          <a:xfrm>
            <a:off x="337600" y="3547397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«Элегии» — мысль о том, что ценность человека не определяется богатством, знатностью или славой. Поэт особенно высоко ставит труд, скромность и человеческое достоинство.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5089300" y="1456275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Грей показывает, что простая жизнь тоже достойна уважения и памяти. Даже незаметные люди оставляют след, который не исчезает вместе с внешним успехом.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5089300" y="3547400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звучит тихо и задумчиво, но его мысль очень сильна. Оно учит видеть важное в обычном и помнить о значении каждого человека.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сельского кладбища в «Элегии»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83700" y="1342450"/>
            <a:ext cx="45066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кладбище у Грея показано в вечерней тишине: сумерки, старые могилы, деревья и маленькая церковь создают спокойное, немного печальное настроение. Это место помогает герою не бояться смерти, а задуматься о жизни.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783700" y="2884850"/>
            <a:ext cx="45066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пейзаж делает стихотворение не мрачным, а светло-серьёзным. Кладбище становится пространством памяти и уважения, где особенно ясно звучит мысль о ценности каждого прожитого дня.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мысль в «Элегии»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стихотворения: от вечернего пейзажа к философскому выводу о человеке.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4844" y="2531473"/>
            <a:ext cx="337500" cy="337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41656" y="2564378"/>
            <a:ext cx="337500" cy="27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03250" y="3119228"/>
            <a:ext cx="337500" cy="337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03250" y="1970332"/>
            <a:ext cx="337500" cy="270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252450" y="370650"/>
            <a:ext cx="80592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идеи «Элегии»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5799150" y="1895525"/>
            <a:ext cx="25053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человеке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«Элегии» особенно важно, чтобы добрые поступки и след человека в жизни не исчезали бесследно. Память становится нравственной опорой, которая соединяет живых и умерших.
</a:t>
            </a:r>
            <a:endParaRPr lang="en-US" sz="1600" dirty="0"/>
          </a:p>
        </p:txBody>
      </p:sp>
      <p:sp>
        <p:nvSpPr>
          <p:cNvPr id="14" name="Text 3"/>
          <p:cNvSpPr txBox="1"/>
          <p:nvPr/>
        </p:nvSpPr>
        <p:spPr>
          <a:xfrm>
            <a:off x="839550" y="1895525"/>
            <a:ext cx="25053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5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Ценность обычной жизни
</a:t>
            </a:r>
            <a:pPr algn="r" indent="0" marL="0">
              <a:lnSpc>
                <a:spcPct val="100000"/>
              </a:lnSpc>
              <a:buNone/>
            </a:pPr>
            <a:r>
              <a:rPr lang="en-US" sz="6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3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Грей напоминает, что скромная жизнь простых людей не менее важна, чем судьбы знаменитых. Их труд, забота о семье и ежедневные дела тоже заслуживают памяти и уважения.
</a:t>
            </a:r>
            <a:endParaRPr lang="en-US" sz="1533" dirty="0"/>
          </a:p>
        </p:txBody>
      </p:sp>
      <p:sp>
        <p:nvSpPr>
          <p:cNvPr id="15" name="Text 4"/>
          <p:cNvSpPr txBox="1"/>
          <p:nvPr/>
        </p:nvSpPr>
        <p:spPr>
          <a:xfrm>
            <a:off x="2259150" y="3966599"/>
            <a:ext cx="46257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Слава и богатство временны
</a:t>
            </a:r>
            <a:pPr algn="ctr" indent="0" marL="0">
              <a:lnSpc>
                <a:spcPct val="100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показывает, что деньги, положение и громкое имя не делают человека бессмертным. Время стирает внешние успехи, поэтому подлинная ценность скрыта не в богатстве, а в личности.
</a:t>
            </a:r>
            <a:endParaRPr lang="en-US" sz="1572" dirty="0"/>
          </a:p>
        </p:txBody>
      </p:sp>
      <p:sp>
        <p:nvSpPr>
          <p:cNvPr id="16" name="Text 5"/>
          <p:cNvSpPr txBox="1"/>
          <p:nvPr/>
        </p:nvSpPr>
        <p:spPr>
          <a:xfrm>
            <a:off x="1882650" y="909125"/>
            <a:ext cx="5378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Грей убеждён, что перед смертью все люди равны, независимо от происхождения. Эта мысль делает стихотворение не мрачным, а серьёзным и человечным размышлением о жизни.
</a:t>
            </a:r>
            <a:pPr algn="ctr" indent="0" marL="0">
              <a:lnSpc>
                <a:spcPct val="100000"/>
              </a:lnSpc>
              <a:buNone/>
            </a:pPr>
            <a:r>
              <a:rPr lang="en-US" sz="4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перед временем
</a:t>
            </a:r>
            <a:endParaRPr lang="en-US" sz="96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 в «Элегии»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Приёмы работают вместе: они делают картину вечера тихой, а размышления поэта — особенно убедительными.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Грей использует эпитеты и олицетворения, поэтому пейзаж выглядит живым и эмоционально окрашенным.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текста стихотворения Т. Грея «Элегия, написанная на сельском кладбище»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избегает лишней пышности. Вместо ярких эффектов он выбирает ясные образы, внутреннюю сосредоточенность и тихую выразительность, поэтому его строки легко запоминаются.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Грей пишет точно и сдержанно: каждое слово у него на своём месте. Из-за этого даже простые картины природы звучат глубоко и заставляют задуматься.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357075" y="2209000"/>
            <a:ext cx="24066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стихи музыкальны и плавны. Повторы, ритм и мягкие созвучия создают спокойное движение речи, которое подходит для медленных размышлений о времени и памяти.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стиль Томаса Грея
</a:t>
            </a:r>
            <a:endParaRPr lang="en-US" sz="3200" dirty="0"/>
          </a:p>
        </p:txBody>
      </p:sp>
      <p:sp>
        <p:nvSpPr>
          <p:cNvPr id="11" name="Text 4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Грей и предвосхищение романтизма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37600" y="1342450"/>
            <a:ext cx="49527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Чувства и внутренний мир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Грей жил в эпоху Просвещения, его поэзия часто говорит о переживаниях человека. Он показывает одиночество, грусть и тихие мысли, а не только порядок и разум.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337600" y="2786025"/>
            <a:ext cx="49527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как пространство размышления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него природа — не просто фон, а часть настроения. Вечер, тишина и сельский пейзаж помогают поэту говорить о жизни, памяти и красоте простых мгновений.
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5800" y="1607197"/>
            <a:ext cx="5266500" cy="209885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6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Томас Грей среди поэтов XVIII века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502900" cy="23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чем Грей отличался от своих современников и почему его голос звучал особенно мягко и задумчиво.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Грей ближе к лирике размышления, чем к сатире или описанию. Он сделал английскую поэзию более личной и проникновенной.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492325"/>
            <a:ext cx="53478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литературных особенностей поэтов XVIII века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358900"/>
            <a:ext cx="25644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Грея напоминают, что ценность человека не зависит от его статуса. Это помогает современному читателю внимательнее смотреть на обычную, незаметную жизнь вокруг себя.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70650"/>
            <a:ext cx="8041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Грей важен сегодня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137850" y="4596000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3045403" y="1358900"/>
            <a:ext cx="25644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говорит о памяти, верности и скромности как о важных человеческих качествах. Эти идеи легко понять школьнику, потому что они связаны с семьёй, друзьями и уважением.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5784057" y="1358900"/>
            <a:ext cx="25644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Грей учит замечать красоту тихих моментов: вечер, старую тропинку, кладбище, поле. В мире, где всё спешит, такая поэзия помогает остановиться и задуматься.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«Элегию» особенно запоминающейся
</a:t>
            </a:r>
            <a:endParaRPr lang="en-US" sz="2697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звучит спокойно, но оставляет сильное впечатление благодаря постепенному переходу от пейзажа к философской мысли.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элементы равны по значению и вместе создают цельную, ясную и очень тихую лирику.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композиции и тематики стихотворения Т. Грея «Элегия, написанная на сельском кладбище»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Грей был очень образованным человеком: он знал древние языки, интересовался историей и много читал. Именно поэтому его стихи кажутся точными и продуманными до мелочей.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писал медленно и часто переделывал уже готовые тексты. Из-за этого произведений у него немного, но каждое из них отшлифовано и выверено особенно тщательно.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796350" y="3339125"/>
            <a:ext cx="73977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жизни Грей не был самым знаменитым поэтом века, но потом его оценили выше. Сегодня его считают одним из самых утончённых английских авторов XVIII столетия.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Томасе Грее
</a:t>
            </a:r>
            <a:endParaRPr lang="en-US" sz="3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675" y="1739000"/>
            <a:ext cx="337500" cy="337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49275" y="1739000"/>
            <a:ext cx="337500" cy="337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11375" y="1736750"/>
            <a:ext cx="256500" cy="342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29205" y="1736750"/>
            <a:ext cx="299250" cy="342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288468" y="1757750"/>
            <a:ext cx="337500" cy="3000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14" name="Text 1"/>
          <p:cNvSpPr txBox="1"/>
          <p:nvPr/>
        </p:nvSpPr>
        <p:spPr>
          <a:xfrm>
            <a:off x="252450" y="370650"/>
            <a:ext cx="80592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слова по теме Т. Грея
</a:t>
            </a:r>
            <a:endParaRPr lang="en-US" sz="3200" dirty="0"/>
          </a:p>
        </p:txBody>
      </p:sp>
      <p:sp>
        <p:nvSpPr>
          <p:cNvPr id="15" name="Text 2"/>
          <p:cNvSpPr txBox="1"/>
          <p:nvPr/>
        </p:nvSpPr>
        <p:spPr>
          <a:xfrm>
            <a:off x="404025" y="2359925"/>
            <a:ext cx="1373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7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Кембридж
</a:t>
            </a:r>
            <a:pPr algn="l" indent="0" marL="0">
              <a:lnSpc>
                <a:spcPct val="100000"/>
              </a:lnSpc>
              <a:buNone/>
            </a:pPr>
            <a:r>
              <a:rPr lang="en-US" sz="593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7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и университет стали главным местом жизни Грея. Именно там он учился, работал с книгами и рукописями, а также создавал свои самые известные стихи.
</a:t>
            </a:r>
            <a:endParaRPr lang="en-US" sz="1187" dirty="0"/>
          </a:p>
        </p:txBody>
      </p:sp>
      <p:sp>
        <p:nvSpPr>
          <p:cNvPr id="16" name="Text 3"/>
          <p:cNvSpPr txBox="1"/>
          <p:nvPr/>
        </p:nvSpPr>
        <p:spPr>
          <a:xfrm>
            <a:off x="3725625" y="2359925"/>
            <a:ext cx="1373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5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«Элегия»
</a:t>
            </a:r>
            <a:pPr algn="l" indent="0" marL="0">
              <a:lnSpc>
                <a:spcPct val="100000"/>
              </a:lnSpc>
              <a:buNone/>
            </a:pPr>
            <a:r>
              <a:rPr lang="en-US" sz="617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8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произведение поэта, которое принесло ему славу. В нём звучат размышления о времени, памяти, смерти и достоинстве обычного человека.
</a:t>
            </a:r>
            <a:endParaRPr lang="en-US" sz="1235" dirty="0"/>
          </a:p>
        </p:txBody>
      </p:sp>
      <p:sp>
        <p:nvSpPr>
          <p:cNvPr id="17" name="Text 4"/>
          <p:cNvSpPr txBox="1"/>
          <p:nvPr/>
        </p:nvSpPr>
        <p:spPr>
          <a:xfrm>
            <a:off x="7047225" y="2359925"/>
            <a:ext cx="1373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и память
</a:t>
            </a:r>
            <a:pPr algn="l" indent="0" marL="0">
              <a:lnSpc>
                <a:spcPct val="100000"/>
              </a:lnSpc>
              <a:buNone/>
            </a:pPr>
            <a:r>
              <a:rPr lang="en-US" sz="57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3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связаны с главной мыслью Грея: всё проходит, но память о добрых делах, труде и близких людях помогает сохранить человеческую ценность.
</a:t>
            </a:r>
            <a:endParaRPr lang="en-US" sz="1158" dirty="0"/>
          </a:p>
        </p:txBody>
      </p:sp>
      <p:sp>
        <p:nvSpPr>
          <p:cNvPr id="18" name="Text 5"/>
          <p:cNvSpPr txBox="1"/>
          <p:nvPr/>
        </p:nvSpPr>
        <p:spPr>
          <a:xfrm>
            <a:off x="5386430" y="2359925"/>
            <a:ext cx="1373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 кладбище
</a:t>
            </a:r>
            <a:pPr algn="l" indent="0" marL="0">
              <a:lnSpc>
                <a:spcPct val="100000"/>
              </a:lnSpc>
              <a:buNone/>
            </a:pPr>
            <a:r>
              <a:rPr lang="en-US" sz="562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3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сельский пейзаж помогает Грею говорить о жизни спокойно и серьёзно. Природа в его стихах становится частью размышления, а не только красивым фоном.
</a:t>
            </a:r>
            <a:endParaRPr lang="en-US" sz="1124" dirty="0"/>
          </a:p>
        </p:txBody>
      </p:sp>
      <p:sp>
        <p:nvSpPr>
          <p:cNvPr id="19" name="Text 6"/>
          <p:cNvSpPr txBox="1"/>
          <p:nvPr/>
        </p:nvSpPr>
        <p:spPr>
          <a:xfrm>
            <a:off x="2064818" y="2359925"/>
            <a:ext cx="1373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Просвещение
</a:t>
            </a:r>
            <a:pPr algn="l" indent="0" marL="0">
              <a:lnSpc>
                <a:spcPct val="100000"/>
              </a:lnSpc>
              <a:buNone/>
            </a:pPr>
            <a:r>
              <a:rPr lang="en-US" sz="57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3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Эпоха, когда ценились разум, порядок и образование. Грей принадлежал к этому времени, но сделал поэзию более личной и чувствительной к человеческим переживаниям.
</a:t>
            </a:r>
            <a:endParaRPr lang="en-US" sz="115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5925" y="986125"/>
            <a:ext cx="3636900" cy="385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Томас Грей: поэт тихой глубины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Томас Грей оставил немного произведений, но каждое из них звучит особенно сильно. Его поэзия учит видеть ценность человека, природы, памяти и спокойного размышления о жизни.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2026-05-23T03:50:31Z</dcterms:created>
  <dcterms:modified xsi:type="dcterms:W3CDTF">2026-05-23T03:50:31Z</dcterms:modified>
</cp:coreProperties>
</file>