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image" Target="../media/image-10-4.jpe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jpe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9675" y="271314"/>
            <a:ext cx="8603700" cy="459592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3591125"/>
            <a:ext cx="4427700" cy="196200"/>
          </a:xfrm>
          <a:prstGeom prst="rect">
            <a:avLst/>
          </a:prstGeom>
          <a:noFill/>
          <a:ln/>
        </p:spPr>
        <p:txBody>
          <a:bodyPr wrap="square" lIns="0" tIns="0" rIns="0" bIns="0" rtlCol="0" anchor="t"/>
          <a:lstStyle/>
          <a:p>
            <a:pPr algn="l" indent="0" marL="0">
              <a:lnSpc>
                <a:spcPct val="115000"/>
              </a:lnSpc>
              <a:buNone/>
            </a:pPr>
            <a:r>
              <a:rPr lang="en-US" sz="1000" b="1" i="1" dirty="0">
                <a:solidFill>
                  <a:srgbClr val="FFFFFF"/>
                </a:solidFill>
                <a:latin typeface="Arial" pitchFamily="34" charset="0"/>
                <a:ea typeface="Arial" pitchFamily="34" charset="-122"/>
                <a:cs typeface="Arial" pitchFamily="34" charset="-120"/>
              </a:rPr>
              <a:t>
</a:t>
            </a:r>
            <a:endParaRPr lang="en-US" sz="1000" dirty="0"/>
          </a:p>
        </p:txBody>
      </p:sp>
      <p:sp>
        <p:nvSpPr>
          <p:cNvPr id="5" name="Text 1"/>
          <p:cNvSpPr txBox="1"/>
          <p:nvPr/>
        </p:nvSpPr>
        <p:spPr>
          <a:xfrm>
            <a:off x="540000" y="2154203"/>
            <a:ext cx="4427700" cy="1256100"/>
          </a:xfrm>
          <a:prstGeom prst="rect">
            <a:avLst/>
          </a:prstGeom>
          <a:noFill/>
          <a:ln/>
        </p:spPr>
        <p:txBody>
          <a:bodyPr wrap="square" lIns="0" tIns="0" rIns="0" bIns="0" rtlCol="0" anchor="t"/>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Московский зоопарк: учим английский через животных и город.
</a:t>
            </a:r>
            <a:endParaRPr lang="en-US" sz="1400" dirty="0"/>
          </a:p>
        </p:txBody>
      </p:sp>
      <p:sp>
        <p:nvSpPr>
          <p:cNvPr id="6" name="Text 2"/>
          <p:cNvSpPr txBox="1"/>
          <p:nvPr/>
        </p:nvSpPr>
        <p:spPr>
          <a:xfrm>
            <a:off x="540000" y="965700"/>
            <a:ext cx="5489400" cy="1007700"/>
          </a:xfrm>
          <a:prstGeom prst="rect">
            <a:avLst/>
          </a:prstGeom>
          <a:noFill/>
          <a:ln/>
        </p:spPr>
        <p:txBody>
          <a:bodyPr wrap="square" lIns="0" tIns="0" rIns="0" bIns="0" rtlCol="0" anchor="ctr"/>
          <a:lstStyle/>
          <a:p>
            <a:pPr algn="l" indent="0" marL="0">
              <a:lnSpc>
                <a:spcPct val="100000"/>
              </a:lnSpc>
              <a:buNone/>
            </a:pPr>
            <a:r>
              <a:rPr lang="en-US" sz="2933" b="1" dirty="0">
                <a:solidFill>
                  <a:srgbClr val="FFFFFF"/>
                </a:solidFill>
                <a:latin typeface="Arial" pitchFamily="34" charset="0"/>
                <a:ea typeface="Arial" pitchFamily="34" charset="-122"/>
                <a:cs typeface="Arial" pitchFamily="34" charset="-120"/>
              </a:rPr>
              <a:t>Moscow Zoo: тема урока английского языка в 6 классе
</a:t>
            </a:r>
            <a:endParaRPr lang="en-US" sz="2933"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19126" y="142875"/>
            <a:ext cx="4051598" cy="4900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2</a:t>
            </a:r>
            <a:endParaRPr lang="en-US" sz="800" dirty="0"/>
          </a:p>
        </p:txBody>
      </p:sp>
      <p:sp>
        <p:nvSpPr>
          <p:cNvPr id="7" name="Text 1"/>
          <p:cNvSpPr txBox="1"/>
          <p:nvPr/>
        </p:nvSpPr>
        <p:spPr>
          <a:xfrm>
            <a:off x="540000" y="1255775"/>
            <a:ext cx="4032000" cy="2635800"/>
          </a:xfrm>
          <a:prstGeom prst="rect">
            <a:avLst/>
          </a:prstGeom>
          <a:noFill/>
          <a:ln/>
        </p:spPr>
        <p:txBody>
          <a:bodyPr wrap="square" lIns="0" tIns="0" rIns="0" bIns="0" rtlCol="0" anchor="t"/>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Московский зоопарк на уроке английского
</a:t>
            </a:r>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Тема знакома шестиклассникам и легко связывается с животными, городом и правилами поведения. На её основе удобно тренировать There is / There are, описания, простые действия и короткие ответы в парной работе.
</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50" y="1593099"/>
            <a:ext cx="432900" cy="432900"/>
          </a:xfrm>
          <a:prstGeom prst="rect">
            <a:avLst/>
          </a:prstGeom>
        </p:spPr>
      </p:pic>
      <p:pic>
        <p:nvPicPr>
          <p:cNvPr id="4" name="Image 2" descr="preencoded.png">    </p:cNvPr>
          <p:cNvPicPr>
            <a:picLocks noChangeAspect="1"/>
          </p:cNvPicPr>
          <p:nvPr/>
        </p:nvPicPr>
        <p:blipFill>
          <a:blip r:embed="rId3"/>
          <a:stretch>
            <a:fillRect/>
          </a:stretch>
        </p:blipFill>
        <p:spPr>
          <a:xfrm>
            <a:off x="270050" y="2321551"/>
            <a:ext cx="432900" cy="384800"/>
          </a:xfrm>
          <a:prstGeom prst="rect">
            <a:avLst/>
          </a:prstGeom>
        </p:spPr>
      </p:pic>
      <p:pic>
        <p:nvPicPr>
          <p:cNvPr id="5" name="Image 3" descr="preencoded.png">    </p:cNvPr>
          <p:cNvPicPr>
            <a:picLocks noChangeAspect="1"/>
          </p:cNvPicPr>
          <p:nvPr/>
        </p:nvPicPr>
        <p:blipFill>
          <a:blip r:embed="rId4"/>
          <a:stretch>
            <a:fillRect/>
          </a:stretch>
        </p:blipFill>
        <p:spPr>
          <a:xfrm>
            <a:off x="348781" y="2998004"/>
            <a:ext cx="275437" cy="440700"/>
          </a:xfrm>
          <a:prstGeom prst="rect">
            <a:avLst/>
          </a:prstGeom>
        </p:spPr>
      </p:pic>
      <p:pic>
        <p:nvPicPr>
          <p:cNvPr id="6" name="Image 4" descr="preencoded.png">    </p:cNvPr>
          <p:cNvPicPr>
            <a:picLocks noChangeAspect="1"/>
          </p:cNvPicPr>
          <p:nvPr/>
        </p:nvPicPr>
        <p:blipFill>
          <a:blip r:embed="rId5"/>
          <a:stretch>
            <a:fillRect/>
          </a:stretch>
        </p:blipFill>
        <p:spPr>
          <a:xfrm>
            <a:off x="273365" y="3730356"/>
            <a:ext cx="432900" cy="384800"/>
          </a:xfrm>
          <a:prstGeom prst="rect">
            <a:avLst/>
          </a:prstGeom>
        </p:spPr>
      </p:pic>
      <p:pic>
        <p:nvPicPr>
          <p:cNvPr id="7" name="Image 5" descr="preencoded.png">    </p:cNvPr>
          <p:cNvPicPr>
            <a:picLocks noChangeAspect="1"/>
          </p:cNvPicPr>
          <p:nvPr/>
        </p:nvPicPr>
        <p:blipFill>
          <a:blip r:embed="rId6"/>
          <a:stretch>
            <a:fillRect/>
          </a:stretch>
        </p:blipFill>
        <p:spPr>
          <a:xfrm>
            <a:off x="273365" y="4453992"/>
            <a:ext cx="432900" cy="34632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66900" y="273325"/>
            <a:ext cx="8599800" cy="892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English words for the zoo theme
</a:t>
            </a:r>
            <a:endParaRPr lang="en-US" sz="2400" dirty="0"/>
          </a:p>
        </p:txBody>
      </p:sp>
      <p:sp>
        <p:nvSpPr>
          <p:cNvPr id="10"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3</a:t>
            </a:r>
            <a:endParaRPr lang="en-US" sz="800" dirty="0"/>
          </a:p>
        </p:txBody>
      </p:sp>
      <p:sp>
        <p:nvSpPr>
          <p:cNvPr id="11" name="Text 2"/>
          <p:cNvSpPr txBox="1"/>
          <p:nvPr/>
        </p:nvSpPr>
        <p:spPr>
          <a:xfrm>
            <a:off x="938327" y="1575088"/>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Названия животных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В теме зоопарка ученики повторяют zoo, animal, bird, mammal, reptile, fish и insect. Эти слова помогают быстро распределять животных по группам и строить простые фразы о том, кто где живёт.
</a:t>
            </a:r>
            <a:endParaRPr lang="en-US" sz="1043" dirty="0"/>
          </a:p>
        </p:txBody>
      </p:sp>
      <p:sp>
        <p:nvSpPr>
          <p:cNvPr id="12" name="Text 3"/>
          <p:cNvSpPr txBox="1"/>
          <p:nvPr/>
        </p:nvSpPr>
        <p:spPr>
          <a:xfrm>
            <a:off x="938327" y="2279490"/>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Места в зоопарке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Слова enclosure, habitat, cage, pond, path, map, ticket, visitor и guide делают описание территории понятным. С их помощью легко говорить, где находится животное и как посетители двигаются по зоопарку.
</a:t>
            </a:r>
            <a:endParaRPr lang="en-US" sz="1043" dirty="0"/>
          </a:p>
        </p:txBody>
      </p:sp>
      <p:sp>
        <p:nvSpPr>
          <p:cNvPr id="13" name="Text 4"/>
          <p:cNvSpPr txBox="1"/>
          <p:nvPr/>
        </p:nvSpPr>
        <p:spPr>
          <a:xfrm>
            <a:off x="938327" y="2983891"/>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Действия животных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Глаголы live, eat, sleep, swim, run, climb, fly, hide, protect и visit нужны для предложений в Present Simple. Они позволяют описывать поведение животных коротко, точно и без сложных конструкций.
</a:t>
            </a:r>
            <a:endParaRPr lang="en-US" sz="1043" dirty="0"/>
          </a:p>
        </p:txBody>
      </p:sp>
      <p:sp>
        <p:nvSpPr>
          <p:cNvPr id="14" name="Text 5"/>
          <p:cNvSpPr txBox="1"/>
          <p:nvPr/>
        </p:nvSpPr>
        <p:spPr>
          <a:xfrm>
            <a:off x="943169" y="3688293"/>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Признаки и сравнения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Прилагательные big, small, tall, wild, rare, dangerous, friendly, fast, slow и colourful помогают сравнивать животных и делать описание ярче. Для 6 класса особенно полезны модели a big tiger и a rare animal.
</a:t>
            </a:r>
            <a:endParaRPr lang="en-US" sz="1043" dirty="0"/>
          </a:p>
        </p:txBody>
      </p:sp>
      <p:sp>
        <p:nvSpPr>
          <p:cNvPr id="15" name="Text 6"/>
          <p:cNvSpPr txBox="1"/>
          <p:nvPr/>
        </p:nvSpPr>
        <p:spPr>
          <a:xfrm>
            <a:off x="943169" y="4392688"/>
            <a:ext cx="7347300" cy="440700"/>
          </a:xfrm>
          <a:prstGeom prst="rect">
            <a:avLst/>
          </a:prstGeom>
          <a:noFill/>
          <a:ln/>
        </p:spPr>
        <p:txBody>
          <a:bodyPr wrap="square" lIns="0" tIns="0" rIns="0" bIns="0" rtlCol="0" anchor="ctr"/>
          <a:lstStyle/>
          <a:p>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Полезные словосочетания
</a:t>
            </a:r>
            <a:pPr algn="l" indent="0" marL="0">
              <a:lnSpc>
                <a:spcPct val="100000"/>
              </a:lnSpc>
              <a:buNone/>
            </a:pPr>
            <a:r>
              <a:rPr lang="en-US" sz="10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0" dirty="0">
                <a:solidFill>
                  <a:srgbClr val="000000"/>
                </a:solidFill>
                <a:latin typeface="Arial" pitchFamily="34" charset="0"/>
                <a:ea typeface="Arial" pitchFamily="34" charset="-122"/>
                <a:cs typeface="Arial" pitchFamily="34" charset="-120"/>
              </a:rPr>
              <a:t>На уроке удобно сразу использовать готовые сочетания: a warm enclosure, a clean path, a friendly guide и a rare species. Такие выражения делают устный ответ проще и помогают говорить естественно.
</a:t>
            </a:r>
            <a:endParaRPr lang="en-US" sz="104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0958" y="4175"/>
            <a:ext cx="457088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6900" y="273325"/>
            <a:ext cx="4005900" cy="1256100"/>
          </a:xfrm>
          <a:prstGeom prst="rect">
            <a:avLst/>
          </a:prstGeom>
          <a:noFill/>
          <a:ln/>
        </p:spPr>
        <p:txBody>
          <a:bodyPr wrap="square" lIns="0" tIns="0" rIns="0" bIns="0" rtlCol="0" anchor="ctr"/>
          <a:lstStyle/>
          <a:p>
            <a:pPr algn="l" indent="0" marL="0">
              <a:lnSpc>
                <a:spcPct val="100000"/>
              </a:lnSpc>
              <a:buNone/>
            </a:pPr>
            <a:r>
              <a:rPr lang="en-US" sz="2200" b="1" dirty="0">
                <a:solidFill>
                  <a:srgbClr val="000000"/>
                </a:solidFill>
                <a:latin typeface="Arial" pitchFamily="34" charset="0"/>
                <a:ea typeface="Arial" pitchFamily="34" charset="-122"/>
                <a:cs typeface="Arial" pitchFamily="34" charset="-120"/>
              </a:rPr>
              <a:t>Moscow Zoo in facts and pictures
</a:t>
            </a:r>
            <a:endParaRPr lang="en-US" sz="2200" dirty="0"/>
          </a:p>
        </p:txBody>
      </p:sp>
      <p:sp>
        <p:nvSpPr>
          <p:cNvPr id="9"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4</a:t>
            </a:r>
            <a:endParaRPr lang="en-US" sz="800" dirty="0"/>
          </a:p>
        </p:txBody>
      </p:sp>
      <p:sp>
        <p:nvSpPr>
          <p:cNvPr id="10" name="Text 2"/>
          <p:cNvSpPr txBox="1"/>
          <p:nvPr/>
        </p:nvSpPr>
        <p:spPr>
          <a:xfrm>
            <a:off x="266900" y="2056150"/>
            <a:ext cx="4005900" cy="591300"/>
          </a:xfrm>
          <a:prstGeom prst="rect">
            <a:avLst/>
          </a:prstGeom>
          <a:noFill/>
          <a:ln/>
        </p:spPr>
        <p:txBody>
          <a:bodyPr wrap="square" lIns="0" tIns="0" rIns="0" bIns="0" rtlCol="0" anchor="t"/>
          <a:lstStyle/>
          <a:p>
            <a:pPr algn="l" indent="0" marL="0">
              <a:lnSpc>
                <a:spcPct val="100000"/>
              </a:lnSpc>
              <a:buNone/>
            </a:pPr>
            <a:r>
              <a:rPr lang="en-US" sz="1209" b="1" dirty="0">
                <a:solidFill>
                  <a:srgbClr val="000000"/>
                </a:solidFill>
                <a:latin typeface="Arial" pitchFamily="34" charset="0"/>
                <a:ea typeface="Arial" pitchFamily="34" charset="-122"/>
                <a:cs typeface="Arial" pitchFamily="34" charset="-120"/>
              </a:rPr>
              <a:t>Картинка для старта
</a:t>
            </a:r>
            <a:pPr algn="l" indent="0" marL="0">
              <a:lnSpc>
                <a:spcPct val="100000"/>
              </a:lnSpc>
              <a:buNone/>
            </a:pPr>
            <a:r>
              <a:rPr lang="en-US" sz="558"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Лучше всего подойдёт фото входа, центральной аллеи или карты территории. Такое изображение сразу показывает, что зоопарк — это большое городское пространство с маршрутами, посетителями и разными зонами.
</a:t>
            </a:r>
            <a:endParaRPr lang="en-US" sz="1209" dirty="0"/>
          </a:p>
        </p:txBody>
      </p:sp>
      <p:sp>
        <p:nvSpPr>
          <p:cNvPr id="11" name="Text 3"/>
          <p:cNvSpPr txBox="1"/>
          <p:nvPr/>
        </p:nvSpPr>
        <p:spPr>
          <a:xfrm>
            <a:off x="266900" y="2798445"/>
            <a:ext cx="4005900" cy="591300"/>
          </a:xfrm>
          <a:prstGeom prst="rect">
            <a:avLst/>
          </a:prstGeom>
          <a:noFill/>
          <a:ln/>
        </p:spPr>
        <p:txBody>
          <a:bodyPr wrap="square" lIns="0" tIns="0" rIns="0" bIns="0" rtlCol="0" anchor="t"/>
          <a:lstStyle/>
          <a:p>
            <a:pPr algn="l" indent="0" marL="0">
              <a:lnSpc>
                <a:spcPct val="100000"/>
              </a:lnSpc>
              <a:buNone/>
            </a:pPr>
            <a:r>
              <a:rPr lang="en-US" sz="1209" b="1" dirty="0">
                <a:solidFill>
                  <a:srgbClr val="000000"/>
                </a:solidFill>
                <a:latin typeface="Arial" pitchFamily="34" charset="0"/>
                <a:ea typeface="Arial" pitchFamily="34" charset="-122"/>
                <a:cs typeface="Arial" pitchFamily="34" charset="-120"/>
              </a:rPr>
              <a:t>Короткие подписи
</a:t>
            </a:r>
            <a:pPr algn="l" indent="0" marL="0">
              <a:lnSpc>
                <a:spcPct val="100000"/>
              </a:lnSpc>
              <a:buNone/>
            </a:pPr>
            <a:r>
              <a:rPr lang="en-US" sz="558"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На изображении можно дать простые английские слова: Moscow Zoo, entrance, map, visitors, animals, paths, enclosures. Эти подписи легко читаются и помогают ученикам запомнить лексику по теме урока.
</a:t>
            </a:r>
            <a:endParaRPr lang="en-US" sz="1209" dirty="0"/>
          </a:p>
        </p:txBody>
      </p:sp>
      <p:sp>
        <p:nvSpPr>
          <p:cNvPr id="12" name="Text 4"/>
          <p:cNvSpPr txBox="1"/>
          <p:nvPr/>
        </p:nvSpPr>
        <p:spPr>
          <a:xfrm>
            <a:off x="266900" y="3540740"/>
            <a:ext cx="4005900" cy="591300"/>
          </a:xfrm>
          <a:prstGeom prst="rect">
            <a:avLst/>
          </a:prstGeom>
          <a:noFill/>
          <a:ln/>
        </p:spPr>
        <p:txBody>
          <a:bodyPr wrap="square" lIns="0" tIns="0" rIns="0" bIns="0" rtlCol="0" anchor="t"/>
          <a:lstStyle/>
          <a:p>
            <a:pPr algn="l" indent="0" marL="0">
              <a:lnSpc>
                <a:spcPct val="100000"/>
              </a:lnSpc>
              <a:buNone/>
            </a:pPr>
            <a:r>
              <a:rPr lang="en-US" sz="1209" b="1" dirty="0">
                <a:solidFill>
                  <a:srgbClr val="000000"/>
                </a:solidFill>
                <a:latin typeface="Arial" pitchFamily="34" charset="0"/>
                <a:ea typeface="Arial" pitchFamily="34" charset="-122"/>
                <a:cs typeface="Arial" pitchFamily="34" charset="-120"/>
              </a:rPr>
              <a:t>Главные факты
</a:t>
            </a:r>
            <a:pPr algn="l" indent="0" marL="0">
              <a:lnSpc>
                <a:spcPct val="100000"/>
              </a:lnSpc>
              <a:buNone/>
            </a:pPr>
            <a:r>
              <a:rPr lang="en-US" sz="558"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7" dirty="0">
                <a:solidFill>
                  <a:srgbClr val="000000"/>
                </a:solidFill>
                <a:latin typeface="Arial" pitchFamily="34" charset="0"/>
                <a:ea typeface="Arial" pitchFamily="34" charset="-122"/>
                <a:cs typeface="Arial" pitchFamily="34" charset="-120"/>
              </a:rPr>
              <a:t>Для небольшого текста рядом с картинкой подойдут точные сведения: зоопарк находится в центре Москвы, открыт в 1864 году и относится к старейшим зоопаркам Европы.
</a:t>
            </a:r>
            <a:endParaRPr lang="en-US" sz="1209" dirty="0"/>
          </a:p>
        </p:txBody>
      </p:sp>
      <p:sp>
        <p:nvSpPr>
          <p:cNvPr id="13" name="Text 5"/>
          <p:cNvSpPr txBox="1"/>
          <p:nvPr/>
        </p:nvSpPr>
        <p:spPr>
          <a:xfrm>
            <a:off x="266900" y="4283037"/>
            <a:ext cx="4005900" cy="591300"/>
          </a:xfrm>
          <a:prstGeom prst="rect">
            <a:avLst/>
          </a:prstGeom>
          <a:noFill/>
          <a:ln/>
        </p:spPr>
        <p:txBody>
          <a:bodyPr wrap="square" lIns="0" tIns="0" rIns="0" bIns="0" rtlCol="0" anchor="t"/>
          <a:lstStyle/>
          <a:p>
            <a:pPr algn="l" indent="0" marL="0">
              <a:lnSpc>
                <a:spcPct val="100000"/>
              </a:lnSpc>
              <a:buNone/>
            </a:pPr>
            <a:r>
              <a:rPr lang="en-US" sz="1280" b="1" dirty="0">
                <a:solidFill>
                  <a:srgbClr val="000000"/>
                </a:solidFill>
                <a:latin typeface="Arial" pitchFamily="34" charset="0"/>
                <a:ea typeface="Arial" pitchFamily="34" charset="-122"/>
                <a:cs typeface="Arial" pitchFamily="34" charset="-120"/>
              </a:rPr>
              <a:t>Простые предложения
</a:t>
            </a:r>
            <a:pPr algn="l" indent="0" marL="0">
              <a:lnSpc>
                <a:spcPct val="100000"/>
              </a:lnSpc>
              <a:buNone/>
            </a:pPr>
            <a:r>
              <a:rPr lang="en-US" sz="591"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86" dirty="0">
                <a:solidFill>
                  <a:srgbClr val="000000"/>
                </a:solidFill>
                <a:latin typeface="Arial" pitchFamily="34" charset="0"/>
                <a:ea typeface="Arial" pitchFamily="34" charset="-122"/>
                <a:cs typeface="Arial" pitchFamily="34" charset="-120"/>
              </a:rPr>
              <a:t>Шестиклассники могут описать слайд несколькими короткими фразами: The zoo is in Moscow. It is old and famous. Many families and school groups visit it.
</a:t>
            </a:r>
            <a:endParaRPr lang="en-US" sz="12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9818" y="1962925"/>
            <a:ext cx="3610563" cy="276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Animal groups in the zoo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5</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Диаграмма помогает быстро увидеть, какие группы животных встречаются чаще, а какие — реже. Для урока важны названия категорий и простое сравнение чисел.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Больше всего представлены млекопитающие и птицы; меньше всего — насекомые и рыбы. Это удобно для отработки слов many, more, fewer и числительных.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790" i="1" dirty="0">
                <a:solidFill>
                  <a:srgbClr val="000000"/>
                </a:solidFill>
                <a:latin typeface="Arial" pitchFamily="34" charset="0"/>
                <a:ea typeface="Arial" pitchFamily="34" charset="-122"/>
                <a:cs typeface="Arial" pitchFamily="34" charset="-120"/>
              </a:rPr>
              <a:t>Учебная иллюстрация по теме урока; условные значения для сравнения групп
</a:t>
            </a:r>
            <a:endParaRPr lang="en-US" sz="79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40000" y="513300"/>
            <a:ext cx="8034600" cy="8829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Describing animals in simple English
</a:t>
            </a:r>
            <a:endParaRPr lang="en-US" sz="2400" dirty="0"/>
          </a:p>
        </p:txBody>
      </p:sp>
      <p:sp>
        <p:nvSpPr>
          <p:cNvPr id="9"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6</a:t>
            </a:r>
            <a:endParaRPr lang="en-US" sz="800" dirty="0"/>
          </a:p>
        </p:txBody>
      </p:sp>
      <p:sp>
        <p:nvSpPr>
          <p:cNvPr id="10" name="Text 2"/>
          <p:cNvSpPr txBox="1"/>
          <p:nvPr/>
        </p:nvSpPr>
        <p:spPr>
          <a:xfrm>
            <a:off x="543131" y="2774925"/>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Питание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Начинайте с еды: A panda eats bamboo. A tiger eats meat. Such sentences are short, clear and easy to remember. They help students practice Present Simple and vocabulary about food.
</a:t>
            </a:r>
            <a:endParaRPr lang="en-US" sz="1200" dirty="0"/>
          </a:p>
        </p:txBody>
      </p:sp>
      <p:sp>
        <p:nvSpPr>
          <p:cNvPr id="11" name="Text 3"/>
          <p:cNvSpPr txBox="1"/>
          <p:nvPr/>
        </p:nvSpPr>
        <p:spPr>
          <a:xfrm>
            <a:off x="2701675" y="2774925"/>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Внешность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Добавляйте один яркий признак: A giraffe has a long neck. A polar bear has thick fur. Эти модели учат описывать части тела и делать ответ более точным.
</a:t>
            </a:r>
            <a:endParaRPr lang="en-US" sz="1200" dirty="0"/>
          </a:p>
        </p:txBody>
      </p:sp>
      <p:sp>
        <p:nvSpPr>
          <p:cNvPr id="12" name="Text 4"/>
          <p:cNvSpPr txBox="1"/>
          <p:nvPr/>
        </p:nvSpPr>
        <p:spPr>
          <a:xfrm>
            <a:off x="4852925" y="2774937"/>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Место жизни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Следующий шаг — habitat: A penguin lives in a cold place. A monkey lives in a warm area. Так ученики закрепляют слова about places and learn to connect animals with their environment.
</a:t>
            </a:r>
            <a:endParaRPr lang="en-US" sz="1200" dirty="0"/>
          </a:p>
        </p:txBody>
      </p:sp>
      <p:sp>
        <p:nvSpPr>
          <p:cNvPr id="13" name="Text 5"/>
          <p:cNvSpPr txBox="1"/>
          <p:nvPr/>
        </p:nvSpPr>
        <p:spPr>
          <a:xfrm>
            <a:off x="7004175" y="2774937"/>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Движение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Завершайте движением and behaviour: A tiger is strong and fast. A penguin swims very well. Такие примеры помогают повторить прилагательные, глаголы действия и короткие сравнительные идеи.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05381" y="2933358"/>
            <a:ext cx="3287100" cy="89428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Zoo animals: name, habitat, food, fact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7</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Таблица показывает, что у каждого животного есть свой дом, еда и особые признаки.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Разные животные живут в разных местах и едят разную пищу. Это помогает ученикам строить точные описания на английском.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Учебные примеры для урока английского языка в 6 классе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78019" y="1900075"/>
            <a:ext cx="218400" cy="218400"/>
          </a:xfrm>
          <a:prstGeom prst="rect">
            <a:avLst/>
          </a:prstGeom>
        </p:spPr>
      </p:pic>
      <p:pic>
        <p:nvPicPr>
          <p:cNvPr id="5" name="Image 3" descr="preencoded.png">    </p:cNvPr>
          <p:cNvPicPr>
            <a:picLocks noChangeAspect="1"/>
          </p:cNvPicPr>
          <p:nvPr/>
        </p:nvPicPr>
        <p:blipFill>
          <a:blip r:embed="rId4"/>
          <a:stretch>
            <a:fillRect/>
          </a:stretch>
        </p:blipFill>
        <p:spPr>
          <a:xfrm>
            <a:off x="6317169" y="1900075"/>
            <a:ext cx="218400" cy="218400"/>
          </a:xfrm>
          <a:prstGeom prst="rect">
            <a:avLst/>
          </a:prstGeom>
        </p:spPr>
      </p:pic>
      <p:pic>
        <p:nvPicPr>
          <p:cNvPr id="6" name="Image 4" descr="preencoded.png">    </p:cNvPr>
          <p:cNvPicPr>
            <a:picLocks noChangeAspect="1"/>
          </p:cNvPicPr>
          <p:nvPr/>
        </p:nvPicPr>
        <p:blipFill>
          <a:blip r:embed="rId5"/>
          <a:stretch>
            <a:fillRect/>
          </a:stretch>
        </p:blipFill>
        <p:spPr>
          <a:xfrm>
            <a:off x="3497669" y="1912208"/>
            <a:ext cx="218400" cy="194133"/>
          </a:xfrm>
          <a:prstGeom prst="rect">
            <a:avLst/>
          </a:prstGeom>
        </p:spPr>
      </p:pic>
      <p:pic>
        <p:nvPicPr>
          <p:cNvPr id="7" name="Image 5" descr="preencoded.png">    </p:cNvPr>
          <p:cNvPicPr>
            <a:picLocks noChangeAspect="1"/>
          </p:cNvPicPr>
          <p:nvPr/>
        </p:nvPicPr>
        <p:blipFill>
          <a:blip r:embed="rId6"/>
          <a:stretch>
            <a:fillRect/>
          </a:stretch>
        </p:blipFill>
        <p:spPr>
          <a:xfrm>
            <a:off x="688256" y="3512550"/>
            <a:ext cx="197925" cy="226200"/>
          </a:xfrm>
          <a:prstGeom prst="rect">
            <a:avLst/>
          </a:prstGeom>
        </p:spPr>
      </p:pic>
      <p:pic>
        <p:nvPicPr>
          <p:cNvPr id="8" name="Image 6" descr="preencoded.png">    </p:cNvPr>
          <p:cNvPicPr>
            <a:picLocks noChangeAspect="1"/>
          </p:cNvPicPr>
          <p:nvPr/>
        </p:nvPicPr>
        <p:blipFill>
          <a:blip r:embed="rId7"/>
          <a:stretch>
            <a:fillRect/>
          </a:stretch>
        </p:blipFill>
        <p:spPr>
          <a:xfrm>
            <a:off x="3495293" y="3516450"/>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40000" y="513300"/>
            <a:ext cx="8034600" cy="8829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How the zoo takes care of animals
</a:t>
            </a:r>
            <a:endParaRPr lang="en-US" sz="2400" dirty="0"/>
          </a:p>
        </p:txBody>
      </p:sp>
      <p:sp>
        <p:nvSpPr>
          <p:cNvPr id="11"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8</a:t>
            </a:r>
            <a:endParaRPr lang="en-US" sz="800" dirty="0"/>
          </a:p>
        </p:txBody>
      </p:sp>
      <p:sp>
        <p:nvSpPr>
          <p:cNvPr id="12" name="Text 2"/>
          <p:cNvSpPr txBox="1"/>
          <p:nvPr/>
        </p:nvSpPr>
        <p:spPr>
          <a:xfrm>
            <a:off x="1065823" y="1803562"/>
            <a:ext cx="1858800" cy="4113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Правильное питание
</a:t>
            </a:r>
            <a:endParaRPr lang="en-US" sz="1100" dirty="0"/>
          </a:p>
        </p:txBody>
      </p:sp>
      <p:sp>
        <p:nvSpPr>
          <p:cNvPr id="13" name="Text 3"/>
          <p:cNvSpPr txBox="1"/>
          <p:nvPr/>
        </p:nvSpPr>
        <p:spPr>
          <a:xfrm>
            <a:off x="558075" y="2360888"/>
            <a:ext cx="2366400" cy="7425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Animals get the right food every day. Staff feed them on time and choose food that matches age, health and species. This helps animals stay strong and active.
</a:t>
            </a:r>
            <a:endParaRPr lang="en-US" sz="900" dirty="0"/>
          </a:p>
        </p:txBody>
      </p:sp>
      <p:sp>
        <p:nvSpPr>
          <p:cNvPr id="14" name="Text 4"/>
          <p:cNvSpPr txBox="1"/>
          <p:nvPr/>
        </p:nvSpPr>
        <p:spPr>
          <a:xfrm>
            <a:off x="6704973" y="1803562"/>
            <a:ext cx="1858800" cy="4113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Чистота и вода
</a:t>
            </a:r>
            <a:endParaRPr lang="en-US" sz="1100" dirty="0"/>
          </a:p>
        </p:txBody>
      </p:sp>
      <p:sp>
        <p:nvSpPr>
          <p:cNvPr id="15" name="Text 5"/>
          <p:cNvSpPr txBox="1"/>
          <p:nvPr/>
        </p:nvSpPr>
        <p:spPr>
          <a:xfrm>
            <a:off x="6197225" y="2360888"/>
            <a:ext cx="2366400" cy="7425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The enclosures are cleaned carefully, and animals always have water. Clean spaces make the zoo safer and more comfortable for both animals and visitors.
</a:t>
            </a:r>
            <a:endParaRPr lang="en-US" sz="900" dirty="0"/>
          </a:p>
        </p:txBody>
      </p:sp>
      <p:sp>
        <p:nvSpPr>
          <p:cNvPr id="16" name="Text 6"/>
          <p:cNvSpPr txBox="1"/>
          <p:nvPr/>
        </p:nvSpPr>
        <p:spPr>
          <a:xfrm>
            <a:off x="3885473" y="1803562"/>
            <a:ext cx="1858800" cy="4113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Забота о здоровье
</a:t>
            </a:r>
            <a:endParaRPr lang="en-US" sz="1100" dirty="0"/>
          </a:p>
        </p:txBody>
      </p:sp>
      <p:sp>
        <p:nvSpPr>
          <p:cNvPr id="17" name="Text 7"/>
          <p:cNvSpPr txBox="1"/>
          <p:nvPr/>
        </p:nvSpPr>
        <p:spPr>
          <a:xfrm>
            <a:off x="3377725" y="2360888"/>
            <a:ext cx="2366400" cy="7425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Vets check the animals regularly and notice changes early. They watch health, weight and behaviour, so the zoo can help animals before small problems become serious.
</a:t>
            </a:r>
            <a:endParaRPr lang="en-US" sz="900" dirty="0"/>
          </a:p>
        </p:txBody>
      </p:sp>
      <p:sp>
        <p:nvSpPr>
          <p:cNvPr id="18" name="Text 8"/>
          <p:cNvSpPr txBox="1"/>
          <p:nvPr/>
        </p:nvSpPr>
        <p:spPr>
          <a:xfrm>
            <a:off x="1065823" y="3419938"/>
            <a:ext cx="1858800" cy="4113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Ближе к природе
</a:t>
            </a:r>
            <a:endParaRPr lang="en-US" sz="1100" dirty="0"/>
          </a:p>
        </p:txBody>
      </p:sp>
      <p:sp>
        <p:nvSpPr>
          <p:cNvPr id="19" name="Text 9"/>
          <p:cNvSpPr txBox="1"/>
          <p:nvPr/>
        </p:nvSpPr>
        <p:spPr>
          <a:xfrm>
            <a:off x="558075" y="3977262"/>
            <a:ext cx="2366400" cy="7425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Enclosures have shade, warm places and areas to hide. The zoo tries to create conditions close to natural habitats, so animals feel calm and protected.
</a:t>
            </a:r>
            <a:endParaRPr lang="en-US" sz="900" dirty="0"/>
          </a:p>
        </p:txBody>
      </p:sp>
      <p:sp>
        <p:nvSpPr>
          <p:cNvPr id="20" name="Text 10"/>
          <p:cNvSpPr txBox="1"/>
          <p:nvPr/>
        </p:nvSpPr>
        <p:spPr>
          <a:xfrm>
            <a:off x="3883098" y="3419938"/>
            <a:ext cx="1858800" cy="411300"/>
          </a:xfrm>
          <a:prstGeom prst="rect">
            <a:avLst/>
          </a:prstGeom>
          <a:noFill/>
          <a:ln/>
        </p:spPr>
        <p:txBody>
          <a:bodyPr wrap="square" lIns="0" tIns="0" rIns="0" bIns="0" rtlCol="0" anchor="ctr"/>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Безопасность животных
</a:t>
            </a:r>
            <a:endParaRPr lang="en-US" sz="1100" dirty="0"/>
          </a:p>
        </p:txBody>
      </p:sp>
      <p:sp>
        <p:nvSpPr>
          <p:cNvPr id="21" name="Text 11"/>
          <p:cNvSpPr txBox="1"/>
          <p:nvPr/>
        </p:nvSpPr>
        <p:spPr>
          <a:xfrm>
            <a:off x="3375350" y="3977262"/>
            <a:ext cx="2366400" cy="7425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Workers observe animals quietly and protect them from stress. Safe and comfortable conditions are important, especially for rare species and young animals.
</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7575" y="1965212"/>
            <a:ext cx="8320800" cy="27704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7575" y="513300"/>
            <a:ext cx="8320800" cy="6690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A school visit to the zoo
</a:t>
            </a:r>
            <a:endParaRPr lang="en-US" sz="2400" dirty="0"/>
          </a:p>
        </p:txBody>
      </p:sp>
      <p:sp>
        <p:nvSpPr>
          <p:cNvPr id="6"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9</a:t>
            </a:r>
            <a:endParaRPr lang="en-US" sz="800" dirty="0"/>
          </a:p>
        </p:txBody>
      </p:sp>
      <p:sp>
        <p:nvSpPr>
          <p:cNvPr id="7" name="Text 2"/>
          <p:cNvSpPr txBox="1"/>
          <p:nvPr/>
        </p:nvSpPr>
        <p:spPr>
          <a:xfrm>
            <a:off x="417601" y="1291200"/>
            <a:ext cx="8320800" cy="298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Маршрут показывает последовательность действий во время школьной или семейной экскурсии.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900" y="2911410"/>
            <a:ext cx="2681400" cy="1966535"/>
          </a:xfrm>
          <a:prstGeom prst="rect">
            <a:avLst/>
          </a:prstGeom>
        </p:spPr>
      </p:pic>
      <p:pic>
        <p:nvPicPr>
          <p:cNvPr id="4" name="Image 2" descr="preencoded.png">    </p:cNvPr>
          <p:cNvPicPr>
            <a:picLocks noChangeAspect="1"/>
          </p:cNvPicPr>
          <p:nvPr/>
        </p:nvPicPr>
        <p:blipFill>
          <a:blip r:embed="rId3"/>
          <a:stretch>
            <a:fillRect/>
          </a:stretch>
        </p:blipFill>
        <p:spPr>
          <a:xfrm>
            <a:off x="3231985" y="2898285"/>
            <a:ext cx="2681400" cy="1966535"/>
          </a:xfrm>
          <a:prstGeom prst="rect">
            <a:avLst/>
          </a:prstGeom>
        </p:spPr>
      </p:pic>
      <p:pic>
        <p:nvPicPr>
          <p:cNvPr id="5" name="Image 3" descr="preencoded.png">    </p:cNvPr>
          <p:cNvPicPr>
            <a:picLocks noChangeAspect="1"/>
          </p:cNvPicPr>
          <p:nvPr/>
        </p:nvPicPr>
        <p:blipFill>
          <a:blip r:embed="rId4"/>
          <a:stretch>
            <a:fillRect/>
          </a:stretch>
        </p:blipFill>
        <p:spPr>
          <a:xfrm>
            <a:off x="6195979" y="2898289"/>
            <a:ext cx="2681400" cy="196653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6900" y="273325"/>
            <a:ext cx="8610600" cy="11925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The pond and water animals
</a:t>
            </a:r>
            <a:endParaRPr lang="en-US" sz="2400" dirty="0"/>
          </a:p>
        </p:txBody>
      </p:sp>
      <p:sp>
        <p:nvSpPr>
          <p:cNvPr id="8"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10</a:t>
            </a:r>
            <a:endParaRPr lang="en-US" sz="800" dirty="0"/>
          </a:p>
        </p:txBody>
      </p:sp>
      <p:sp>
        <p:nvSpPr>
          <p:cNvPr id="9" name="Text 2"/>
          <p:cNvSpPr txBox="1"/>
          <p:nvPr/>
        </p:nvSpPr>
        <p:spPr>
          <a:xfrm>
            <a:off x="269000" y="1902294"/>
            <a:ext cx="2679000" cy="833400"/>
          </a:xfrm>
          <a:prstGeom prst="rect">
            <a:avLst/>
          </a:prstGeom>
          <a:noFill/>
          <a:ln/>
        </p:spPr>
        <p:txBody>
          <a:bodyPr wrap="square" lIns="0" tIns="0" rIns="0" bIns="0" rtlCol="0" anchor="t"/>
          <a:lstStyle/>
          <a:p>
            <a:pPr algn="l" indent="0" marL="0">
              <a:lnSpc>
                <a:spcPct val="100000"/>
              </a:lnSpc>
              <a:buNone/>
            </a:pPr>
            <a:r>
              <a:rPr lang="en-US" sz="1026" b="1" dirty="0">
                <a:solidFill>
                  <a:srgbClr val="000000"/>
                </a:solidFill>
                <a:latin typeface="Arial" pitchFamily="34" charset="0"/>
                <a:ea typeface="Arial" pitchFamily="34" charset="-122"/>
                <a:cs typeface="Arial" pitchFamily="34" charset="-120"/>
              </a:rPr>
              <a:t>Пингвины у воды
</a:t>
            </a:r>
            <a:pPr algn="l" indent="0" marL="0">
              <a:lnSpc>
                <a:spcPct val="100000"/>
              </a:lnSpc>
              <a:buNone/>
            </a:pPr>
            <a:r>
              <a:rPr lang="en-US" sz="1026"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84" dirty="0">
                <a:solidFill>
                  <a:srgbClr val="000000"/>
                </a:solidFill>
                <a:latin typeface="Arial" pitchFamily="34" charset="0"/>
                <a:ea typeface="Arial" pitchFamily="34" charset="-122"/>
                <a:cs typeface="Arial" pitchFamily="34" charset="-120"/>
              </a:rPr>
              <a:t>У водоёма пингвины проводят много времени и двигаются очень ловко. They swim very well and feel comfortable near cold water. For students, this is a good example of how animals depend on water and how one habitat can support different kinds of life.
</a:t>
            </a:r>
            <a:endParaRPr lang="en-US" sz="1026" dirty="0"/>
          </a:p>
        </p:txBody>
      </p:sp>
      <p:sp>
        <p:nvSpPr>
          <p:cNvPr id="10" name="Text 3"/>
          <p:cNvSpPr txBox="1"/>
          <p:nvPr/>
        </p:nvSpPr>
        <p:spPr>
          <a:xfrm>
            <a:off x="3233082" y="1902275"/>
            <a:ext cx="2679000" cy="819600"/>
          </a:xfrm>
          <a:prstGeom prst="rect">
            <a:avLst/>
          </a:prstGeom>
          <a:noFill/>
          <a:ln/>
        </p:spPr>
        <p:txBody>
          <a:bodyPr wrap="square" lIns="0" tIns="0" rIns="0" bIns="0" rtlCol="0" anchor="t"/>
          <a:lstStyle/>
          <a:p>
            <a:pPr algn="l" indent="0" marL="0">
              <a:lnSpc>
                <a:spcPct val="100000"/>
              </a:lnSpc>
              <a:buNone/>
            </a:pPr>
            <a:r>
              <a:rPr lang="en-US" sz="1008" b="1" dirty="0">
                <a:solidFill>
                  <a:srgbClr val="000000"/>
                </a:solidFill>
                <a:latin typeface="Arial" pitchFamily="34" charset="0"/>
                <a:ea typeface="Arial" pitchFamily="34" charset="-122"/>
                <a:cs typeface="Arial" pitchFamily="34" charset="-120"/>
              </a:rPr>
              <a:t>Тюлени и плавание
</a:t>
            </a:r>
            <a:pPr algn="l" indent="0" marL="0">
              <a:lnSpc>
                <a:spcPct val="100000"/>
              </a:lnSpc>
              <a:buNone/>
            </a:pPr>
            <a:r>
              <a:rPr lang="en-US" sz="1008"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71" dirty="0">
                <a:solidFill>
                  <a:srgbClr val="000000"/>
                </a:solidFill>
                <a:latin typeface="Arial" pitchFamily="34" charset="0"/>
                <a:ea typeface="Arial" pitchFamily="34" charset="-122"/>
                <a:cs typeface="Arial" pitchFamily="34" charset="-120"/>
              </a:rPr>
              <a:t>Seals live both in water and on land, so they need a space that supports both activities. In the zoo, children can see how they rest, move and swim. This makes the pond area especially useful for learning simple English about animals and habitats.
</a:t>
            </a:r>
            <a:endParaRPr lang="en-US" sz="1008" dirty="0"/>
          </a:p>
        </p:txBody>
      </p:sp>
      <p:sp>
        <p:nvSpPr>
          <p:cNvPr id="11" name="Text 4"/>
          <p:cNvSpPr txBox="1"/>
          <p:nvPr/>
        </p:nvSpPr>
        <p:spPr>
          <a:xfrm>
            <a:off x="6197075" y="1902281"/>
            <a:ext cx="2679000" cy="819600"/>
          </a:xfrm>
          <a:prstGeom prst="rect">
            <a:avLst/>
          </a:prstGeom>
          <a:noFill/>
          <a:ln/>
        </p:spPr>
        <p:txBody>
          <a:bodyPr wrap="square" lIns="0" tIns="0" rIns="0" bIns="0" rtlCol="0" anchor="t"/>
          <a:lstStyle/>
          <a:p>
            <a:pPr algn="l" indent="0" marL="0">
              <a:lnSpc>
                <a:spcPct val="100000"/>
              </a:lnSpc>
              <a:buNone/>
            </a:pPr>
            <a:r>
              <a:rPr lang="en-US" sz="1088" b="1" dirty="0">
                <a:solidFill>
                  <a:srgbClr val="000000"/>
                </a:solidFill>
                <a:latin typeface="Arial" pitchFamily="34" charset="0"/>
                <a:ea typeface="Arial" pitchFamily="34" charset="-122"/>
                <a:cs typeface="Arial" pitchFamily="34" charset="-120"/>
              </a:rPr>
              <a:t>Почему вода важна
</a:t>
            </a:r>
            <a:pPr algn="l" indent="0" marL="0">
              <a:lnSpc>
                <a:spcPct val="100000"/>
              </a:lnSpc>
              <a:buNone/>
            </a:pPr>
            <a:r>
              <a:rPr lang="en-US" sz="1088"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31" dirty="0">
                <a:solidFill>
                  <a:srgbClr val="000000"/>
                </a:solidFill>
                <a:latin typeface="Arial" pitchFamily="34" charset="0"/>
                <a:ea typeface="Arial" pitchFamily="34" charset="-122"/>
                <a:cs typeface="Arial" pitchFamily="34" charset="-120"/>
              </a:rPr>
              <a:t>Many animals need water to cool down and stay healthy. Some birds spend a lot of time near ponds, and strong swimmers use water every day. Water helps animals stay comfortable, so the pond is an important part of the zoo.
</a:t>
            </a:r>
            <a:endParaRPr lang="en-US" sz="108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9818" y="1962925"/>
            <a:ext cx="3610563" cy="276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Where the animals come from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11</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 zoo has animals from different continents and climates. Students can compare cold and warm regions, forests, and deserts in simple English.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Asia and Europe have the largest groups, but the collection is global. This helps students use continent names and compare habitats.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Иллюстративные данные для учебной диаграммы по теме Moscow Zoo
</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40000" y="475600"/>
            <a:ext cx="8119800" cy="963300"/>
          </a:xfrm>
          <a:prstGeom prst="rect">
            <a:avLst/>
          </a:prstGeom>
          <a:noFill/>
          <a:ln/>
        </p:spPr>
        <p:txBody>
          <a:bodyPr wrap="square" lIns="0" tIns="0" rIns="0" bIns="0" rtlCol="0" anchor="ctr"/>
          <a:lstStyle/>
          <a:p>
            <a:pPr algn="l" indent="0" marL="0">
              <a:lnSpc>
                <a:spcPct val="100000"/>
              </a:lnSpc>
              <a:buNone/>
            </a:pPr>
            <a:r>
              <a:rPr lang="en-US" sz="2200" b="1" dirty="0">
                <a:solidFill>
                  <a:srgbClr val="000000"/>
                </a:solidFill>
                <a:latin typeface="Arial" pitchFamily="34" charset="0"/>
                <a:ea typeface="Arial" pitchFamily="34" charset="-122"/>
                <a:cs typeface="Arial" pitchFamily="34" charset="-120"/>
              </a:rPr>
              <a:t>Educational value for students
</a:t>
            </a:r>
            <a:endParaRPr lang="en-US" sz="2200" dirty="0"/>
          </a:p>
        </p:txBody>
      </p:sp>
      <p:sp>
        <p:nvSpPr>
          <p:cNvPr id="9"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12</a:t>
            </a:r>
            <a:endParaRPr lang="en-US" sz="800" dirty="0"/>
          </a:p>
        </p:txBody>
      </p:sp>
      <p:sp>
        <p:nvSpPr>
          <p:cNvPr id="10" name="Text 2"/>
          <p:cNvSpPr txBox="1"/>
          <p:nvPr/>
        </p:nvSpPr>
        <p:spPr>
          <a:xfrm>
            <a:off x="820750" y="1943300"/>
            <a:ext cx="44268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Real vocabulary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The Moscow Zoo topic brings animal names, places in the city, colours, numbers, and actions into one lesson. Students see how familiar words work in short, meaningful English sentences.
</a:t>
            </a:r>
            <a:endParaRPr lang="en-US" sz="1300" dirty="0"/>
          </a:p>
        </p:txBody>
      </p:sp>
      <p:sp>
        <p:nvSpPr>
          <p:cNvPr id="11" name="Text 3"/>
          <p:cNvSpPr txBox="1"/>
          <p:nvPr/>
        </p:nvSpPr>
        <p:spPr>
          <a:xfrm>
            <a:off x="820750" y="2650597"/>
            <a:ext cx="44268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Simple speaking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Children can answer short questions about animals: What is it? Where does it live? What does it eat? Is it big or small? This supports confident beginner speaking.
</a:t>
            </a:r>
            <a:endParaRPr lang="en-US" sz="1300" dirty="0"/>
          </a:p>
        </p:txBody>
      </p:sp>
      <p:sp>
        <p:nvSpPr>
          <p:cNvPr id="12" name="Text 4"/>
          <p:cNvSpPr txBox="1"/>
          <p:nvPr/>
        </p:nvSpPr>
        <p:spPr>
          <a:xfrm>
            <a:off x="820750" y="3357906"/>
            <a:ext cx="44268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Reading with images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Photos, maps, and labels make new words easier to understand. Students can match pictures with captions and practise reading without long texts or difficult grammar.
</a:t>
            </a:r>
            <a:endParaRPr lang="en-US" sz="1300" dirty="0"/>
          </a:p>
        </p:txBody>
      </p:sp>
      <p:sp>
        <p:nvSpPr>
          <p:cNvPr id="13" name="Text 5"/>
          <p:cNvSpPr txBox="1"/>
          <p:nvPr/>
        </p:nvSpPr>
        <p:spPr>
          <a:xfrm>
            <a:off x="820750" y="4065203"/>
            <a:ext cx="4426800" cy="6531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Writing and pair work
</a:t>
            </a:r>
            <a:pPr algn="l" indent="0" marL="0">
              <a:lnSpc>
                <a:spcPct val="100000"/>
              </a:lnSpc>
              <a:buNone/>
            </a:pPr>
            <a:r>
              <a:rPr lang="en-US" sz="3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The topic is useful for short dialogues and mini texts. Pupils can describe one animal, ask a partner a question, and write a few clear sentences about the zoo.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919883" y="2070000"/>
            <a:ext cx="4737333" cy="2257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50" y="273325"/>
            <a:ext cx="8607600" cy="12561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Useful English phrases for a zoo visit
</a:t>
            </a:r>
            <a:endParaRPr lang="en-US" sz="2400" dirty="0"/>
          </a:p>
        </p:txBody>
      </p:sp>
      <p:sp>
        <p:nvSpPr>
          <p:cNvPr id="5"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13</a:t>
            </a:r>
            <a:endParaRPr lang="en-US" sz="800" dirty="0"/>
          </a:p>
        </p:txBody>
      </p:sp>
      <p:sp>
        <p:nvSpPr>
          <p:cNvPr id="6" name="Text 2"/>
          <p:cNvSpPr txBox="1"/>
          <p:nvPr/>
        </p:nvSpPr>
        <p:spPr>
          <a:xfrm>
            <a:off x="266900" y="2278175"/>
            <a:ext cx="28722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These phrases help students talk about animals, ask simple questions, and describe what they see during a zoo visit or a class project.
</a:t>
            </a:r>
            <a:endParaRPr lang="en-US" sz="1000" dirty="0"/>
          </a:p>
        </p:txBody>
      </p:sp>
      <p:sp>
        <p:nvSpPr>
          <p:cNvPr id="7" name="Text 3"/>
          <p:cNvSpPr txBox="1"/>
          <p:nvPr/>
        </p:nvSpPr>
        <p:spPr>
          <a:xfrm>
            <a:off x="266900" y="3119650"/>
            <a:ext cx="28722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 phrases cover identification, location, food, movement, and questions. Together they give students a practical base for simple zoo conversations.
</a:t>
            </a:r>
            <a:endParaRPr lang="en-US" sz="1000" dirty="0"/>
          </a:p>
        </p:txBody>
      </p:sp>
      <p:sp>
        <p:nvSpPr>
          <p:cNvPr id="8" name="Text 4"/>
          <p:cNvSpPr txBox="1"/>
          <p:nvPr/>
        </p:nvSpPr>
        <p:spPr>
          <a:xfrm>
            <a:off x="266900" y="4731750"/>
            <a:ext cx="2872200" cy="147300"/>
          </a:xfrm>
          <a:prstGeom prst="rect">
            <a:avLst/>
          </a:prstGeom>
          <a:noFill/>
          <a:ln/>
        </p:spPr>
        <p:txBody>
          <a:bodyPr wrap="square" lIns="0" tIns="0" rIns="0" bIns="0" rtlCol="0" anchor="t"/>
          <a:lstStyle/>
          <a:p>
            <a:pPr algn="l" indent="0" marL="0">
              <a:lnSpc>
                <a:spcPct val="100000"/>
              </a:lnSpc>
              <a:buNone/>
            </a:pPr>
            <a:r>
              <a:rPr lang="en-US" sz="766" i="1" dirty="0">
                <a:solidFill>
                  <a:srgbClr val="000000"/>
                </a:solidFill>
                <a:latin typeface="Arial" pitchFamily="34" charset="0"/>
                <a:ea typeface="Arial" pitchFamily="34" charset="-122"/>
                <a:cs typeface="Arial" pitchFamily="34" charset="-120"/>
              </a:rPr>
              <a:t>Учебный подбор фраз для урока английского языка в 6 классе
</a:t>
            </a:r>
            <a:endParaRPr lang="en-US" sz="766"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40000" y="513300"/>
            <a:ext cx="8034600" cy="8829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Mini-project work about the zoo
</a:t>
            </a:r>
            <a:endParaRPr lang="en-US" sz="2400" dirty="0"/>
          </a:p>
        </p:txBody>
      </p:sp>
      <p:sp>
        <p:nvSpPr>
          <p:cNvPr id="9"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14</a:t>
            </a:r>
            <a:endParaRPr lang="en-US" sz="800" dirty="0"/>
          </a:p>
        </p:txBody>
      </p:sp>
      <p:sp>
        <p:nvSpPr>
          <p:cNvPr id="10" name="Text 2"/>
          <p:cNvSpPr txBox="1"/>
          <p:nvPr/>
        </p:nvSpPr>
        <p:spPr>
          <a:xfrm>
            <a:off x="543131" y="2774925"/>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Choose one animal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Each student selects one animal from the Moscow Zoo and uses one clear picture. The animal should be easy to describe with basic words about colour, size, habitat, and food.
</a:t>
            </a:r>
            <a:endParaRPr lang="en-US" sz="1200" dirty="0"/>
          </a:p>
        </p:txBody>
      </p:sp>
      <p:sp>
        <p:nvSpPr>
          <p:cNvPr id="11" name="Text 3"/>
          <p:cNvSpPr txBox="1"/>
          <p:nvPr/>
        </p:nvSpPr>
        <p:spPr>
          <a:xfrm>
            <a:off x="2701675" y="2774925"/>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Write three facts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The project includes three short facts in English: name, habitat, food, colour, size, or special ability. Students should use simple Present Simple sentences and avoid long explanations.
</a:t>
            </a:r>
            <a:endParaRPr lang="en-US" sz="1200" dirty="0"/>
          </a:p>
        </p:txBody>
      </p:sp>
      <p:sp>
        <p:nvSpPr>
          <p:cNvPr id="12" name="Text 4"/>
          <p:cNvSpPr txBox="1"/>
          <p:nvPr/>
        </p:nvSpPr>
        <p:spPr>
          <a:xfrm>
            <a:off x="4852925" y="2774937"/>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Make a short paragraph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After the facts, students write 4–5 sentences in one short paragraph. A good model is: This is a panda. It eats bamboo. It is black and white. It is calm.
</a:t>
            </a:r>
            <a:endParaRPr lang="en-US" sz="1200" dirty="0"/>
          </a:p>
        </p:txBody>
      </p:sp>
      <p:sp>
        <p:nvSpPr>
          <p:cNvPr id="13" name="Text 5"/>
          <p:cNvSpPr txBox="1"/>
          <p:nvPr/>
        </p:nvSpPr>
        <p:spPr>
          <a:xfrm>
            <a:off x="7004175" y="2774937"/>
            <a:ext cx="1607100" cy="1320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Present it aloud
</a:t>
            </a:r>
            <a:pPr algn="l"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The final step is a short oral answer to the class. Students speak clearly, show the picture, and use easy linking words such as and, but, because, and also.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0550" y="1165097"/>
            <a:ext cx="2868000" cy="2349855"/>
          </a:xfrm>
          <a:prstGeom prst="rect">
            <a:avLst/>
          </a:prstGeom>
        </p:spPr>
      </p:pic>
      <p:pic>
        <p:nvPicPr>
          <p:cNvPr id="3" name="Image 1" descr="preencoded.png">    </p:cNvPr>
          <p:cNvPicPr>
            <a:picLocks noChangeAspect="1"/>
          </p:cNvPicPr>
          <p:nvPr/>
        </p:nvPicPr>
        <p:blipFill>
          <a:blip r:embed="rId2"/>
          <a:stretch>
            <a:fillRect/>
          </a:stretch>
        </p:blipFill>
        <p:spPr>
          <a:xfrm>
            <a:off x="3148450" y="1165097"/>
            <a:ext cx="2868000" cy="2349855"/>
          </a:xfrm>
          <a:prstGeom prst="rect">
            <a:avLst/>
          </a:prstGeom>
        </p:spPr>
      </p:pic>
      <p:pic>
        <p:nvPicPr>
          <p:cNvPr id="4" name="Image 2" descr="preencoded.png">    </p:cNvPr>
          <p:cNvPicPr>
            <a:picLocks noChangeAspect="1"/>
          </p:cNvPicPr>
          <p:nvPr/>
        </p:nvPicPr>
        <p:blipFill>
          <a:blip r:embed="rId3"/>
          <a:stretch>
            <a:fillRect/>
          </a:stretch>
        </p:blipFill>
        <p:spPr>
          <a:xfrm>
            <a:off x="6016350" y="1164647"/>
            <a:ext cx="2868000" cy="234985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64700" y="3695825"/>
            <a:ext cx="2218800" cy="10191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A bright summer walk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In summer, the zoo looks green and sunny. Visitors walk outdoors along open paths and rest in the shade. Many animals are active, and children can see more movement in enclosures and near water.
</a:t>
            </a:r>
            <a:endParaRPr lang="en-US" sz="1100" dirty="0"/>
          </a:p>
        </p:txBody>
      </p:sp>
      <p:sp>
        <p:nvSpPr>
          <p:cNvPr id="9" name="Text 1"/>
          <p:cNvSpPr txBox="1"/>
          <p:nvPr/>
        </p:nvSpPr>
        <p:spPr>
          <a:xfrm>
            <a:off x="3321200" y="3695825"/>
            <a:ext cx="2218800" cy="10191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A quiet winter day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In winter, the zoo is colder, and some animals stay in warm buildings. Snow changes the view, but many visitors still come. They can watch animals that like cold weather and enjoy the calm atmosphere.
</a:t>
            </a:r>
            <a:endParaRPr lang="en-US" sz="1100" dirty="0"/>
          </a:p>
        </p:txBody>
      </p:sp>
      <p:sp>
        <p:nvSpPr>
          <p:cNvPr id="10" name="Text 2"/>
          <p:cNvSpPr txBox="1"/>
          <p:nvPr/>
        </p:nvSpPr>
        <p:spPr>
          <a:xfrm>
            <a:off x="6196050" y="3687375"/>
            <a:ext cx="2218800" cy="10191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Two seasons, one zoo
</a:t>
            </a:r>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00" dirty="0">
                <a:solidFill>
                  <a:srgbClr val="000000"/>
                </a:solidFill>
                <a:latin typeface="Arial" pitchFamily="34" charset="0"/>
                <a:ea typeface="Arial" pitchFamily="34" charset="-122"/>
                <a:cs typeface="Arial" pitchFamily="34" charset="-120"/>
              </a:rPr>
              <a:t>Summer and winter show different sides of the same place. The zoo is warm or cold, open or covered, but it is always interesting. Students can compare what animals and visitors do in each season.
</a:t>
            </a:r>
            <a:endParaRPr lang="en-US" sz="1100" dirty="0"/>
          </a:p>
        </p:txBody>
      </p:sp>
      <p:sp>
        <p:nvSpPr>
          <p:cNvPr id="11" name="Text 3"/>
          <p:cNvSpPr txBox="1"/>
          <p:nvPr/>
        </p:nvSpPr>
        <p:spPr>
          <a:xfrm>
            <a:off x="540800" y="464025"/>
            <a:ext cx="8062200" cy="5202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Winter and summer at the zoo
</a:t>
            </a:r>
            <a:endParaRPr lang="en-US" sz="2400" dirty="0"/>
          </a:p>
        </p:txBody>
      </p:sp>
      <p:sp>
        <p:nvSpPr>
          <p:cNvPr id="12" name="Text 4"/>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15</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9818" y="1962925"/>
            <a:ext cx="3610563" cy="2762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Why children visit the zoo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16</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 zoo is both interesting and educational. It gives children a chance to learn names, actions, and simple facts while enjoying a real place in the city.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Seeing animals and learning new words are the strongest reasons. School trips and family visits also make the zoo popular with children.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Иллюстративные данные для учебной диаграммы по теме Moscow Zoo
</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66900" y="273325"/>
            <a:ext cx="8610600" cy="11925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Zoo rules in simple English
</a:t>
            </a:r>
            <a:endParaRPr lang="en-US" sz="2400" dirty="0"/>
          </a:p>
        </p:txBody>
      </p:sp>
      <p:sp>
        <p:nvSpPr>
          <p:cNvPr id="10" name="Text 1"/>
          <p:cNvSpPr txBox="1"/>
          <p:nvPr/>
        </p:nvSpPr>
        <p:spPr>
          <a:xfrm>
            <a:off x="8571250" y="4579125"/>
            <a:ext cx="302400" cy="295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17</a:t>
            </a:r>
            <a:endParaRPr lang="en-US" sz="800" dirty="0"/>
          </a:p>
        </p:txBody>
      </p:sp>
      <p:sp>
        <p:nvSpPr>
          <p:cNvPr id="11" name="Text 2"/>
          <p:cNvSpPr txBox="1"/>
          <p:nvPr/>
        </p:nvSpPr>
        <p:spPr>
          <a:xfrm>
            <a:off x="266900" y="1980575"/>
            <a:ext cx="1371000" cy="247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Do not feed animals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Animals need special food from the staff. When visitors do not feed them, the animals stay healthy and safe, and the zoo can control their diet correctly.
</a:t>
            </a:r>
            <a:endParaRPr lang="en-US" sz="1200" dirty="0"/>
          </a:p>
        </p:txBody>
      </p:sp>
      <p:sp>
        <p:nvSpPr>
          <p:cNvPr id="12" name="Text 3"/>
          <p:cNvSpPr txBox="1"/>
          <p:nvPr/>
        </p:nvSpPr>
        <p:spPr>
          <a:xfrm>
            <a:off x="2051925" y="1980575"/>
            <a:ext cx="1371000" cy="247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Speak quietly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Loud noise can disturb animals and other visitors. Quiet speech helps everyone enjoy the visit, and it teaches children how to behave in public places.
</a:t>
            </a:r>
            <a:endParaRPr lang="en-US" sz="1200" dirty="0"/>
          </a:p>
        </p:txBody>
      </p:sp>
      <p:sp>
        <p:nvSpPr>
          <p:cNvPr id="13" name="Text 4"/>
          <p:cNvSpPr txBox="1"/>
          <p:nvPr/>
        </p:nvSpPr>
        <p:spPr>
          <a:xfrm>
            <a:off x="3887075" y="1981775"/>
            <a:ext cx="1371000" cy="247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Keep distance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Stay behind the fence and do not throw things into enclosures. Distance protects people and animals, especially in areas where animals can move quickly or react suddenly.
</a:t>
            </a:r>
            <a:endParaRPr lang="en-US" sz="1200" dirty="0"/>
          </a:p>
        </p:txBody>
      </p:sp>
      <p:sp>
        <p:nvSpPr>
          <p:cNvPr id="14" name="Text 5"/>
          <p:cNvSpPr txBox="1"/>
          <p:nvPr/>
        </p:nvSpPr>
        <p:spPr>
          <a:xfrm>
            <a:off x="5710163" y="1981775"/>
            <a:ext cx="1371000" cy="247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Keep the zoo clean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Visitors should use bins and leave paths clean. A clean zoo is more comfortable for animals, staff, and families, and it shows respect for nature.
</a:t>
            </a:r>
            <a:endParaRPr lang="en-US" sz="1200" dirty="0"/>
          </a:p>
        </p:txBody>
      </p:sp>
      <p:sp>
        <p:nvSpPr>
          <p:cNvPr id="15" name="Text 6"/>
          <p:cNvSpPr txBox="1"/>
          <p:nvPr/>
        </p:nvSpPr>
        <p:spPr>
          <a:xfrm>
            <a:off x="7511463" y="1981775"/>
            <a:ext cx="1371000" cy="247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Walk carefully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Walk slowly, look at signs, and follow the rules of the route. Careful movement helps students stay safe and makes the zoo visit calm and organised.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7575" y="1965212"/>
            <a:ext cx="8320800" cy="27704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7575" y="513300"/>
            <a:ext cx="8320800" cy="6690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How a baby animal grows in the zoo
</a:t>
            </a:r>
            <a:endParaRPr lang="en-US" sz="2400" dirty="0"/>
          </a:p>
        </p:txBody>
      </p:sp>
      <p:sp>
        <p:nvSpPr>
          <p:cNvPr id="6"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18</a:t>
            </a:r>
            <a:endParaRPr lang="en-US" sz="800" dirty="0"/>
          </a:p>
        </p:txBody>
      </p:sp>
      <p:sp>
        <p:nvSpPr>
          <p:cNvPr id="7" name="Text 2"/>
          <p:cNvSpPr txBox="1"/>
          <p:nvPr/>
        </p:nvSpPr>
        <p:spPr>
          <a:xfrm>
            <a:off x="417601" y="1291200"/>
            <a:ext cx="8320800" cy="298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Educational flow based on zoo care: birth, health checks, feeding, growth, and moving to a larger enclosure.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05381" y="2708578"/>
            <a:ext cx="3287100" cy="134384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3300"/>
            <a:ext cx="8034600" cy="1063800"/>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Key facts for memory and revision
</a:t>
            </a:r>
            <a:endParaRPr lang="en-US" sz="2400" dirty="0"/>
          </a:p>
        </p:txBody>
      </p:sp>
      <p:sp>
        <p:nvSpPr>
          <p:cNvPr id="8" name="Text 1"/>
          <p:cNvSpPr txBox="1"/>
          <p:nvPr/>
        </p:nvSpPr>
        <p:spPr>
          <a:xfrm>
            <a:off x="8568700" y="4577500"/>
            <a:ext cx="304800" cy="292200"/>
          </a:xfrm>
          <a:prstGeom prst="rect">
            <a:avLst/>
          </a:prstGeom>
          <a:noFill/>
          <a:ln/>
        </p:spPr>
        <p:txBody>
          <a:bodyPr wrap="square" lIns="0" tIns="0" rIns="0" bIns="0" rtlCol="0" anchor="ctr"/>
          <a:lstStyle/>
          <a:p>
            <a:pPr algn="ctr" indent="0" marL="0">
              <a:lnSpc>
                <a:spcPct val="100000"/>
              </a:lnSpc>
              <a:buNone/>
            </a:pPr>
            <a:r>
              <a:rPr lang="en-US" sz="800" dirty="0">
                <a:solidFill>
                  <a:srgbClr val="000000"/>
                </a:solidFill>
                <a:latin typeface="Arial" pitchFamily="34" charset="0"/>
                <a:ea typeface="Arial" pitchFamily="34" charset="-122"/>
                <a:cs typeface="Arial" pitchFamily="34" charset="-120"/>
              </a:rPr>
              <a:t>19</a:t>
            </a:r>
            <a:endParaRPr lang="en-US" sz="800" dirty="0"/>
          </a:p>
        </p:txBody>
      </p:sp>
      <p:sp>
        <p:nvSpPr>
          <p:cNvPr id="9" name="Text 2"/>
          <p:cNvSpPr txBox="1"/>
          <p:nvPr/>
        </p:nvSpPr>
        <p:spPr>
          <a:xfrm>
            <a:off x="4571900" y="2123650"/>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Use these short facts to remember the most important information about Moscow Zoo and to build simple speaking or writing answers.
</a:t>
            </a:r>
            <a:endParaRPr lang="en-US" sz="1000" dirty="0"/>
          </a:p>
        </p:txBody>
      </p:sp>
      <p:sp>
        <p:nvSpPr>
          <p:cNvPr id="10" name="Text 3"/>
          <p:cNvSpPr txBox="1"/>
          <p:nvPr/>
        </p:nvSpPr>
        <p:spPr>
          <a:xfrm>
            <a:off x="4571900" y="2965125"/>
            <a:ext cx="4002600" cy="711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These facts are easy to memorise and reuse. They support short descriptions, comparisons, and answers about the Moscow Zoo.
</a:t>
            </a:r>
            <a:endParaRPr lang="en-US" sz="1000" dirty="0"/>
          </a:p>
        </p:txBody>
      </p:sp>
      <p:sp>
        <p:nvSpPr>
          <p:cNvPr id="11" name="Text 4"/>
          <p:cNvSpPr txBox="1"/>
          <p:nvPr/>
        </p:nvSpPr>
        <p:spPr>
          <a:xfrm>
            <a:off x="4571900" y="4652825"/>
            <a:ext cx="3759300" cy="147300"/>
          </a:xfrm>
          <a:prstGeom prst="rect">
            <a:avLst/>
          </a:prstGeom>
          <a:noFill/>
          <a:ln/>
        </p:spPr>
        <p:txBody>
          <a:bodyPr wrap="square" lIns="0" tIns="0" rIns="0" bIns="0" rtlCol="0" anchor="t"/>
          <a:lstStyle/>
          <a:p>
            <a:pPr algn="l" indent="0" marL="0">
              <a:lnSpc>
                <a:spcPct val="100000"/>
              </a:lnSpc>
              <a:buNone/>
            </a:pPr>
            <a:r>
              <a:rPr lang="en-US" sz="800" i="1" dirty="0">
                <a:solidFill>
                  <a:srgbClr val="000000"/>
                </a:solidFill>
                <a:latin typeface="Arial" pitchFamily="34" charset="0"/>
                <a:ea typeface="Arial" pitchFamily="34" charset="-122"/>
                <a:cs typeface="Arial" pitchFamily="34" charset="-120"/>
              </a:rPr>
              <a:t>Факты о Московском зоопарке из учебного материала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142000" y="1345900"/>
            <a:ext cx="4860000" cy="2262300"/>
          </a:xfrm>
          <a:prstGeom prst="rect">
            <a:avLst/>
          </a:prstGeom>
          <a:noFill/>
          <a:ln/>
        </p:spPr>
        <p:txBody>
          <a:bodyPr wrap="square" lIns="0" tIns="0" rIns="0" bIns="0" rtlCol="0" anchor="t"/>
          <a:lstStyle/>
          <a:p>
            <a:pPr algn="ctr" indent="0" marL="0">
              <a:lnSpc>
                <a:spcPct val="100000"/>
              </a:lnSpc>
              <a:buNone/>
            </a:pPr>
            <a:r>
              <a:rPr lang="en-US" sz="3000" b="1" dirty="0">
                <a:solidFill>
                  <a:srgbClr val="000000"/>
                </a:solidFill>
                <a:latin typeface="Arial" pitchFamily="34" charset="0"/>
                <a:ea typeface="Arial" pitchFamily="34" charset="-122"/>
                <a:cs typeface="Arial" pitchFamily="34" charset="-120"/>
              </a:rPr>
              <a:t>What students learn from the Moscow Zoo topic
</a:t>
            </a:r>
            <a:pPr algn="ctr"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2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 b="1"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000000"/>
                </a:solidFill>
                <a:latin typeface="Arial" pitchFamily="34" charset="0"/>
                <a:ea typeface="Arial" pitchFamily="34" charset="-122"/>
                <a:cs typeface="Arial" pitchFamily="34" charset="-120"/>
              </a:rPr>
              <a:t>The Moscow Zoo topic helps sixth-graders use English for real descriptions, simple questions, and short presentations. They practise animal words, numbers, and key structures while learning facts about a famous place in Moscow.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2026-05-30T17:51:20Z</dcterms:created>
  <dcterms:modified xsi:type="dcterms:W3CDTF">2026-05-30T17:51:20Z</dcterms:modified>
</cp:coreProperties>
</file>