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jpe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image" Target="../media/image-8-11.png"/><Relationship Id="rId12" Type="http://schemas.openxmlformats.org/officeDocument/2006/relationships/image" Target="../media/image-8-12.png"/><Relationship Id="rId13" Type="http://schemas.openxmlformats.org/officeDocument/2006/relationships/image" Target="../media/image-8-13.png"/><Relationship Id="rId14" Type="http://schemas.openxmlformats.org/officeDocument/2006/relationships/image" Target="../media/image-8-14.png"/><Relationship Id="rId15" Type="http://schemas.openxmlformats.org/officeDocument/2006/relationships/slideLayout" Target="../slideLayouts/slideLayout1.xml"/><Relationship Id="rId1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425" y="161"/>
            <a:ext cx="8549700" cy="51431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1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464175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Ганс Христиан Андерсен. «Русалочка» и перевод А. Ганзен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330850" y="2622913"/>
            <a:ext cx="3562200" cy="11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Погружение в сказку, ставшую классикой мировой литературы.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«Русалочка» важна для чтения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080300"/>
            <a:ext cx="33630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авторская сказка с фольклорными мотивами, но с оригинальным сюжетом и глубокими чувствами героини. В русском переводе Александры Ганзен текст звучит ясно, поэтично и близко современному школьнику.
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0750" y="1251272"/>
            <a:ext cx="5433300" cy="10293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30750" y="2396970"/>
            <a:ext cx="5433300" cy="102935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30750" y="3558571"/>
            <a:ext cx="5433300" cy="102935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Ханс Кристиан Андерсен: писатель и сказочник
</a:t>
            </a:r>
            <a:endParaRPr lang="en-US" sz="1823" dirty="0"/>
          </a:p>
        </p:txBody>
      </p:sp>
      <p:sp>
        <p:nvSpPr>
          <p:cNvPr id="10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179950" y="1249800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 мировой славе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Ханс Кристиан Андерсен родился в 1805 году и прожил до 1875 года. Он прославился как автор сказок, которые читают во многих странах. Его произведения соединяют фантазию, грусть и мудрое наблюдение за людьми.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179950" y="2395497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Сказки, которые знают с детства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Андерсен написал 156 сказок, среди которых особенно известны «Гадкий утёнок», «Снежная королева», «Огниво» и «Дюймовочка». Эти истории стали частью детского чтения и часто сопровождаются яркими иллюстрациями.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179950" y="3557099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автора в книге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рассказа об Андерсене подходят его портрет, старое издание сказок и изображения героев из разных произведений. Такие иллюстрации помогают увидеть, что перед нами не просто писатель, а создатель целого сказочного мира.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содержание сказки «Русалочка»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337050" y="17431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Младшая дочь морского царя живёт в подводном мире и с детства мечтает узнать жизнь людей. Её особенно привлекает принц, которого она видит после кораблекрушения.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37050" y="31598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суше героиня страдает, а принц женится не на ней. В финале Русалочка не убивает его, и за этот нравственный выбор получает новую, светлую судьбу.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192150" y="1743087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Русалочка спасает принца, а затем обращается к морской ведьме и получает ноги вместо хвоста. Цена желания оказывается высокой: вместе с голосом она теряет привычную свободу.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5500" y="2048501"/>
            <a:ext cx="5158500" cy="21529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2002"/>
            <a:ext cx="5253300" cy="85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события сказки по порядку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318775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показывает, как мечта Русалочки постепенно превращается в испытание характера.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3332972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шаг усиливает напряжение сюжета и ведёт к нравственному выбору героини.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874550" y="4265275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сказки Х. К. Андерсена «Русалочка»; перевод А. Ганзен.
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2518933"/>
            <a:ext cx="5253300" cy="148328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персонажи и их роль в сказке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5787400" y="2306000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увидеть, какую идею раскрывает каждый герой.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5787400" y="3320197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Персонажи не просто участвуют в действии, а раскрывают главные темы сказки через контраст и выбор.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4539000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сказки Х. К. Андерсена «Русалочка»; перевод А. Ганзен.
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568" y="1506425"/>
            <a:ext cx="8776864" cy="3046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0150" y="307575"/>
            <a:ext cx="85437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судьба Русалочки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300150" y="907000"/>
            <a:ext cx="85437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событий по сказке Х. К. Андерсена «Русалочка»
</a:t>
            </a:r>
            <a:endParaRPr lang="en-US" sz="1123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2701" y="2362487"/>
            <a:ext cx="200400" cy="200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08388" y="2362487"/>
            <a:ext cx="200400" cy="2004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604076" y="2362487"/>
            <a:ext cx="200400" cy="2004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796126" y="2380727"/>
            <a:ext cx="204900" cy="163920"/>
          </a:xfrm>
          <a:prstGeom prst="rect">
            <a:avLst/>
          </a:prstGeom>
        </p:spPr>
      </p:pic>
      <p:sp>
        <p:nvSpPr>
          <p:cNvPr id="16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сказки
</a:t>
            </a:r>
            <a:endParaRPr lang="en-US" sz="1823" dirty="0"/>
          </a:p>
        </p:txBody>
      </p:sp>
      <p:sp>
        <p:nvSpPr>
          <p:cNvPr id="17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18" name="Text 2"/>
          <p:cNvSpPr txBox="1"/>
          <p:nvPr/>
        </p:nvSpPr>
        <p:spPr>
          <a:xfrm>
            <a:off x="526227" y="2692775"/>
            <a:ext cx="1768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Чувство Русалочки искреннее и сильное, но оно не приносит ей простого счастья. Андерсен показывает, что любовь может быть связана не только с радостью, но и с болью, ожиданием и самоотдачей.
</a:t>
            </a:r>
            <a:endParaRPr lang="en-US" sz="900" dirty="0"/>
          </a:p>
        </p:txBody>
      </p:sp>
      <p:sp>
        <p:nvSpPr>
          <p:cNvPr id="19" name="Text 3"/>
          <p:cNvSpPr txBox="1"/>
          <p:nvPr/>
        </p:nvSpPr>
        <p:spPr>
          <a:xfrm>
            <a:off x="2722596" y="2692775"/>
            <a:ext cx="1768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Жертва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Героиня отказывается от привычной жизни ради мечты и принимает тяжёлые последствия своего выбора. Её поступок помогает понять, что истинная жертва всегда требует внутренней смелости.
</a:t>
            </a:r>
            <a:endParaRPr lang="en-US" sz="900" dirty="0"/>
          </a:p>
        </p:txBody>
      </p:sp>
      <p:sp>
        <p:nvSpPr>
          <p:cNvPr id="20" name="Text 4"/>
          <p:cNvSpPr txBox="1"/>
          <p:nvPr/>
        </p:nvSpPr>
        <p:spPr>
          <a:xfrm>
            <a:off x="4918964" y="2692775"/>
            <a:ext cx="1768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Взросление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Русалочки похож на переход от детской мечты к пониманию реальности. Она учится терпению, ответственности и тому, что не все желания исполняются так, как хочется.
</a:t>
            </a:r>
            <a:endParaRPr lang="en-US" sz="900" dirty="0"/>
          </a:p>
        </p:txBody>
      </p:sp>
      <p:sp>
        <p:nvSpPr>
          <p:cNvPr id="21" name="Text 5"/>
          <p:cNvSpPr txBox="1"/>
          <p:nvPr/>
        </p:nvSpPr>
        <p:spPr>
          <a:xfrm>
            <a:off x="7115332" y="2692775"/>
            <a:ext cx="1768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Нравственный выбор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решающий момент Русалочка выбирает не месть, а добро. Этот эпизод делает сказку особенно важной: внутреннее достоинство оказывается выше победы любой ценой.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моря в сказке
</a:t>
            </a:r>
            <a:endParaRPr lang="en-US" sz="2223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852325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 как дом Русалочки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Подводный мир в сказке связан с семьёй, памятью и естественной жизнью героини. Здесь она чувствует себя частью своего дома и не должна отказываться от самой себя.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4018950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 как сказочный мир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море выглядит как волшебное пространство с дворцом, цветами и глубинами. Этот образ особенно ярко показывает, чего Русалочка лишается, уходя на сушу.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5500" y="2048501"/>
            <a:ext cx="5158500" cy="21529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2002"/>
            <a:ext cx="5253300" cy="85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двух миров: море и суша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318775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подчёркивает не только различия, но и цену, которую героиня платит за мечту о другой жизни.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3332972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дальше Русалочка уходит от моря, тем сильнее становятся испытания и нравственный смысл её пути.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874550" y="4265275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сказки Х. К. Андерсена «Русалочка»; перевод А. Ганзен.
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5225" y="1996921"/>
            <a:ext cx="2444400" cy="15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Александра Ганзен передала сказку Андерсена на русском языке так, что сохранились её мягкая интонация, лиричность и настроение мечты, понятное школьному читателю.
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3349763" y="1996899"/>
            <a:ext cx="2444400" cy="15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перевод ценят за точность: он не упрощает смысл, а бережно передаёт образы, чувства героев и особенно тонкое сочетание красоты и грусти.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354300" y="1996921"/>
            <a:ext cx="2444400" cy="15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ясному и выразительному языку перевод читается легко, но остаётся литературным, поэтому «Русалочка» звучит как подлинное произведение классика.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 Александры Ганзен
</a:t>
            </a:r>
            <a:endParaRPr lang="en-US" sz="2223" dirty="0"/>
          </a:p>
        </p:txBody>
      </p:sp>
      <p:sp>
        <p:nvSpPr>
          <p:cNvPr id="11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0000" y="1446891"/>
            <a:ext cx="8784000" cy="198931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22688" y="297521"/>
            <a:ext cx="6277800" cy="7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Оригинал и перевод: что важно сравнить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4094100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перевод А. Ганзен сохраняет особенности авторской сказки и делает их понятными русскому читателю.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463900" y="4094097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 точно передаёт смысл и настроение, поэтому помогает читать Андерсена как классического автора, а не как упрощённый пересказ.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633750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Г. Х. Андерсена «Русалочка» и перевод А. Ганзен
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приёмы в сказке
</a:t>
            </a:r>
            <a:endParaRPr lang="en-US" sz="2223" dirty="0"/>
          </a:p>
        </p:txBody>
      </p:sp>
      <p:sp>
        <p:nvSpPr>
          <p:cNvPr id="10" name="Text 1"/>
          <p:cNvSpPr txBox="1"/>
          <p:nvPr/>
        </p:nvSpPr>
        <p:spPr>
          <a:xfrm>
            <a:off x="337050" y="17431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Андерсен часто использует повторы, чтобы речь звучала напевно и сказочно, а важные чувства героини запоминались лучше и сильнее.
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337050" y="31598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описания подводного мира создают зрительные образы, благодаря которым читатель легко представляет дворец, глубины, цветы и движение воды.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3192150" y="1743087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Контрасты между морем и сушей, счастьем и болью, мечтой и реальностью помогают увидеть главное напряжение сюжета и внутренний конфликт Русалочки.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14" name="Text 5"/>
          <p:cNvSpPr txBox="1"/>
          <p:nvPr/>
        </p:nvSpPr>
        <p:spPr>
          <a:xfrm>
            <a:off x="3192150" y="3149113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Символические детали делают текст глубже: они показывают не только события, но и смысл выбора, жертвы, надежды и взросления.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568" y="1506425"/>
            <a:ext cx="8776864" cy="3046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0150" y="307575"/>
            <a:ext cx="85437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Русалочки к нравственному выбору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300150" y="907000"/>
            <a:ext cx="85437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ключевых событий показывает, как любовь и испытания приводят героиню к решению не причинять зло.
</a:t>
            </a:r>
            <a:endParaRPr lang="en-US" sz="1123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" y="2221546"/>
            <a:ext cx="9144000" cy="292000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 и нож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1336450"/>
            <a:ext cx="3279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 Русалочки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 в сказке означает не только речь, но и саму личность героини. Потеряв его, Русалочка теряет возможность быть услышанной и защищать себя.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703560" y="1336450"/>
            <a:ext cx="3279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Нож и его смысл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Нож связан с самым трудным мгновением сюжета. Он показывает границу между спасением любой ценой и нравственным выбором, который Русалочка не переступает.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5500" y="2048501"/>
            <a:ext cx="5158500" cy="21529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2002"/>
            <a:ext cx="5253300" cy="85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и их значение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318775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увидеть, как отдельные образы соединяют сюжет с чувствами героини и её внутренним выбором.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3332972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символы вместе показывают путь от утраты и боли к надежде, поэтому сказка звучит как история духовного взросления.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874550" y="4265275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Г. Х. Андерсена «Русалочка», традиционная литературная интерпретация
</a:t>
            </a:r>
            <a:endParaRPr lang="en-US" sz="65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5423425" y="2050450"/>
            <a:ext cx="3446700" cy="98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живёт почти два века, потому что в ней соединяются красота, печаль и надежда, а история Русалочки вызывает сочувствие у детей и взрослых.
</a:t>
            </a:r>
            <a:endParaRPr lang="en-US" sz="1022" dirty="0"/>
          </a:p>
        </p:txBody>
      </p:sp>
      <p:sp>
        <p:nvSpPr>
          <p:cNvPr id="6" name="Text 2"/>
          <p:cNvSpPr txBox="1"/>
          <p:nvPr/>
        </p:nvSpPr>
        <p:spPr>
          <a:xfrm>
            <a:off x="4948150" y="3337050"/>
            <a:ext cx="39219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 первой публикации сказки Г. Х. Андерсена «Русалочка»
</a:t>
            </a:r>
            <a:endParaRPr lang="en-US" sz="722" dirty="0"/>
          </a:p>
        </p:txBody>
      </p:sp>
      <p:sp>
        <p:nvSpPr>
          <p:cNvPr id="7" name="Text 3"/>
          <p:cNvSpPr txBox="1"/>
          <p:nvPr/>
        </p:nvSpPr>
        <p:spPr>
          <a:xfrm>
            <a:off x="180000" y="108017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1837
</a:t>
            </a:r>
            <a:endParaRPr lang="en-US" sz="72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2541425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году «Русалочка» впервые была опубликована и с тех пор не теряет силы воздействия на читателей.
</a:t>
            </a:r>
            <a:endParaRPr lang="en-US" sz="234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2665716"/>
            <a:ext cx="5253300" cy="118971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«Русалочка» в культуре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5787400" y="2306000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сказка существует в разных видах искусства и остаётся узнаваемой в каждом из них.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5787400" y="3320197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искусства по-своему раскрывают сюжет, но сохраняют главные черты героини и смысл её истории.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4539000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формы бытования сказки «Русалочка»
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000" y="1644400"/>
            <a:ext cx="4227900" cy="8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 показывает, что классическое произведение можно читать легко и с интересом, если язык точен, выразителен и бережно относится к смыслу оригинала.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перевод А. Ганзен
</a:t>
            </a:r>
            <a:endParaRPr lang="en-US" sz="2223" dirty="0"/>
          </a:p>
        </p:txBody>
      </p:sp>
      <p:sp>
        <p:nvSpPr>
          <p:cNvPr id="9" name="Text 2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0" name="Text 3"/>
          <p:cNvSpPr txBox="1"/>
          <p:nvPr/>
        </p:nvSpPr>
        <p:spPr>
          <a:xfrm>
            <a:off x="261000" y="2710550"/>
            <a:ext cx="4227900" cy="8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помогает замечать красоту русской речи: удачный выбор слов, плавный ритм и интонацию, которая передаёт и нежность, и печаль сказки.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61000" y="3776700"/>
            <a:ext cx="4227900" cy="8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чтение приучает уважать авторский текст, понимать художественные образы и видеть, что перевод может стать настоящим литературным событием.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464175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урока: сказка, герой, перевод
</a:t>
            </a:r>
            <a:endParaRPr lang="en-US" sz="2223" dirty="0"/>
          </a:p>
        </p:txBody>
      </p:sp>
      <p:sp>
        <p:nvSpPr>
          <p:cNvPr id="6" name="Text 1"/>
          <p:cNvSpPr txBox="1"/>
          <p:nvPr/>
        </p:nvSpPr>
        <p:spPr>
          <a:xfrm>
            <a:off x="330850" y="2622913"/>
            <a:ext cx="3562200" cy="11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«Русалочка» учит видеть силу доброты, цену выбора и красоту подлинного чувства; перевод А. Ганзен делает эту историю близкой русскому читателю, не теряя её поэзии.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2026-05-18T18:29:47Z</dcterms:created>
  <dcterms:modified xsi:type="dcterms:W3CDTF">2026-05-18T18:29:47Z</dcterms:modified>
</cp:coreProperties>
</file>