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image" Target="../media/image-14-13.png"/><Relationship Id="rId14" Type="http://schemas.openxmlformats.org/officeDocument/2006/relationships/image" Target="../media/image-14-14.png"/><Relationship Id="rId15" Type="http://schemas.openxmlformats.org/officeDocument/2006/relationships/image" Target="../media/image-14-15.png"/><Relationship Id="rId16" Type="http://schemas.openxmlformats.org/officeDocument/2006/relationships/image" Target="../media/image-14-16.png"/><Relationship Id="rId17" Type="http://schemas.openxmlformats.org/officeDocument/2006/relationships/image" Target="../media/image-14-17.png"/><Relationship Id="rId18" Type="http://schemas.openxmlformats.org/officeDocument/2006/relationships/slideLayout" Target="../slideLayouts/slideLayout1.xml"/><Relationship Id="rId1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Слог и перенос слов: основа грамотного письма
</a:t>
            </a:r>
            <a:endParaRPr lang="en-US" sz="2580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делить слова на слоги и переносить их правильно.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Слоги помогают слышать строение слова, а правила переноса делают запись аккуратной и понятной. Эти умения нужны в тетради, диктантах и любых письменных работах.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слог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длина слов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могут быть односложными, двусложными и многосложными. Например: дом — один слог, ре-ка — два слога, те-ле-фон — три слога.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Слог — это часть слова, которую мы произносим одним выдохом, без паузы внутри. В каждом слоге обязательно есть гласный звук, поэтому он служит его основой.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слышится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определить слоги, полезно медленно произнести слово и почувствовать, где голос как бы «отталкивается» от гласного. Так легче заметить границы слогов без ошибок.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Гласный в центре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Гласный звук образует ядро слога, а согласные примыкают к нему до него или после него. Именно поэтому в слове столько слогов, сколько гласных звуков.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и согласные в составе слога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73100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образуют основу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звуки создают центр слога. Без гласного слог не может существовать, поэтому именно по гласным обычно определяют, сколько частей есть в слове.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782528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Согласные примыкают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Согласные не образуют слог сами по себе, а только сопровождают гласный. Они могут стоять перед ним, после него или с обеих сторон сразу.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99576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Слоги и гласные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количество слогов совпадает с количеством гласных звуков: ма-ши-на, у-чи-тель, о-зе-ро. Это удобно проверять при чтении и письме.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7013190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и звук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 путать букву и звук: одна буква может обозначать разные звуки в зависимости от места в слове. Поэтому считают именно звуки, а не только буквы.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количество слогов в слове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726965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Произнести по частям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медленно произнести слово и разделить его на звучащие отрезки. Каждый такой отрезок обычно совпадает с одним слогом и одним гласным звуком.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844013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Учесть особые буквы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е, ё, ю, я в начале слова или после гласной могут обозначать два звука. Это влияет на деление, например: а-ист, по-ю-т, е-лка.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17537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гласные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 слове нужно определить все гласные звуки. Они показывают количество слогов и помогают быстро увидеть, как слово делится на части.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57626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примером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возникают сомнения, можно сравнить несколько слов и послушать их звучание. Так легче понять, где проходит граница слога и почему она именно там.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3400" y="1611696"/>
            <a:ext cx="4544845" cy="25330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слов на слоги: примеры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по гласным звукам определяется количество слогов и границы переноса.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слогов зависит от гласных звуков, а не от количества букв.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 теме «Слог. Правила переноса слов»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на строке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 — это перенос части слова на новую строку, когда в конце строки не хватает места. Слово при этом не меняется по смыслу и остаётся тем же самым.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57956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переноса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письме место переноса обозначают дефисом. Он показывает, что слово продолжено на следующей строке, и помогает читать текст без путаницы.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7703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он нужен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делает запись аккуратной, позволяет экономить место в строке и не нарушать поля тетради. Это особенно важно в письменных работах и при списывании.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9420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 письма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должен соответствовать правилам русского языка. Нельзя выбирать место разрыва только по удобству: важно сохранить слоговую структуру и читаемость слова.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перенос слова
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проверять перенос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выбрать правильное место переноса без орфографических ошибок.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переноса: по слогам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по звучанию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правило простое: слово переносят по слогам. Поэтому правильными будут варианты во-ро-на, ка-ран-даш, учи-тель, где каждая часть легко читается.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0114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Читаемость важнее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переносе нельзя ломать слово так, чтобы его было трудно узнать. Если часть на строке выглядит неестественно, значит место переноса выбрано неверно.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буква не остаётся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следует оставлять на строке одну букву, если это не разрешено правилом. Перенос должен помогать чтению, а не создавать неудобную и ошибочную запись.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нельзя переносить по одной букве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Ошибочные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Ошибочными считаются записи аи-ст, ок-но, ям-а. Они нарушают слоговую структуру слова и мешают быстро и правильно прочитать текст.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Лишняя буква на строке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переносить слово так, чтобы в конце строки оставалась только одна буква. Такой разрыв делает запись неудобной и нарушает школьную норму переноса.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ограничение связано не только с аккуратностью, но и с понятностью письма. Когда слово перенесено неверно, читателю труднее сразу распознать его.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части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кажутся короткими, но переносить их всё равно нужно по правилам. Правильными будут а-ист, о-кно, я-ма, а не варианты с одной буквой на строке.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Сочетания согласных при переносе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726965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Сохраняем удобство чтения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выборе места переноса важно смотреть не только на слоги, но и на то, как слово выглядит на строке. Неудачное разделение делает запись тяжёлой для восприятия и замедляет чтение.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844013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сочетания
</a:t>
            </a:r>
            <a:pPr algn="l" indent="0" marL="0">
              <a:lnSpc>
                <a:spcPct val="100000"/>
              </a:lnSpc>
              <a:buNone/>
            </a:pPr>
            <a:r>
              <a:rPr lang="en-US" sz="1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группы согласных нельзя разрывать без необходимости, если после переноса слово становится трудно узнаваемым. В таких случаях ориентируются на общую читаемость и школьные правила переноса.
</a:t>
            </a:r>
            <a:endParaRPr lang="en-US" sz="1069" dirty="0"/>
          </a:p>
        </p:txBody>
      </p:sp>
      <p:sp>
        <p:nvSpPr>
          <p:cNvPr id="12" name="Text 4"/>
          <p:cNvSpPr txBox="1"/>
          <p:nvPr/>
        </p:nvSpPr>
        <p:spPr>
          <a:xfrm>
            <a:off x="617537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между согласными
</a:t>
            </a:r>
            <a:pPr algn="l" indent="0" marL="0">
              <a:lnSpc>
                <a:spcPct val="100000"/>
              </a:lnSpc>
              <a:buNone/>
            </a:pPr>
            <a:r>
              <a:rPr lang="en-US" sz="1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слове рядом стоят несколько согласных, перенос обычно делают между ними, чтобы обе части оставались читаемыми. Так слово сохраняет привычный звуковой облик и не сбивает читателя с ритма.
</a:t>
            </a:r>
            <a:endParaRPr lang="en-US" sz="1092" dirty="0"/>
          </a:p>
        </p:txBody>
      </p:sp>
      <p:sp>
        <p:nvSpPr>
          <p:cNvPr id="13" name="Text 5"/>
          <p:cNvSpPr txBox="1"/>
          <p:nvPr/>
        </p:nvSpPr>
        <p:spPr>
          <a:xfrm>
            <a:off x="6957626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по звучанию
</a:t>
            </a:r>
            <a:pPr algn="l" indent="0" marL="0">
              <a:lnSpc>
                <a:spcPct val="100000"/>
              </a:lnSpc>
              <a:buNone/>
            </a:pPr>
            <a:r>
              <a:rPr lang="en-US" sz="1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проговорить слово вслух и услышать, где естественно проходит граница слога. Звуковой анализ помогает выбрать перенос, который не нарушает структуру слова и выглядит аккуратно в тетради.
</a:t>
            </a:r>
            <a:endParaRPr lang="en-US" sz="106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66958" y="1671375"/>
            <a:ext cx="3193475" cy="311239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знак, буква й и буквы е, ё, ю, я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398337" y="3476563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с двумя звуками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е, ё, ю, я в начале слова или после гласной могут обозначать два звука. Это влияет на деление слова на слоги: е-лка, по-ю-т, а-ист.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98337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не отделяется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остаётся рядом с предыдущей согласной и не переносится отдельно. Поэтому в словах вроде конь-ки и поль-за он сохраняет связь с буквой, которую смягчает.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294772" y="3476563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проверить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затруднении удобно выделить гласные и отметить возможные места переноса прямо в слове. Такая схема помогает быстро увидеть, где граница допустима, а где перенос будет ошибочным.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294772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й держится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й обычно не отделяется от той части слова, к которой относится. В словах май-ка и край-ний она входит в устойчивую звуковую группу и не должна теряться при переносе.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слогов в словах разной длины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слов показывает, что внешняя длина слова не определяет число слогов. Для анализа нужно сначала найти гласные звуки и только затем считать слоги.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слогов связано с количеством гласных, а не с количеством букв. Длинное слово может иметь больше слогов, но не обязательно.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примеры, составленные по правилам деления слов на слоги.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3501682"/>
            <a:ext cx="900000" cy="8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87341" y="3451682"/>
            <a:ext cx="900000" cy="90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4448" y="1925962"/>
            <a:ext cx="441000" cy="504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389705" y="1925962"/>
            <a:ext cx="441000" cy="504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6290180" y="1976363"/>
            <a:ext cx="504000" cy="4032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9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переносе слов
</a:t>
            </a:r>
            <a:endParaRPr lang="en-US" sz="2400" dirty="0"/>
          </a:p>
        </p:txBody>
      </p:sp>
      <p:sp>
        <p:nvSpPr>
          <p:cNvPr id="20" name="Text 1"/>
          <p:cNvSpPr txBox="1"/>
          <p:nvPr/>
        </p:nvSpPr>
        <p:spPr>
          <a:xfrm>
            <a:off x="1741482" y="3451682"/>
            <a:ext cx="2520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Неверные сочетания согласных
</a:t>
            </a:r>
            <a:pPr algn="l" indent="0" marL="0">
              <a:lnSpc>
                <a:spcPct val="100000"/>
              </a:lnSpc>
              <a:buNone/>
            </a:pPr>
            <a:r>
              <a:rPr lang="en-US" sz="10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переносе важно не ломать сочетания так, чтобы слово стало трудно узнаваемым. Ошибка особенно заметна в словах с несколькими согласными рядом, где граница должна быть продуманной.
</a:t>
            </a:r>
            <a:endParaRPr lang="en-US" sz="1009" dirty="0"/>
          </a:p>
        </p:txBody>
      </p:sp>
      <p:sp>
        <p:nvSpPr>
          <p:cNvPr id="21" name="Text 2"/>
          <p:cNvSpPr txBox="1"/>
          <p:nvPr/>
        </p:nvSpPr>
        <p:spPr>
          <a:xfrm>
            <a:off x="6148135" y="3451682"/>
            <a:ext cx="2520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буквы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й, ь, ъ, а также е, ё, ю, я часто становятся причиной ошибки. В таких словах нужно внимательно проверять слоги и только потом ставить дефис.
</a:t>
            </a:r>
            <a:endParaRPr lang="en-US" sz="1100" dirty="0"/>
          </a:p>
        </p:txBody>
      </p:sp>
      <p:sp>
        <p:nvSpPr>
          <p:cNvPr id="22" name="Text 3"/>
          <p:cNvSpPr txBox="1"/>
          <p:nvPr/>
        </p:nvSpPr>
        <p:spPr>
          <a:xfrm>
            <a:off x="1213333" y="1825028"/>
            <a:ext cx="144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по буквам
</a:t>
            </a:r>
            <a:pPr algn="l" indent="0" marL="0">
              <a:lnSpc>
                <a:spcPct val="100000"/>
              </a:lnSpc>
              <a:buNone/>
            </a:pPr>
            <a:r>
              <a:rPr lang="en-US" sz="6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иногда делят слово не по слогам, а как удобно визуально. Из-за этого часть слова оказывается разорванной неверно, и запись перестаёт соответствовать норме русского письма.
</a:t>
            </a:r>
            <a:endParaRPr lang="en-US" sz="670" dirty="0"/>
          </a:p>
        </p:txBody>
      </p:sp>
      <p:sp>
        <p:nvSpPr>
          <p:cNvPr id="23" name="Text 4"/>
          <p:cNvSpPr txBox="1"/>
          <p:nvPr/>
        </p:nvSpPr>
        <p:spPr>
          <a:xfrm>
            <a:off x="4141464" y="1821495"/>
            <a:ext cx="144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буква на строке
</a:t>
            </a:r>
            <a:pPr algn="l" indent="0" marL="0">
              <a:lnSpc>
                <a:spcPct val="100000"/>
              </a:lnSpc>
              <a:buNone/>
            </a:pPr>
            <a:r>
              <a:rPr lang="en-US" sz="7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оставлять на строке одиночную букву, если это не допускается правилом. Такой перенос выглядит неаккуратно и делает слово труднее для быстрого чтения.
</a:t>
            </a:r>
            <a:endParaRPr lang="en-US" sz="708" dirty="0"/>
          </a:p>
        </p:txBody>
      </p:sp>
      <p:sp>
        <p:nvSpPr>
          <p:cNvPr id="24" name="Text 5"/>
          <p:cNvSpPr txBox="1"/>
          <p:nvPr/>
        </p:nvSpPr>
        <p:spPr>
          <a:xfrm>
            <a:off x="7069615" y="1825028"/>
            <a:ext cx="14604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мягкого знака
</a:t>
            </a:r>
            <a:pPr algn="l" indent="0" marL="0">
              <a:lnSpc>
                <a:spcPct val="100000"/>
              </a:lnSpc>
              <a:buNone/>
            </a:pPr>
            <a:r>
              <a:rPr lang="en-US" sz="7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должен сохранять связь с предыдущей согласной. Если отделить его при переносе, слово теряет правильную звуковую и буквенную структуру.
</a:t>
            </a:r>
            <a:endParaRPr lang="en-US" sz="747" dirty="0"/>
          </a:p>
        </p:txBody>
      </p:sp>
      <p:sp>
        <p:nvSpPr>
          <p:cNvPr id="25" name="Text 6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866121"/>
            <a:ext cx="5139684" cy="24564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 и неправильно: примеры переноса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как выглядит допустимый перенос и где правило нарушается.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перенос сохраняет слоговую структуру слова. Ошибочные варианты либо разрывают недопустимые части, либо делают запись трудной для чтения.
</a:t>
            </a:r>
            <a:endParaRPr lang="en-US" sz="761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переноса слов.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342667"/>
            <a:ext cx="3916500" cy="18626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13159" y="1342681"/>
            <a:ext cx="3916490" cy="18626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67555" y="3005333"/>
            <a:ext cx="342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Аккуратная строка в тетради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667555" y="3623916"/>
            <a:ext cx="34200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тетради не хватает места, перенос помогает сохранить поля и не сокращать слово. Если выбрать правильную границу, строка остаётся ровной, а запись — понятной и аккуратной для проверки.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960629" y="3005333"/>
            <a:ext cx="342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Читаемая страница в тексте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960629" y="3623916"/>
            <a:ext cx="34200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печатном тексте перенос нужен для выравнивания строк и экономии места. Но и здесь важна ясность: удачное разделение не мешает чтению, а неверное сразу делает страницу менее удобной.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слов в тетради и в печатном тексте
</a:t>
            </a:r>
            <a:endParaRPr lang="en-US" sz="24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Слоговая структура на учебных примерах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коротких и длинных слов помогает быстро проверить, совпадает ли число слогов с количеством гласных звуков.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гласных, тем больше слогов в слове. Количество букв при этом может быть разным и не является главным признаком.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примеры, составленные по правилам слогоделения русского языка.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переноса слова перед записью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выборе места переноса в школьной работе.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правила слога и переноса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73100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Грамотное письмо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слога и переноса помогают писать без ошибок и соблюдать нормы русского языка. Они особенно важны в упражнениях, диктантах и при списывании, где любая неточность сразу заметна.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782528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Аккуратная 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перенос делает текст ровным и удобным для чтения. В тетради это помогает сохранить поля, а в печатной работе — аккуратно выстроить строки без лишних пробелов.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99576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собственных работ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делить слова на слоги облегчает самопроверку. Ученик быстрее замечает, где слово разделено неверно, и может исправить ошибку до сдачи работы.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7013190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дальнейшего изучения
</a:t>
            </a:r>
            <a:pPr algn="l" indent="0" marL="0">
              <a:lnSpc>
                <a:spcPct val="100000"/>
              </a:lnSpc>
              <a:buNone/>
            </a:pPr>
            <a:r>
              <a:rPr lang="en-US" sz="2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связывает произношение и правописание, поэтому нужна для последующих правил орфографии. Чем увереннее ученик определяет слоги, тем легче ему работать со словами любого типа.
</a:t>
            </a:r>
            <a:endParaRPr lang="en-US" sz="117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73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Слог и перенос: правило, которое делает текст понятным
</a:t>
            </a:r>
            <a:endParaRPr lang="en-US" sz="3273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Слог опирается на гласный звук, а перенос подчиняется слоговой структуре и нормам русского языка. Это помогает писать аккуратно, читать легче и избегать ошибок в каждой письменной работе.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2026-05-28T06:54:00Z</dcterms:created>
  <dcterms:modified xsi:type="dcterms:W3CDTF">2026-05-28T06:54:00Z</dcterms:modified>
</cp:coreProperties>
</file>