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1693" y="-1"/>
            <a:ext cx="4148955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6880" y="1572897"/>
            <a:ext cx="4077519" cy="17799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 -к- и -ск- в именах прилагательных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 правило, исключения и частые ошибки.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46880" y="3477723"/>
            <a:ext cx="4077520" cy="2552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8672" y="-1"/>
            <a:ext cx="415900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435745" y="1321170"/>
            <a:ext cx="4077519" cy="250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эти прилагательные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помогают точно описывать предметы, людей, места и занятия. Они часто встречаются в сочинениях, изложениях и упражнениях, поэтому важно писать их без ошибок.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6102" y="1992620"/>
            <a:ext cx="339989" cy="33998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43814" y="1992620"/>
            <a:ext cx="297490" cy="33998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07618" y="2010257"/>
            <a:ext cx="342803" cy="304714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995486" y="1992620"/>
            <a:ext cx="339989" cy="339989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306395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стоит после корня и помогает образовать новое слово. Благодаря ему существительное превращается в прилагательное с собственным значением и грамматическими признаками.
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2492856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прилагательных суффикс часто показывает признак предмета: городской, морской, детский. Слово связывается с местом, человеком, предметом или временем.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4679318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Относительные прилагательные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 -к- и -ск- чаще всего образуют относительные прилагательные. Они называют признак по отношению к профессии, месяцу, местности, народу или предмету.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6865778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написания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 ошибиться, нужно определить исходное существительное и его основу. Затем выбирают нужный суффикс по правилу, а сложные случаи сверяют со словарём.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суффикс в прилагательном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50274" y="1691924"/>
            <a:ext cx="2587052" cy="30590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пишется суффикс -к-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284575" y="2292875"/>
            <a:ext cx="239294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5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на к, ц, ч
</a:t>
            </a:r>
            <a:pPr algn="l" indent="0" marL="0">
              <a:lnSpc>
                <a:spcPct val="100000"/>
              </a:lnSpc>
              <a:buNone/>
            </a:pPr>
            <a:r>
              <a:rPr lang="en-US" sz="90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-к- пишется, если прилагательное образовано от основы, оканчивающейся на к, ц или ч. Такое написание помогает соединить части слова удобно для произношения.
</a:t>
            </a:r>
            <a:endParaRPr lang="en-US" sz="1085" dirty="0"/>
          </a:p>
        </p:txBody>
      </p:sp>
      <p:sp>
        <p:nvSpPr>
          <p:cNvPr id="13" name="Text 3"/>
          <p:cNvSpPr txBox="1"/>
          <p:nvPr/>
        </p:nvSpPr>
        <p:spPr>
          <a:xfrm>
            <a:off x="284575" y="3752525"/>
            <a:ext cx="239294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5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исходное слово
</a:t>
            </a:r>
            <a:pPr algn="l" indent="0" marL="0">
              <a:lnSpc>
                <a:spcPct val="100000"/>
              </a:lnSpc>
              <a:buNone/>
            </a:pPr>
            <a:r>
              <a:rPr lang="en-US" sz="90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Надёжнее всего сначала найти существительное, от которого образовано прилагательное. Если в основе есть к, ц или ч, правило подсказывает написание без лишних букв.
</a:t>
            </a:r>
            <a:endParaRPr lang="en-US" sz="1085" dirty="0"/>
          </a:p>
        </p:txBody>
      </p:sp>
      <p:sp>
        <p:nvSpPr>
          <p:cNvPr id="14" name="Text 4"/>
          <p:cNvSpPr txBox="1"/>
          <p:nvPr/>
        </p:nvSpPr>
        <p:spPr>
          <a:xfrm>
            <a:off x="3314883" y="2292875"/>
            <a:ext cx="239294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3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 правилу
</a:t>
            </a:r>
            <a:pPr algn="l" indent="0" marL="0">
              <a:lnSpc>
                <a:spcPct val="100000"/>
              </a:lnSpc>
              <a:buNone/>
            </a:pPr>
            <a:r>
              <a:rPr lang="en-US" sz="978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8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этой группе относятся слова ткацкий, немецкий, узбекский. В них основа слова заканчивается на нужный звук, поэтому выбирается именно суффикс -к-.
</a:t>
            </a:r>
            <a:endParaRPr lang="en-US" sz="1173" dirty="0"/>
          </a:p>
        </p:txBody>
      </p:sp>
      <p:sp>
        <p:nvSpPr>
          <p:cNvPr id="15" name="Text 5"/>
          <p:cNvSpPr txBox="1"/>
          <p:nvPr/>
        </p:nvSpPr>
        <p:spPr>
          <a:xfrm>
            <a:off x="3314883" y="3752525"/>
            <a:ext cx="239294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полагаться только на слух
</a:t>
            </a:r>
            <a:pPr algn="l" indent="0" marL="0">
              <a:lnSpc>
                <a:spcPct val="100000"/>
              </a:lnSpc>
              <a:buNone/>
            </a:pPr>
            <a:r>
              <a:rPr lang="en-US" sz="937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7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может звучать похоже на другие варианты, но на письме важно строение слова. Поэтому нужно разбирать слово по составу, а не писать по звучанию.
</a:t>
            </a:r>
            <a:endParaRPr lang="en-US" sz="1124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3070" y="1800131"/>
            <a:ext cx="4174535" cy="27721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пишется суффикс -ск-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533400" y="1740787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Обычная основа
</a:t>
            </a:r>
            <a:pPr algn="l" indent="0" marL="0">
              <a:lnSpc>
                <a:spcPct val="100000"/>
              </a:lnSpc>
              <a:buNone/>
            </a:pPr>
            <a:r>
              <a:rPr lang="en-US" sz="291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 —ск- пишется, если основа не оканчивается на к, ц или ч. К ней просто прибавляется суффикс, и образуется новое прилагательное с нужным значением.
</a:t>
            </a:r>
            <a:endParaRPr lang="en-US" sz="1164" dirty="0"/>
          </a:p>
        </p:txBody>
      </p:sp>
      <p:sp>
        <p:nvSpPr>
          <p:cNvPr id="12" name="Text 3"/>
          <p:cNvSpPr txBox="1"/>
          <p:nvPr/>
        </p:nvSpPr>
        <p:spPr>
          <a:xfrm>
            <a:off x="533400" y="2438687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примеры
</a:t>
            </a:r>
            <a:pPr algn="l" indent="0" marL="0">
              <a:lnSpc>
                <a:spcPct val="100000"/>
              </a:lnSpc>
              <a:buNone/>
            </a:pPr>
            <a:r>
              <a:rPr lang="en-US" sz="291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пишутся слова городской, флотский, февральский. Они легко узнаются в учебных текстах и показывают связь признака с местом, временем или видом деятельности.
</a:t>
            </a:r>
            <a:endParaRPr lang="en-US" sz="1164" dirty="0"/>
          </a:p>
        </p:txBody>
      </p:sp>
      <p:sp>
        <p:nvSpPr>
          <p:cNvPr id="13" name="Text 4"/>
          <p:cNvSpPr txBox="1"/>
          <p:nvPr/>
        </p:nvSpPr>
        <p:spPr>
          <a:xfrm>
            <a:off x="533400" y="3136587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Названия мест и занятий
</a:t>
            </a:r>
            <a:pPr algn="l" indent="0" marL="0">
              <a:lnSpc>
                <a:spcPct val="100000"/>
              </a:lnSpc>
              <a:buNone/>
            </a:pPr>
            <a:r>
              <a:rPr lang="en-US" sz="291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суффикс особенно часто встречается в словах, связанных с местностью, профессией, народом или календарными названиями. Поэтому такие прилагательные полезно узнавать в контексте.
</a:t>
            </a:r>
            <a:endParaRPr lang="en-US" sz="1164" dirty="0"/>
          </a:p>
        </p:txBody>
      </p:sp>
      <p:sp>
        <p:nvSpPr>
          <p:cNvPr id="14" name="Text 5"/>
          <p:cNvSpPr txBox="1"/>
          <p:nvPr/>
        </p:nvSpPr>
        <p:spPr>
          <a:xfrm>
            <a:off x="533400" y="3834488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Сохраняется основа
</a:t>
            </a:r>
            <a:pPr algn="l" indent="0" marL="0">
              <a:lnSpc>
                <a:spcPct val="100000"/>
              </a:lnSpc>
              <a:buNone/>
            </a:pPr>
            <a:r>
              <a:rPr lang="en-US" sz="291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большинстве случаев основа слова остаётся узнаваемой, а новое значение добавляет суффикс -ск-. Это помогает быстрее понять, от какого существительного образовано прилагательное.
</a:t>
            </a:r>
            <a:endParaRPr lang="en-US" sz="1164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суффикс прилагательного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проверки по основе слова и словарю.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2249714"/>
            <a:ext cx="6060571" cy="145275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написания в разных словах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увидеть, как выбор суффикса зависит от строения слова, а не только от звучания.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основа оканчивается на к, ц или ч, чаще пишется -к-; в остальных случаях обычно -ск-.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материала урока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6394" y="1800131"/>
            <a:ext cx="4174535" cy="27721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от названий людей, народов и мест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799006" y="1995395"/>
            <a:ext cx="4038600" cy="6415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Профессии и занятия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слов, называющих профессию или род занятий, образуются прилагательные с нужным признаком: матросский, ткацкий, крестьянский. Они показывают отношение к человеку и его делу.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799006" y="2848607"/>
            <a:ext cx="4038600" cy="6415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Народы и национальности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могут называться по народам и странам: немецкий, турецкий, узбекский. В таких словах особенно важно видеть исходное существительное и основу.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799006" y="3701818"/>
            <a:ext cx="4038600" cy="6415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Местность и предметы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деревенский, городской и похожие примеры связывают признак с местом или предметом. На схеме удобно показывать путь: существительное → основа → суффикс → прилагательное.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33024" y="802918"/>
            <a:ext cx="3680524" cy="35376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 этой группе лучше проверять по словарю.
</a:t>
            </a:r>
            <a:endParaRPr lang="en-US" sz="5400" dirty="0"/>
          </a:p>
        </p:txBody>
      </p:sp>
      <p:sp>
        <p:nvSpPr>
          <p:cNvPr id="4" name="Text 1"/>
          <p:cNvSpPr txBox="1"/>
          <p:nvPr/>
        </p:nvSpPr>
        <p:spPr>
          <a:xfrm>
            <a:off x="5574900" y="1391775"/>
            <a:ext cx="2818500" cy="24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слова, написание которых нужно запомнить целиком, потому что общее правило не помогает сразу.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Орфографический словарь и материал урока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суффиксы встречаются чаще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отражает распределение примеров из урока и помогает быстро сравнить две группы слов.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учебных примерах чаще представлены слова с -ск-, поэтому эта модель запоминается быстрее.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темы урока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49631" y="1892681"/>
            <a:ext cx="517045" cy="4595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8321" y="1867952"/>
            <a:ext cx="509053" cy="5090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0567" y="1867952"/>
            <a:ext cx="445422" cy="50905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3249631" y="2624604"/>
            <a:ext cx="2570941" cy="13089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Смотрим на состав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правильного выбора суффикса важно не произношение, а строение слова. Нужно сначала определить исходное существительное, затем выделить его основу и уже после этого применять правило.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14325" y="2624604"/>
            <a:ext cx="2570941" cy="13089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Слух может обмануть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устной речи слова с суффиксами -к- и -ск- нередко звучат похоже. Если писать только по слуху, легко пропустить или добавить лишнюю букву и допустить орфографическую ошибку.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6154756" y="2624604"/>
            <a:ext cx="2570941" cy="13089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по правилу и словарю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слово подходит под правило, пишем нужный суффикс без сомнений. Когда же форма относится к исключениям, правильное написание следует уточнить по орфографическому словарю.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нельзя опираться только на слух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6696" y="1850923"/>
            <a:ext cx="2263878" cy="81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Находим исходное слово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определяем, от какого существительного образовано прилагательное: город — городской, флот — флотский, крестьянин — крестьянский.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99502" y="1850923"/>
            <a:ext cx="2263878" cy="81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7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Выделяем основу
</a:t>
            </a:r>
            <a:pPr algn="l" indent="0" marL="0">
              <a:lnSpc>
                <a:spcPct val="100000"/>
              </a:lnSpc>
              <a:buNone/>
            </a:pPr>
            <a:r>
              <a:rPr lang="en-US" sz="798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отделяем окончание и смотрим на основу слова. Именно она помогает понять, какой суффикс нужно добавить и как изменяется слово при образовании прилагательного.
</a:t>
            </a:r>
            <a:endParaRPr lang="en-US" sz="1097" dirty="0"/>
          </a:p>
        </p:txBody>
      </p:sp>
      <p:sp>
        <p:nvSpPr>
          <p:cNvPr id="7" name="Text 2"/>
          <p:cNvSpPr txBox="1"/>
          <p:nvPr/>
        </p:nvSpPr>
        <p:spPr>
          <a:xfrm>
            <a:off x="6304935" y="1850923"/>
            <a:ext cx="2263878" cy="81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7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Применяем правило
</a:t>
            </a:r>
            <a:pPr algn="l" indent="0" marL="0">
              <a:lnSpc>
                <a:spcPct val="100000"/>
              </a:lnSpc>
              <a:buNone/>
            </a:pPr>
            <a:r>
              <a:rPr lang="en-US" sz="798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выбираем написание по правилу -к- или -ск-. Если форма вызывает сомнение или относится к словарным словам, проверяем её дополнительно.
</a:t>
            </a:r>
            <a:endParaRPr lang="en-US" sz="1097" dirty="0"/>
          </a:p>
        </p:txBody>
      </p:sp>
      <p:sp>
        <p:nvSpPr>
          <p:cNvPr id="8" name="Text 3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прилагательного с исходным существительным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для запоминания и слова по правилу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быстро увидеть, что часть слов подчиняется правилу, а часть требует отдельного запоминания или словарной проверки.
</a:t>
            </a:r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учебным примерам группы распределены примерно поровну, поэтому важно не полагаться на один способ проверки. Сначала правило, затем — словарь, если есть сомнение.
</a:t>
            </a:r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из темы «Суффиксы -к- и -ск- в именах прилагательных»
</a:t>
            </a:r>
            <a:endParaRPr lang="en-US" sz="87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2348" y="3562502"/>
            <a:ext cx="8557985" cy="106139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 написании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306394" y="2144485"/>
            <a:ext cx="1945756" cy="11458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Лишняя буква
</a:t>
            </a:r>
            <a:pPr algn="l" indent="0" marL="0">
              <a:lnSpc>
                <a:spcPct val="100000"/>
              </a:lnSpc>
              <a:buNone/>
            </a:pPr>
            <a:r>
              <a:rPr lang="en-US" sz="9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часто вставляют лишнюю букву, например пишут немеццкий вместо немецкий. Такая ошибка появляется, когда слово записывают по звучанию, не разбирая его состав и образование.
</a:t>
            </a:r>
            <a:endParaRPr lang="en-US" sz="1090" dirty="0"/>
          </a:p>
        </p:txBody>
      </p:sp>
      <p:sp>
        <p:nvSpPr>
          <p:cNvPr id="12" name="Text 3"/>
          <p:cNvSpPr txBox="1"/>
          <p:nvPr/>
        </p:nvSpPr>
        <p:spPr>
          <a:xfrm>
            <a:off x="2485129" y="2144485"/>
            <a:ext cx="1945756" cy="11458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Неверный суффикс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словах ткацкий и городской иногда выбирают не тот суффикс и пишут ткачский или городцкой. Чтобы избежать этого, нужно определить основу исходного существительного.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663864" y="2144485"/>
            <a:ext cx="1945756" cy="11458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внимание к основе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 основой на к, ц, ч требуют особенно аккуратной проверки. Именно здесь правило о выборе суффикса помогает не перепутать -к- и -ск- при письме.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842598" y="2144485"/>
            <a:ext cx="1945756" cy="11458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словаря
</a:t>
            </a:r>
            <a:pPr algn="l" indent="0" marL="0">
              <a:lnSpc>
                <a:spcPct val="100000"/>
              </a:lnSpc>
              <a:buNone/>
            </a:pPr>
            <a:r>
              <a:rPr lang="en-US" sz="9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слово кажется необычным или вызывает сомнение, его лучше сверить со словарём. Такая привычка помогает заметить трудные случаи и закрепить правильное написание.
</a:t>
            </a:r>
            <a:endParaRPr lang="en-US" sz="109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проверка написания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проверить прилагательное по строению слова и выбрать нужный суффикс без ошибки.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6975" y="2009073"/>
            <a:ext cx="6060571" cy="19340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Разбор слов по составу и написанию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6889349" y="2026727"/>
            <a:ext cx="1883794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исходное существительное связано с основой, суффиксом и готовым прилагательным.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таблице видно, что написание зависит от строения слова. Если основа оканчивается на к, ц, ч, чаще используется -к-, в остальных случаях обычно пишется -ск-.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 теме урока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8600" y="2225776"/>
            <a:ext cx="4130041" cy="233524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71103" y="2225776"/>
            <a:ext cx="4130041" cy="233524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306395" y="1508168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4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Дорожка с буквой к
</a:t>
            </a:r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Представь узкую тропинку, на которой ярко отмечена буква к. Она ведёт к словам ткацкий и немецкий, где выбор суффикса связан с концом основы и требует внимательного разбора слова.
</a:t>
            </a:r>
            <a:endParaRPr lang="en-US" sz="1184" dirty="0"/>
          </a:p>
        </p:txBody>
      </p:sp>
      <p:sp>
        <p:nvSpPr>
          <p:cNvPr id="9" name="Text 2"/>
          <p:cNvSpPr txBox="1"/>
          <p:nvPr/>
        </p:nvSpPr>
        <p:spPr>
          <a:xfrm>
            <a:off x="4840295" y="1508168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6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Дорожка с буквами ск
</a:t>
            </a:r>
            <a:pPr algn="l" indent="0" marL="0">
              <a:lnSpc>
                <a:spcPct val="100000"/>
              </a:lnSpc>
              <a:buNone/>
            </a:pPr>
            <a:r>
              <a:rPr lang="en-US" sz="9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идёт более широкая дорожка с буквами ск. По ней легко пройти к словам городской и февральский, потому что здесь суффикс присоединяется к основе без изменения её последней буквы.
</a:t>
            </a:r>
            <a:endParaRPr lang="en-US" sz="1116" dirty="0"/>
          </a:p>
        </p:txBody>
      </p:sp>
      <p:sp>
        <p:nvSpPr>
          <p:cNvPr id="10" name="Text 3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запомнить выбор суффикса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знаний на примерах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Мини-задание показывает, что одинаковый способ проверки подходит не для всех слов: часть пишется по правилу, а часть нужно запомнить.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Результаты делятся поровну, значит, при выборе суффикса важно сочетать правило с вниманием к словарным словам. Один способ проверки здесь не заменяет другой.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Мини-задание по теме урока
</a:t>
            </a:r>
            <a:endParaRPr lang="en-US" sz="99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итог правила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537160" y="1977628"/>
            <a:ext cx="2191087" cy="12462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1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определяем исходное существительное и выделяем основу. Без этого невозможно понять, какой суффикс нужен в прилагательном.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92108" y="1977628"/>
            <a:ext cx="2191088" cy="12462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2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смотрим на последнюю букву основы. После к, ц, ч чаще пишется -к-, а в большинстве остальных случаев — -ск-.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583103" y="1977628"/>
            <a:ext cx="2191087" cy="12462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3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слово относится к исключениям или вызывает сомнение, проверяем его по словарю. Так написание становится точным и надёжным.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61140" y="1356105"/>
            <a:ext cx="5821721" cy="243129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Суффиксы, которые помогают писать грамотно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 ошибаться в прилагательных, важно не угадывать по звучанию, а разбирать слово по составу. Тогда выбор между -к- и -ск- становится понятным и уверенным.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2026-05-28T08:28:30Z</dcterms:created>
  <dcterms:modified xsi:type="dcterms:W3CDTF">2026-05-28T08:28:30Z</dcterms:modified>
</cp:coreProperties>
</file>