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image" Target="../media/image-17-6.png"/><Relationship Id="rId7" Type="http://schemas.openxmlformats.org/officeDocument/2006/relationships/image" Target="../media/image-1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2999713"/>
            <a:ext cx="9144000" cy="214312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78625"/>
            <a:ext cx="61659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6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переложения «Слова о полку Игореве»: почему древний текст читают по-разному
</a:t>
            </a:r>
            <a:endParaRPr lang="en-US" sz="1864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052505"/>
            <a:ext cx="4638600" cy="53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древний памятник XII века звучит по-новому в каждом переводе?
</a:t>
            </a:r>
            <a:endParaRPr lang="en-US" sz="886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2588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«Слово» трудно читать без перевода
</a:t>
            </a:r>
            <a:endParaRPr lang="en-US" sz="221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1824550"/>
            <a:ext cx="3509100" cy="1965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создан на древнерусском языке, поэтому современному читателю мешают старые слова, непривычный порядок фраз и исторические реалии. К тому же оригинал не сохранился, а работа ведётся по спискам и научным комментариям.
</a:t>
            </a:r>
            <a:endParaRPr lang="en-US" sz="986" dirty="0"/>
          </a:p>
        </p:txBody>
      </p:sp>
      <p:sp>
        <p:nvSpPr>
          <p:cNvPr id="7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7316700" cy="90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и переложение: в чем разница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старается как можно точнее передать смысл, образность и интонацию оригинала, сохраняя связь с древнерусским текстом.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3225588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Переложение допускает больше свободы: можно менять порядок слов, упрощать трудные места и делать речь звучнее для современного читателя.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189600" y="1831700"/>
            <a:ext cx="27042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урока литературы оба варианта полезны: перевод помогает понять памятник ближе, а переложение делает его доступнее и эмоциональнее.
</a:t>
            </a:r>
            <a:endParaRPr lang="en-US" sz="1100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738691"/>
            <a:ext cx="4865100" cy="198896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создавал известные переводы и переложения «Слова»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авторы по-разному читали древний текст и по-разному передавали его школьникам и читателям.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автор выбирает свою степень близости к оригиналу: от художественной свободы до научной точности.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Хрестоматии и научно-учебные издания по «Слову о полку Игореве»
</a:t>
            </a:r>
            <a:endParaRPr lang="en-US" sz="822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менялось отношение к «Слову» в разные эпохи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каждым периодом становилось больше изданий с пояснениями, картами и иллюстрациями.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Интерес к памятнику не ослабевает: меняются способы чтения, но сам текст остаётся важным.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Обзорная историко-литературная традиция изучения «Слова о полку Игореве»
</a:t>
            </a:r>
            <a:endParaRPr lang="en-US" sz="8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329547" y="75"/>
            <a:ext cx="4811985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61600" y="258900"/>
            <a:ext cx="351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А. Жуковский: романтическое переложение древнего памятника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7" name="Text 2"/>
          <p:cNvSpPr txBox="1"/>
          <p:nvPr/>
        </p:nvSpPr>
        <p:spPr>
          <a:xfrm>
            <a:off x="261600" y="211292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Плавность и чувство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Жуковский сделал текст более плавным и лиричным, добавив ему настроение романтической поэзии XIX века. Его версия звучит торжественно и эмоционально.
</a:t>
            </a:r>
            <a:endParaRPr lang="en-US" sz="1400" dirty="0"/>
          </a:p>
        </p:txBody>
      </p:sp>
      <p:sp>
        <p:nvSpPr>
          <p:cNvPr id="8" name="Text 3"/>
          <p:cNvSpPr txBox="1"/>
          <p:nvPr/>
        </p:nvSpPr>
        <p:spPr>
          <a:xfrm>
            <a:off x="261600" y="3538505"/>
            <a:ext cx="3515400" cy="117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от буквальности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переложение читается как самостоятельное художественное произведение. Но оно заметно отходит от точной древнерусской формы и буквального строя оригинала.
</a:t>
            </a:r>
            <a:endParaRPr lang="en-US" sz="1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5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А. Н. Майков: стихотворный перевод с историческим колоритом
</a:t>
            </a:r>
            <a:endParaRPr lang="en-US" sz="2212" dirty="0"/>
          </a:p>
        </p:txBody>
      </p:sp>
      <p:sp>
        <p:nvSpPr>
          <p:cNvPr id="6" name="Text 2"/>
          <p:cNvSpPr txBox="1"/>
          <p:nvPr/>
        </p:nvSpPr>
        <p:spPr>
          <a:xfrm>
            <a:off x="369075" y="1630775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Майков стремился сохранить торжественный тон памятника и передать героический характер событий, не разрушая ощущение древности.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369075" y="2626243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его переводе заметны возвышенная лексика и ритмическая цельность, поэтому текст звучит как цельное эпическое повествование.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377326" y="3621699"/>
            <a:ext cx="672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школьников этот вариант полезен тем, что помогает почувствовать эпоху, но отдельные слова и обороты всё же требуют пояснений.
</a:t>
            </a:r>
            <a:endParaRPr lang="en-US" sz="986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528950"/>
            <a:ext cx="8620800" cy="85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К. Д. Бальмонт: свобода, музыка и авторская интонация
</a:t>
            </a:r>
            <a:endParaRPr lang="en-US" sz="22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Бальмонт передавал «Слово» свободнее, чем буквальный переводчик, и особенно заботился о мелодии стиха и его звучании.
</a:t>
            </a:r>
            <a:endParaRPr lang="en-US" sz="986" dirty="0"/>
          </a:p>
        </p:txBody>
      </p:sp>
      <p:sp>
        <p:nvSpPr>
          <p:cNvPr id="5" name="Text 2"/>
          <p:cNvSpPr txBox="1"/>
          <p:nvPr/>
        </p:nvSpPr>
        <p:spPr>
          <a:xfrm>
            <a:off x="2463596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текст наполнен яркими образами и сильными эмоциями, поэтому читатель сразу чувствует авторскую интонацию переводчика.
</a:t>
            </a:r>
            <a:endParaRPr lang="en-US" sz="986" dirty="0"/>
          </a:p>
        </p:txBody>
      </p:sp>
      <p:sp>
        <p:nvSpPr>
          <p:cNvPr id="6" name="Text 3"/>
          <p:cNvSpPr txBox="1"/>
          <p:nvPr/>
        </p:nvSpPr>
        <p:spPr>
          <a:xfrm>
            <a:off x="4665597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вариант ценен как самостоятельное произведение, но не всегда совпадает с точным смыслом древнего памятника.
</a:t>
            </a:r>
            <a:endParaRPr lang="en-US" sz="986" dirty="0"/>
          </a:p>
        </p:txBody>
      </p:sp>
      <p:sp>
        <p:nvSpPr>
          <p:cNvPr id="7" name="Text 4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  <p:sp>
        <p:nvSpPr>
          <p:cNvPr id="8" name="Text 5"/>
          <p:cNvSpPr txBox="1"/>
          <p:nvPr/>
        </p:nvSpPr>
        <p:spPr>
          <a:xfrm>
            <a:off x="6867599" y="1806381"/>
            <a:ext cx="2014800" cy="20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Школьникам важно увидеть: перевод может не только объяснять текст, но и показывать творческую манеру самого автора.
</a:t>
            </a:r>
            <a:endParaRPr lang="en-US" sz="986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1104" y="1765975"/>
            <a:ext cx="4405200" cy="180094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переводов по основным признакам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315525" y="15070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помогает выбрать текст под конкретную учебную задачу: чтение, анализ или знакомство с историей памятника.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5315525" y="2878300"/>
            <a:ext cx="35628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Единственного лучшего варианта нет: каждый перевод решает свою задачу и по-своему раскрывает памятник.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611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и научно-учебные издания «Слова о полку Игореве»
</a:t>
            </a:r>
            <a:endParaRPr lang="en-US" sz="8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489920" y="75"/>
            <a:ext cx="3651684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47112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Н. А. Заболоцкий: перевод, который часто читают в школе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497925" y="20787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Заболоцкого часто выбирают для 9 класса, потому что он сочетает понятный современный язык, ясный ритм и поэтическую выразительность. Сюжет остаётся узнаваемым, а чтение не перегружается архаизмами.
</a:t>
            </a:r>
            <a:endParaRPr lang="en-US" sz="1086" dirty="0"/>
          </a:p>
        </p:txBody>
      </p:sp>
      <p:sp>
        <p:nvSpPr>
          <p:cNvPr id="8" name="Text 2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  <p:sp>
        <p:nvSpPr>
          <p:cNvPr id="9" name="Text 3"/>
          <p:cNvSpPr txBox="1"/>
          <p:nvPr/>
        </p:nvSpPr>
        <p:spPr>
          <a:xfrm>
            <a:off x="497925" y="3334675"/>
            <a:ext cx="3940200" cy="114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Этот вариант удобен для первого серьёзного знакомства с памятником: он помогает понять содержание, почувствовать красоту текста и перейти к анализу с меньшими трудностями.
</a:t>
            </a:r>
            <a:endParaRPr lang="en-US" sz="1086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481446"/>
            <a:ext cx="8612400" cy="314390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создается перевод «Слова о полку Игореве»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98052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работы переводчика: от древнерусского текста и его списков до проверки точности, выразительности и удобства чтения.
</a:t>
            </a:r>
            <a:endParaRPr lang="en-US" sz="1112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  <p:sp>
        <p:nvSpPr>
          <p:cNvPr id="6" name="Text 1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делает перевод «Слова» особенно трудным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369074" y="1141075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Текст написан на древнерусском языке, поэтому переводчик сталкивается с непривычной лексикой, старой грамматикой и словами, которые давно вышли из употребления.
</a:t>
            </a:r>
            <a:endParaRPr lang="en-US" sz="986" dirty="0"/>
          </a:p>
        </p:txBody>
      </p:sp>
      <p:sp>
        <p:nvSpPr>
          <p:cNvPr id="8" name="Text 3"/>
          <p:cNvSpPr txBox="1"/>
          <p:nvPr/>
        </p:nvSpPr>
        <p:spPr>
          <a:xfrm>
            <a:off x="369074" y="2136541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места имеют несколько возможных толкований: одно и то же выражение может быть и описанием события, и поэтическим образом, и скрытым намёком.
</a:t>
            </a:r>
            <a:endParaRPr lang="en-US" sz="986" dirty="0"/>
          </a:p>
        </p:txBody>
      </p:sp>
      <p:sp>
        <p:nvSpPr>
          <p:cNvPr id="9" name="Text 4"/>
          <p:cNvSpPr txBox="1"/>
          <p:nvPr/>
        </p:nvSpPr>
        <p:spPr>
          <a:xfrm>
            <a:off x="377582" y="3131994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передать не только смысл, но и настроение: тревогу перед походом, скорбь, гордость князей и силу обращения к природе как к живой.
</a:t>
            </a:r>
            <a:endParaRPr lang="en-US" sz="986" dirty="0"/>
          </a:p>
        </p:txBody>
      </p:sp>
      <p:sp>
        <p:nvSpPr>
          <p:cNvPr id="10" name="Text 5"/>
          <p:cNvSpPr txBox="1"/>
          <p:nvPr/>
        </p:nvSpPr>
        <p:spPr>
          <a:xfrm>
            <a:off x="377582" y="4127473"/>
            <a:ext cx="6934800" cy="64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Из-за этого разные переводы звучат по-разному: одни ближе к оригиналу, другие понятнее современному читателю, а третьи сильнее раскрывают художественную сторону.
</a:t>
            </a:r>
            <a:endParaRPr lang="en-US" sz="98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чаще всего теряется при переводе древнего текста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 нередко выбирает между буквальной точностью и более плавным звучанием, поэтому часть особенностей оригинала неизбежно меняется.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страдают язык и поэтика: сохранить все оттенки сразу почти невозможно, поэтому перевод всегда требует выбора.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Сопоставление типичных трудностей перевода древнерусского текста, обобщение по учебным изданиям «Слова о полку Игореве».
</a:t>
            </a:r>
            <a:endParaRPr lang="en-US" sz="738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9700" y="1782800"/>
            <a:ext cx="368400" cy="3684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12750" y="1796067"/>
            <a:ext cx="384600" cy="34186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363900" y="1796067"/>
            <a:ext cx="384600" cy="34186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7" name="Text 1"/>
          <p:cNvSpPr txBox="1"/>
          <p:nvPr/>
        </p:nvSpPr>
        <p:spPr>
          <a:xfrm>
            <a:off x="2616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объясняют поход Игоря, княжеские усобицы и реальные события XII века, без которых многие строки остаются непонятными и слишком общими.
</a:t>
            </a:r>
            <a:endParaRPr lang="en-US" sz="1400" dirty="0"/>
          </a:p>
        </p:txBody>
      </p:sp>
      <p:sp>
        <p:nvSpPr>
          <p:cNvPr id="8" name="Text 2"/>
          <p:cNvSpPr txBox="1"/>
          <p:nvPr/>
        </p:nvSpPr>
        <p:spPr>
          <a:xfrm>
            <a:off x="331275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Трудные слова и имена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пояснениях раскрываются редкие слова, названия племён, имена князей и военные термины, которые школьнику трудно понять без дополнительной подсказки.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6363900" y="2341500"/>
            <a:ext cx="2518500" cy="192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текста и эпохи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Хороший комментарий помогает увидеть, как художественный текст связан с историей Руси, и делает чтение не только понятным, но и более живым.
</a:t>
            </a:r>
            <a:endParaRPr lang="en-US" sz="1400" dirty="0"/>
          </a:p>
        </p:txBody>
      </p:sp>
      <p:sp>
        <p:nvSpPr>
          <p:cNvPr id="10" name="Text 4"/>
          <p:cNvSpPr txBox="1"/>
          <p:nvPr/>
        </p:nvSpPr>
        <p:spPr>
          <a:xfrm>
            <a:off x="261600" y="528950"/>
            <a:ext cx="8620800" cy="54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комментарии так важны рядом с переводом
</a:t>
            </a:r>
            <a:endParaRPr lang="en-US" sz="2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01160" y="1097437"/>
            <a:ext cx="4981200" cy="118692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01198" y="2396601"/>
            <a:ext cx="4981200" cy="118692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901173" y="3695752"/>
            <a:ext cx="4981200" cy="118692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в изданиях «Слова»: как визуальный ряд помогает чтению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61600" y="1095400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похода Игоря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Карта сразу показывает путь дружины и помогает представить пространство событий. Когда школьник видит расстояния и направления движения, сюжет становится яснее, а историческая основа текста — нагляднее.
</a:t>
            </a:r>
            <a:endParaRPr lang="en-US" sz="1202" dirty="0"/>
          </a:p>
        </p:txBody>
      </p:sp>
      <p:sp>
        <p:nvSpPr>
          <p:cNvPr id="9" name="Text 3"/>
          <p:cNvSpPr txBox="1"/>
          <p:nvPr/>
        </p:nvSpPr>
        <p:spPr>
          <a:xfrm>
            <a:off x="261638" y="2394564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Плач Ярославны в образах художников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Иллюстрации к плачу Ярославны передают не только сцену ожидания, но и чувство тоски, которое трудно передать одним пересказом. Визуальный образ делает этот эпизод особенно запоминающимся.
</a:t>
            </a:r>
            <a:endParaRPr lang="en-US" sz="1202" dirty="0"/>
          </a:p>
        </p:txBody>
      </p:sp>
      <p:sp>
        <p:nvSpPr>
          <p:cNvPr id="10" name="Text 4"/>
          <p:cNvSpPr txBox="1"/>
          <p:nvPr/>
        </p:nvSpPr>
        <p:spPr>
          <a:xfrm>
            <a:off x="261613" y="3693715"/>
            <a:ext cx="3493200" cy="119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Древнерусская миниатюра и бой
</a:t>
            </a:r>
            <a:pPr algn="l" indent="0" marL="0">
              <a:lnSpc>
                <a:spcPct val="115000"/>
              </a:lnSpc>
              <a:buNone/>
            </a:pPr>
            <a:r>
              <a:rPr lang="en-US" sz="60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Репродукции старинных изображений помогают почувствовать эпоху: оружие, одежду, ладью, строй боя. Такой материал соединяет литературу с историей и поддерживает интерес к чтению.
</a:t>
            </a:r>
            <a:endParaRPr lang="en-US" sz="120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008875" y="1906823"/>
            <a:ext cx="4865100" cy="165270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1600" y="52895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вариант текста подходит для разных учебных задач
</a:t>
            </a:r>
            <a:endParaRPr lang="en-US" sz="2212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1600" y="14353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версии «Слова» помогают решать разные учебные задачи: от первого знакомства до сравнения стилей и изучения исторического контекста.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1600" y="2806675"/>
            <a:ext cx="34650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памятник можно изучать по-разному: выбор текста зависит от цели урока, уровня чтения и того, что именно нужно увидеть в произведении.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008875" y="4396800"/>
            <a:ext cx="48651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и научные издания «Слова о полку Игореве» для школьного и дополнительного чтения.
</a:t>
            </a:r>
            <a:endParaRPr lang="en-US" sz="8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93675" y="1251560"/>
            <a:ext cx="336600" cy="2692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86625" y="1238150"/>
            <a:ext cx="296100" cy="2961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32431" y="3001300"/>
            <a:ext cx="259087" cy="2961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  <p:sp>
        <p:nvSpPr>
          <p:cNvPr id="10" name="Text 1"/>
          <p:cNvSpPr txBox="1"/>
          <p:nvPr/>
        </p:nvSpPr>
        <p:spPr>
          <a:xfrm>
            <a:off x="9252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меняется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течением времени меняются слова, обороты и привычный способ выражать мысль, поэтому старый перевод может звучать слишком трудно для нового поколения читателей.
</a:t>
            </a:r>
            <a:endParaRPr lang="en-US" sz="1337" dirty="0"/>
          </a:p>
        </p:txBody>
      </p:sp>
      <p:sp>
        <p:nvSpPr>
          <p:cNvPr id="11" name="Text 2"/>
          <p:cNvSpPr txBox="1"/>
          <p:nvPr/>
        </p:nvSpPr>
        <p:spPr>
          <a:xfrm>
            <a:off x="5297875" y="1238150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Уточнение смысла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Исследователи по-новому читают спорные места текста и проверяют комментарии, чтобы передать смысл точнее и объяснить трудные образы без искажений.
</a:t>
            </a:r>
            <a:endParaRPr lang="en-US" sz="1337" dirty="0"/>
          </a:p>
        </p:txBody>
      </p:sp>
      <p:sp>
        <p:nvSpPr>
          <p:cNvPr id="12" name="Text 3"/>
          <p:cNvSpPr txBox="1"/>
          <p:nvPr/>
        </p:nvSpPr>
        <p:spPr>
          <a:xfrm>
            <a:off x="925275" y="3001294"/>
            <a:ext cx="3452100" cy="136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37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Новый читатель
</a:t>
            </a:r>
            <a:pPr algn="l" indent="0" marL="0">
              <a:lnSpc>
                <a:spcPct val="115000"/>
              </a:lnSpc>
              <a:buNone/>
            </a:pPr>
            <a:r>
              <a:rPr lang="en-US" sz="56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Каждая эпоха ищет свой способ говорить с подростками: одни переводчики делают текст поэтичнее, другие — яснее, а третьи стараются сохранить учебную точность.
</a:t>
            </a:r>
            <a:endParaRPr lang="en-US" sz="1337" dirty="0"/>
          </a:p>
        </p:txBody>
      </p:sp>
      <p:sp>
        <p:nvSpPr>
          <p:cNvPr id="13" name="Text 4"/>
          <p:cNvSpPr txBox="1"/>
          <p:nvPr/>
        </p:nvSpPr>
        <p:spPr>
          <a:xfrm>
            <a:off x="261600" y="258900"/>
            <a:ext cx="8620800" cy="52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появляются новые переводы «Слова»
</a:t>
            </a:r>
            <a:endParaRPr lang="en-US" sz="201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78516" y="1258100"/>
            <a:ext cx="4403775" cy="28167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65813" y="258900"/>
            <a:ext cx="8612400" cy="54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переводов по понятности, точности и поэтичности
</a:t>
            </a:r>
            <a:endParaRPr lang="en-US" sz="2175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65825" y="1487550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школьника важны не только красивые строки, но и возможность разобраться в смысле без долгого разгадывания каждого слова.
</a:t>
            </a:r>
            <a:endParaRPr lang="en-US" sz="1022" dirty="0"/>
          </a:p>
        </p:txBody>
      </p:sp>
      <p:sp>
        <p:nvSpPr>
          <p:cNvPr id="7" name="Text 3"/>
          <p:cNvSpPr txBox="1"/>
          <p:nvPr/>
        </p:nvSpPr>
        <p:spPr>
          <a:xfrm>
            <a:off x="265825" y="2858837"/>
            <a:ext cx="3589200" cy="122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варианта свой сильный стороны: одни легче читать, другие точнее, третьи звучат более художественно. Универсального лучшего текста нет.
</a:t>
            </a:r>
            <a:endParaRPr lang="en-US" sz="1022" dirty="0"/>
          </a:p>
        </p:txBody>
      </p:sp>
      <p:sp>
        <p:nvSpPr>
          <p:cNvPr id="8" name="Text 4"/>
          <p:cNvSpPr txBox="1"/>
          <p:nvPr/>
        </p:nvSpPr>
        <p:spPr>
          <a:xfrm>
            <a:off x="4277815" y="4159049"/>
            <a:ext cx="44052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переводов и учебных изданий «Слова о полку Игореве» по типичным школьным критериям чтения.
</a:t>
            </a:r>
            <a:endParaRPr lang="en-US" sz="738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6763" y="1849862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перевод не просто заменяет старые слова новыми, а заново открывает памятник для читателя. Поэтому «Слово» продолжает жить в разных языковых формах и не теряет значения.
</a:t>
            </a:r>
            <a:endParaRPr lang="en-US" sz="986" dirty="0"/>
          </a:p>
        </p:txBody>
      </p:sp>
      <p:sp>
        <p:nvSpPr>
          <p:cNvPr id="5" name="Text 1"/>
          <p:cNvSpPr txBox="1"/>
          <p:nvPr/>
        </p:nvSpPr>
        <p:spPr>
          <a:xfrm>
            <a:off x="8806841" y="4954441"/>
            <a:ext cx="206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3355662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Романтические переложения, школьные переводы и научные комментарии показывают разные стороны одного текста: настроение, исторический смысл, художественную силу и особенности древнерусской речи.
</a:t>
            </a:r>
            <a:endParaRPr lang="en-US" sz="986" dirty="0"/>
          </a:p>
        </p:txBody>
      </p:sp>
      <p:sp>
        <p:nvSpPr>
          <p:cNvPr id="7" name="Text 3"/>
          <p:cNvSpPr txBox="1"/>
          <p:nvPr/>
        </p:nvSpPr>
        <p:spPr>
          <a:xfrm>
            <a:off x="6304563" y="1849850"/>
            <a:ext cx="2432700" cy="196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произведение читают снова и сравнивают разные версии, оно становится частью живой культуры. Именно поэтому интерес к «Слову» сохраняется уже много поколений.
</a:t>
            </a:r>
            <a:endParaRPr lang="en-US" sz="986" dirty="0"/>
          </a:p>
        </p:txBody>
      </p:sp>
      <p:sp>
        <p:nvSpPr>
          <p:cNvPr id="8" name="Text 4"/>
          <p:cNvSpPr txBox="1"/>
          <p:nvPr/>
        </p:nvSpPr>
        <p:spPr>
          <a:xfrm>
            <a:off x="261600" y="258900"/>
            <a:ext cx="8620800" cy="606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 как новая жизнь древнего памятника
</a:t>
            </a:r>
            <a:endParaRPr lang="en-US" sz="2212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61600" y="1100350"/>
            <a:ext cx="6155400" cy="1298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«Слово» остаётся живым благодаря переводам
</a:t>
            </a:r>
            <a:endParaRPr lang="en-US" sz="2412" dirty="0"/>
          </a:p>
        </p:txBody>
      </p:sp>
      <p:sp>
        <p:nvSpPr>
          <p:cNvPr id="4" name="Text 1"/>
          <p:cNvSpPr txBox="1"/>
          <p:nvPr/>
        </p:nvSpPr>
        <p:spPr>
          <a:xfrm>
            <a:off x="261600" y="2615925"/>
            <a:ext cx="4551300" cy="1188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Переводы и переложения помогают понять древний памятник, а ещё делают его ближе современному читателю. Благодаря разным авторам «Слово о полку Игореве» продолжает звучать по-новому.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2026-05-23T00:02:32Z</dcterms:created>
  <dcterms:modified xsi:type="dcterms:W3CDTF">2026-05-23T00:02:32Z</dcterms:modified>
</cp:coreProperties>
</file>