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" y="2782181"/>
            <a:ext cx="9144000" cy="23574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49250" y="36623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2372805" y="1820242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Дороги, рельсы, мосты и узлы делают перемещения возможными и формируют ритм городов.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505850" y="760708"/>
            <a:ext cx="6132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Транспортная инфраструктура: как люди, грузы и города связаны между собой
</a:t>
            </a:r>
            <a:endParaRPr lang="en-US" sz="231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776" y="0"/>
            <a:ext cx="508824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транспортная инфраструктура важна в географии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3947700"/>
            <a:ext cx="35682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Транспортная география показывает, как перемещаются люди, сырьё, товары и информация. В городах сосредоточено большинство населения, поэтому станции и дороги испытывают постоянную нагрузку. От поездки школьника до поставки продукции — всё связано с транспортом.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состоит транспортная система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62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Транспортная система опирается на пути сообщения, транспортные средства, узлы и службы управления. Именно вместе они обеспечивают регулярные и предсказуемые перевозки людей и грузов между пунктами.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2455316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сообщения включают автомобильные дороги, железные дороги, водные пути и воздушные маршруты. По ним движутся машины, поезда, суда и самолёты, образуя разные направления перевозок.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640569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Транспортные узлы — это места, где сходятся разные виды транспорта: вокзалы, станции, порты, аэропорты и пересадочные центры. Там пассажиры делают пересадки, а грузы перегружают и распределяют.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0" name="Text 5"/>
          <p:cNvSpPr txBox="1"/>
          <p:nvPr/>
        </p:nvSpPr>
        <p:spPr>
          <a:xfrm>
            <a:off x="6825836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Службы управления и обслуживания помогают координировать движение и поддерживать работу всей сети. Они отвечают за графики, безопасность и бесперебойность работы инфраструктуры.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транспорта и их назначение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транспорта зависит от дальности, срочности и типа груза: от пассажирских поездок до нефти и газа.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совокупности виды транспорта закрывают разные потребности: быстрые перевозки, массовые грузы и перекачку энергоносителей.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Обобщённое учебное описание назначения видов транспорта (без привязки к конкретной статистике).
</a:t>
            </a:r>
            <a:endParaRPr lang="en-US" sz="7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557648"/>
            <a:ext cx="4873500" cy="23005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видов транспорта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различается по скорости, стоимости, грузоподъёмности и влиянию на окружающую среду. Это помогает выбирать наиболее подходящий способ доставки.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Быстрее всего обычно авиация, для больших потоков и дальних маршрутов часто подходит железная дорога, а водный транспорт выгоден для тяжёлых грузов.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характеристики из школьных курсов по транспортной географии (без указания чисел).
</a:t>
            </a:r>
            <a:endParaRPr lang="en-US" sz="7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600" y="987838"/>
            <a:ext cx="4742400" cy="12411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1600" y="2309623"/>
            <a:ext cx="4742400" cy="12411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31600" y="3631406"/>
            <a:ext cx="4742400" cy="124117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Дороги, мосты и тоннели как основа связей между территориями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134900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Развязка, которая «разгружает» улицы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городской дороге развязка помогает машинам не упираться в один перекрёсток. Потоки распределяются по направлениям, и движение становится ровнее. Именно так инженерные решения уменьшают задержки и обеспечивают связь районов.
</a:t>
            </a:r>
            <a:endParaRPr lang="en-US" sz="1048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2456688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Мост через реку: связь без обходов
</a:t>
            </a:r>
            <a:pPr algn="l" indent="0" marL="0">
              <a:lnSpc>
                <a:spcPct val="115000"/>
              </a:lnSpc>
              <a:buNone/>
            </a:pPr>
            <a:r>
              <a:rPr lang="en-US" sz="6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Мост позволяет пересекать реку там, где иначе пришлось бы ехать по длинному маршруту. При этом важно учитывать нагрузку на конструкцию и безопасность для водителей. Такой объект превращает преграду в обычную часть дороги.
</a:t>
            </a:r>
            <a:endParaRPr lang="en-US" sz="1061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3778475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Тоннель под горой или сквозь плотную застройку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Тоннель сокращает путь, когда гора или городские кварталы мешают прокладке обычной трассы. Он помогает сохранить время в пути и уменьшить вмешательство в поверхность. В результате транзитные маршруты работают даже в сложных условиях.
</a:t>
            </a:r>
            <a:endParaRPr lang="en-US" sz="104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дороги: длинные расстояния и большие потоки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Поезда перевозят и пассажиров, и крупные партии грузов. Это удобно, когда нужно отправлять много одновременно по одному направлению — от складов до крупных станций.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1992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по рельсам связано с меньшими энергетическими затратами на перевозку по сравнению с многими другими видами транспорта. Поэтому железные дороги часто выбирают для регулярных дальних маршрутов.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284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линии используют электровозы, автоматическую сигнализацию и высокоскоростные поезда на отдельных участках. Это повышает точность движения и позволяет разгоняться до высоких скоростей.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550" y="1854617"/>
            <a:ext cx="198300" cy="17626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54650" y="1845400"/>
            <a:ext cx="194700" cy="194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40569" y="1845400"/>
            <a:ext cx="170363" cy="1947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801450" y="1845400"/>
            <a:ext cx="194700" cy="1947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Общественный транспорт в жизни города
</a:t>
            </a:r>
            <a:endParaRPr lang="en-US" sz="2412" dirty="0"/>
          </a:p>
        </p:txBody>
      </p:sp>
      <p:sp>
        <p:nvSpPr>
          <p:cNvPr id="14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5" name="Text 2"/>
          <p:cNvSpPr txBox="1"/>
          <p:nvPr/>
        </p:nvSpPr>
        <p:spPr>
          <a:xfrm>
            <a:off x="473550" y="2225750"/>
            <a:ext cx="1885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Автобусы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маршруты и понятные остановки помогают горожанам планировать поездки. Автобусы связывают районы и делают дорогу в школу, к работе и магазинам проще даже без личной машины.
</a:t>
            </a:r>
            <a:endParaRPr lang="en-US" sz="1000" dirty="0"/>
          </a:p>
        </p:txBody>
      </p:sp>
      <p:sp>
        <p:nvSpPr>
          <p:cNvPr id="16" name="Text 3"/>
          <p:cNvSpPr txBox="1"/>
          <p:nvPr/>
        </p:nvSpPr>
        <p:spPr>
          <a:xfrm>
            <a:off x="2552850" y="2225750"/>
            <a:ext cx="1885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Трамваи и троллейбусы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Трамвай и троллейбус обычно перевозят много людей по городским направлениям. Они подходят для плотных районов, а фиксированные маршруты упрощают пересадки и ожидание.
</a:t>
            </a:r>
            <a:endParaRPr lang="en-US" sz="1000" dirty="0"/>
          </a:p>
        </p:txBody>
      </p:sp>
      <p:sp>
        <p:nvSpPr>
          <p:cNvPr id="17" name="Text 4"/>
          <p:cNvSpPr txBox="1"/>
          <p:nvPr/>
        </p:nvSpPr>
        <p:spPr>
          <a:xfrm>
            <a:off x="4626600" y="2225750"/>
            <a:ext cx="19851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Метро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Метро быстро доставляет пассажиров на большие расстояния внутри города. Станции с навигацией и продуманными подходами снижают риск толчеи и делают путь безопаснее.
</a:t>
            </a:r>
            <a:endParaRPr lang="en-US" sz="1000" dirty="0"/>
          </a:p>
        </p:txBody>
      </p:sp>
      <p:sp>
        <p:nvSpPr>
          <p:cNvPr id="18" name="Text 5"/>
          <p:cNvSpPr txBox="1"/>
          <p:nvPr/>
        </p:nvSpPr>
        <p:spPr>
          <a:xfrm>
            <a:off x="6799650" y="2225750"/>
            <a:ext cx="19851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Пересадки и информирование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Удобные пересадки, электронные табло и расписание помогают уменьшить время ожидания. Когда маршрут легко понять, поездки становятся предсказуемыми для детей, родителей и пожилых людей.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292562"/>
            <a:ext cx="8612400" cy="35916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261550" y="2700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создаётся транспортный объект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261550" y="7215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работ: от выбора места до эксплуатации и обслуживания.
</a:t>
            </a:r>
            <a:endParaRPr lang="en-US" sz="111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на дорогах и в транспортных узлах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211925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Освещение, разметка, светофоры, пешеходные переходы и ограждения помогают участникам движения лучше видеть ситуацию и действовать по правилам.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212600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аварий растёт при плохой видимости, скользком покрытии, высокой скорости и невнимательности. Поэтому водителям и пешеходам особенно важно соблюдать осторожность.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13275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вокзалах и станциях важны указатели, понятная навигация, платформенные ограждения и контроль доступа к опасным зонам — это снижает вероятность несчастных случаев.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возникают пробки и задержки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часы пик поток машин часто превышает пропускную способность улиц, поэтому скорость падает, а очереди растут на перекрёстках и развязках.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заметные причины задержек связаны с перегрузкой сети и неожиданными событиями; даже короткая авария разгоняет пробку на соседние участки.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модель транспортной ситуации (условные значения для наглядности).
</a:t>
            </a:r>
            <a:endParaRPr lang="en-US" sz="7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Умные технологии в транспорте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00" y="1440902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Интеллектуальные светофоры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Светофоры подстраивают длительность фаз под текущую загрузку перекрёстка, чтобы уменьшать остановки и выравнивать поток машин и автобусов.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227575" y="2793959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GPS-навигация и электронные табло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Навигаторы и табло показывают время прибытия и изменения маршрутов, а водителям помогают выбирать более свободные коридоры движения.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185141" y="1440902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Датчики движения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Датчики фиксируют приближение транспорта и плотность потоков; на основе данных система корректирует режимы движения и предупреждает о снижении скорости.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142725" y="2793959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Бесконтактная оплата и диспетчерское управление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Оплата упрощается, а диспетчерские центры получают данные в реальном времени, перенаправляя маршруты при ремонтах, перегрузке и авариях.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525" y="1067408"/>
            <a:ext cx="8625000" cy="238455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данные нужны для управления транспортом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398945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Оперативные и регулярные показатели помогают находить проблемные участки, планировать ремонт и снижать риски для пассажиров и водителей.
</a:t>
            </a:r>
            <a:endParaRPr lang="en-US" sz="1022" dirty="0"/>
          </a:p>
        </p:txBody>
      </p:sp>
      <p:sp>
        <p:nvSpPr>
          <p:cNvPr id="9" name="Text 3"/>
          <p:cNvSpPr txBox="1"/>
          <p:nvPr/>
        </p:nvSpPr>
        <p:spPr>
          <a:xfrm>
            <a:off x="4664735" y="398945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Управление опирается на спрос, состояние инфраструктуры и безопасность: данные помогают заранее снижать перегрузку, ремонтировать проблемные участки и улучшать маршрутность.
</a:t>
            </a:r>
            <a:endParaRPr lang="en-US" sz="1022" dirty="0"/>
          </a:p>
        </p:txBody>
      </p:sp>
      <p:sp>
        <p:nvSpPr>
          <p:cNvPr id="10" name="Text 4"/>
          <p:cNvSpPr txBox="1"/>
          <p:nvPr/>
        </p:nvSpPr>
        <p:spPr>
          <a:xfrm>
            <a:off x="270000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58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Методические подходы транспортного планирования (общие принципы, без привязки к конкретному городу).
</a:t>
            </a:r>
            <a:endParaRPr lang="en-US" sz="65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776" y="0"/>
            <a:ext cx="508824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последствия транспорта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475800" y="4106700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уменьшить вред, применяют электробусы, трамваи, велосипедные дорожки и пешеходные зоны. Зарядные станции и удобные пересадки помогают людям чаще выбирать общественный транспорт и немоторные поездки.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75800" y="3206075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влияет на воздух, уровень шума и площадь, которую занимают дороги и стоянки. При активном движении усиливается шум у жилых домов, а выхлопы ухудшают качество воздуха в районах с высокой плотностью транспорта.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выгодно вовремя обслуживать транспортные объекты
</a:t>
            </a:r>
            <a:endParaRPr lang="en-US" sz="2106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на дорогах, рельсах, мостах и тоннелях обходится дешевле, чем аварийное восстановление, потому что поломки чаще «накапливаются» постепенно.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проверки снижают риск внезапных закрытий и помогают держать транспортную сеть в рабочем состоянии без больших разрывов в движении.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закономерности жизненного цикла инфраструктуры (условные значения для иллюстрации).
</a:t>
            </a:r>
            <a:endParaRPr lang="en-US" sz="7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77675" y="3883575"/>
            <a:ext cx="3898500" cy="8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входа и ориентирования важно ежедневно: доступность делает маршруты безопаснее и помогает людям перемещаться самостоятельно без лишней помощи.
</a:t>
            </a:r>
            <a:endParaRPr lang="en-US" sz="922" dirty="0"/>
          </a:p>
        </p:txBody>
      </p:sp>
      <p:sp>
        <p:nvSpPr>
          <p:cNvPr id="5" name="Text 1"/>
          <p:cNvSpPr txBox="1"/>
          <p:nvPr/>
        </p:nvSpPr>
        <p:spPr>
          <a:xfrm>
            <a:off x="952725" y="30666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8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Дидактическое обобщение по барьерам мобильности (без привязки к конкретной статистике).
</a:t>
            </a:r>
            <a:endParaRPr lang="en-US" sz="628" dirty="0"/>
          </a:p>
        </p:txBody>
      </p:sp>
      <p:sp>
        <p:nvSpPr>
          <p:cNvPr id="6" name="Text 2"/>
          <p:cNvSpPr txBox="1"/>
          <p:nvPr/>
        </p:nvSpPr>
        <p:spPr>
          <a:xfrm>
            <a:off x="605475" y="66127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605475" y="2044425"/>
            <a:ext cx="4372200" cy="9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означает, что одной небольшой ступени без пандуса или одного неудобного входа достаточно, чтобы поездка стала затруднительной для многих людей.
</a:t>
            </a:r>
            <a:endParaRPr lang="en-US" sz="1549" dirty="0"/>
          </a:p>
        </p:txBody>
      </p:sp>
      <p:sp>
        <p:nvSpPr>
          <p:cNvPr id="8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Грузовые перевозки и снабжение городов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616750"/>
            <a:ext cx="37017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Грузовой транспорт привозит продукты, топливо, школьные принадлежности, стройматериалы и технику. Без регулярных поставок меняются цены и пропадают нужные товары на полках.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185975" y="1616750"/>
            <a:ext cx="37017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снабжения строится из нескольких звеньев: склады и терминалы, сортировочные станции, порты и магистрали. Они работают как единая система, где каждое звено влияет на остальные.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1911125" y="2864200"/>
            <a:ext cx="37017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один участок «слабый» — например, порт или подъездная дорога — задержки быстро отражаются на доставке в магазины и на предприятиях, а также увеличивают транспортные расходы.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решения помогают транспорту работать лучше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Комбинации решений дают больший эффект, чем одиночные меры: разные способы перевозки «закрывают» разные задачи по скорости, стоимости и удобству.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Судя по совокупной оценке критериев, цифровое управление и городской общественный транспорт сильнее всего влияют на предсказуемость поездок, а железная дорога — на дальние перевозки.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сравнительная оценка критериев в учебных моделях (условные значения для визуализации).
</a:t>
            </a:r>
            <a:endParaRPr lang="en-US" sz="7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проблемы транспортной инфраструктуры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125200"/>
            <a:ext cx="4535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Износ дорог, мостов и других сооружений приводит к ограничениям скорости и ухудшению условий движения. Тогда даже обычный маршрут становится дольше, а риск повреждений техники и аварий растёт.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094124"/>
            <a:ext cx="4535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Перегруженность улиц возникает, когда транспортные потоки не совпадают с пропускной способностью: узкие улицы и перекрёстки работают на пределе, особенно в часы пик.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063049"/>
            <a:ext cx="4535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Неравномерное развитие районов усиливает «разрыв» доступности: где мало пересадок или слабая сеть, людям приходится тратить больше времени на дорогу до школы, работы и услуг.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270000" y="4031973"/>
            <a:ext cx="4535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загазованность и нехватка удобных пересадок связаны и с экологией, и с комфортом. Решения требуют данных, долгосрочных планов и согласованной работы служб.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29350" y="1681087"/>
            <a:ext cx="6885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Транспортная инфраструктура — связь, которая делает регион удобным
</a:t>
            </a:r>
            <a:endParaRPr lang="en-US" sz="2767" dirty="0"/>
          </a:p>
        </p:txBody>
      </p:sp>
      <p:sp>
        <p:nvSpPr>
          <p:cNvPr id="5" name="Text 1"/>
          <p:cNvSpPr txBox="1"/>
          <p:nvPr/>
        </p:nvSpPr>
        <p:spPr>
          <a:xfrm>
            <a:off x="2372600" y="2756027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Эффективная транспортная система ускоряет доступ к учёбе и работе, поддерживает бизнес и безопасность, снижает экологический ущерб. Когда развиваются дороги, рельсы, узлы пересадок и управление потоками, территория становится более связной, удобной и доступной.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2026-05-13T21:07:40Z</dcterms:created>
  <dcterms:modified xsi:type="dcterms:W3CDTF">2026-05-13T21:07:40Z</dcterms:modified>
</cp:coreProperties>
</file>