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slideLayout" Target="../slideLayouts/slideLayout1.xml"/><Relationship Id="rId9"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slideLayout" Target="../slideLayouts/slideLayout1.xml"/><Relationship Id="rId10"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jpeg"/><Relationship Id="rId4" Type="http://schemas.openxmlformats.org/officeDocument/2006/relationships/image" Target="../media/image-13-4.jpeg"/><Relationship Id="rId5" Type="http://schemas.openxmlformats.org/officeDocument/2006/relationships/image" Target="../media/image-13-5.jpe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png"/><Relationship Id="rId9" Type="http://schemas.openxmlformats.org/officeDocument/2006/relationships/image" Target="../media/image-14-9.png"/><Relationship Id="rId10" Type="http://schemas.openxmlformats.org/officeDocument/2006/relationships/image" Target="../media/image-14-10.png"/><Relationship Id="rId11" Type="http://schemas.openxmlformats.org/officeDocument/2006/relationships/slideLayout" Target="../slideLayouts/slideLayout1.xml"/><Relationship Id="rId1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image" Target="../media/image-18-10.png"/><Relationship Id="rId11" Type="http://schemas.openxmlformats.org/officeDocument/2006/relationships/image" Target="../media/image-18-11.png"/><Relationship Id="rId12" Type="http://schemas.openxmlformats.org/officeDocument/2006/relationships/image" Target="../media/image-18-12.png"/><Relationship Id="rId13" Type="http://schemas.openxmlformats.org/officeDocument/2006/relationships/slideLayout" Target="../slideLayouts/slideLayout1.xml"/><Relationship Id="rId1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70000" y="2167191"/>
            <a:ext cx="8604000" cy="275596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04825" y="566050"/>
            <a:ext cx="7534500" cy="587700"/>
          </a:xfrm>
          <a:prstGeom prst="rect">
            <a:avLst/>
          </a:prstGeom>
          <a:noFill/>
          <a:ln/>
        </p:spPr>
        <p:txBody>
          <a:bodyPr wrap="square" lIns="0" tIns="0" rIns="0" bIns="0" rtlCol="0" anchor="b"/>
          <a:lstStyle/>
          <a:p>
            <a:pPr algn="ctr" indent="0" marL="0">
              <a:lnSpc>
                <a:spcPct val="100000"/>
              </a:lnSpc>
              <a:buNone/>
            </a:pPr>
            <a:r>
              <a:rPr lang="en-US" sz="2312" b="1" dirty="0">
                <a:solidFill>
                  <a:srgbClr val="4A86E8"/>
                </a:solidFill>
                <a:latin typeface="Arial" pitchFamily="34" charset="0"/>
                <a:ea typeface="Arial" pitchFamily="34" charset="-122"/>
                <a:cs typeface="Arial" pitchFamily="34" charset="-120"/>
              </a:rPr>
              <a:t>Relationships as a topic in English: vocabulary, communication, and values
</a:t>
            </a:r>
            <a:endParaRPr lang="en-US" sz="2312" dirty="0"/>
          </a:p>
        </p:txBody>
      </p:sp>
      <p:sp>
        <p:nvSpPr>
          <p:cNvPr id="6" name="Text 1"/>
          <p:cNvSpPr txBox="1"/>
          <p:nvPr/>
        </p:nvSpPr>
        <p:spPr>
          <a:xfrm>
            <a:off x="2948900" y="269988"/>
            <a:ext cx="3246300" cy="192600"/>
          </a:xfrm>
          <a:prstGeom prst="rect">
            <a:avLst/>
          </a:prstGeom>
          <a:noFill/>
          <a:ln/>
        </p:spPr>
        <p:txBody>
          <a:bodyPr wrap="square" lIns="0" tIns="0" rIns="0" bIns="0" rtlCol="0" anchor="ctr"/>
          <a:lstStyle/>
          <a:p>
            <a:pPr algn="ctr" indent="0" marL="0">
              <a:lnSpc>
                <a:spcPct val="115000"/>
              </a:lnSpc>
              <a:buNone/>
            </a:pPr>
            <a:r>
              <a:rPr lang="en-US" sz="746" b="1" dirty="0">
                <a:solidFill>
                  <a:srgbClr val="4A86E8"/>
                </a:solidFill>
                <a:latin typeface="Arial" pitchFamily="34" charset="0"/>
                <a:ea typeface="Arial" pitchFamily="34" charset="-122"/>
                <a:cs typeface="Arial" pitchFamily="34" charset="-120"/>
              </a:rPr>
              <a:t>
</a:t>
            </a:r>
            <a:endParaRPr lang="en-US" sz="746" dirty="0"/>
          </a:p>
        </p:txBody>
      </p:sp>
      <p:sp>
        <p:nvSpPr>
          <p:cNvPr id="7" name="Text 2"/>
          <p:cNvSpPr txBox="1"/>
          <p:nvPr/>
        </p:nvSpPr>
        <p:spPr>
          <a:xfrm>
            <a:off x="2781425" y="1337575"/>
            <a:ext cx="3581400" cy="730500"/>
          </a:xfrm>
          <a:prstGeom prst="rect">
            <a:avLst/>
          </a:prstGeom>
          <a:noFill/>
          <a:ln/>
        </p:spPr>
        <p:txBody>
          <a:bodyPr wrap="square" lIns="0" tIns="0" rIns="0" bIns="0" rtlCol="0" anchor="t"/>
          <a:lstStyle/>
          <a:p>
            <a:pPr algn="ctr" indent="0" marL="0">
              <a:lnSpc>
                <a:spcPct val="115000"/>
              </a:lnSpc>
              <a:buNone/>
            </a:pPr>
            <a:r>
              <a:rPr lang="en-US" sz="986" b="1" dirty="0">
                <a:solidFill>
                  <a:srgbClr val="000000"/>
                </a:solidFill>
                <a:latin typeface="Arial" pitchFamily="34" charset="0"/>
                <a:ea typeface="Arial" pitchFamily="34" charset="-122"/>
                <a:cs typeface="Arial" pitchFamily="34" charset="-120"/>
              </a:rPr>
              <a:t>Говорим о relationships: лексика, общение и ценности в реальных ситуациях.
</a:t>
            </a:r>
            <a:endParaRPr lang="en-US" sz="98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34470" y="249934"/>
            <a:ext cx="3937359" cy="4666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70000" y="270000"/>
            <a:ext cx="4533900" cy="1298400"/>
          </a:xfrm>
          <a:prstGeom prst="rect">
            <a:avLst/>
          </a:prstGeom>
          <a:noFill/>
          <a:ln/>
        </p:spPr>
        <p:txBody>
          <a:bodyPr wrap="square" lIns="0" tIns="0" rIns="0" bIns="0" rtlCol="0" anchor="t"/>
          <a:lstStyle/>
          <a:p>
            <a:pPr algn="l" indent="0" marL="0">
              <a:lnSpc>
                <a:spcPct val="100000"/>
              </a:lnSpc>
              <a:buNone/>
            </a:pPr>
            <a:r>
              <a:rPr lang="en-US" sz="2400" b="1" dirty="0">
                <a:solidFill>
                  <a:srgbClr val="4A86E8"/>
                </a:solidFill>
                <a:latin typeface="Arial" pitchFamily="34" charset="0"/>
                <a:ea typeface="Arial" pitchFamily="34" charset="-122"/>
                <a:cs typeface="Arial" pitchFamily="34" charset="-120"/>
              </a:rPr>
              <a:t>Relationships in English: why this topic matters in Grade 10
</a:t>
            </a:r>
            <a:endParaRPr lang="en-US" sz="2400" dirty="0"/>
          </a:p>
        </p:txBody>
      </p:sp>
      <p:sp>
        <p:nvSpPr>
          <p:cNvPr id="6" name="Text 1"/>
          <p:cNvSpPr txBox="1"/>
          <p:nvPr/>
        </p:nvSpPr>
        <p:spPr>
          <a:xfrm>
            <a:off x="270000" y="2114150"/>
            <a:ext cx="3612000" cy="11424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Эта тема помогает обсуждать близкие, школьные и онлайн-отношения на английском языке, расширяя словарь, развивая диалогическую речь и учась выражать мнение, согласие, несогласие, советы и эмоции точно и вежливо.
</a:t>
            </a:r>
            <a:endParaRPr lang="en-US" sz="1000" dirty="0"/>
          </a:p>
        </p:txBody>
      </p:sp>
      <p:sp>
        <p:nvSpPr>
          <p:cNvPr id="7" name="Text 2"/>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65800" y="270000"/>
            <a:ext cx="8612400" cy="6060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Основные виды отношений в повседневной жизни
</a:t>
            </a:r>
            <a:endParaRPr lang="en-US" sz="2212" dirty="0"/>
          </a:p>
        </p:txBody>
      </p:sp>
      <p:sp>
        <p:nvSpPr>
          <p:cNvPr id="10"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3</a:t>
            </a:r>
            <a:endParaRPr lang="en-US" sz="622" dirty="0"/>
          </a:p>
        </p:txBody>
      </p:sp>
      <p:sp>
        <p:nvSpPr>
          <p:cNvPr id="11" name="Text 2"/>
          <p:cNvSpPr txBox="1"/>
          <p:nvPr/>
        </p:nvSpPr>
        <p:spPr>
          <a:xfrm>
            <a:off x="270000" y="1231125"/>
            <a:ext cx="4281300" cy="665700"/>
          </a:xfrm>
          <a:prstGeom prst="rect">
            <a:avLst/>
          </a:prstGeom>
          <a:noFill/>
          <a:ln/>
        </p:spPr>
        <p:txBody>
          <a:bodyPr wrap="square" lIns="0" tIns="0" rIns="0" bIns="0" rtlCol="0" anchor="t"/>
          <a:lstStyle/>
          <a:p>
            <a:pPr algn="l" indent="0" marL="0">
              <a:lnSpc>
                <a:spcPct val="115000"/>
              </a:lnSpc>
              <a:buNone/>
            </a:pPr>
            <a:r>
              <a:rPr lang="en-US" sz="1072" b="1" dirty="0">
                <a:solidFill>
                  <a:srgbClr val="000000"/>
                </a:solidFill>
                <a:latin typeface="Arial" pitchFamily="34" charset="0"/>
                <a:ea typeface="Arial" pitchFamily="34" charset="-122"/>
                <a:cs typeface="Arial" pitchFamily="34" charset="-120"/>
              </a:rPr>
              <a:t>Семья
</a:t>
            </a:r>
            <a:pPr algn="l" indent="0" marL="0">
              <a:lnSpc>
                <a:spcPct val="115000"/>
              </a:lnSpc>
              <a:buNone/>
            </a:pPr>
            <a:r>
              <a:rPr lang="en-US" sz="34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68" dirty="0">
                <a:solidFill>
                  <a:srgbClr val="000000"/>
                </a:solidFill>
                <a:latin typeface="Arial" pitchFamily="34" charset="0"/>
                <a:ea typeface="Arial" pitchFamily="34" charset="-122"/>
                <a:cs typeface="Arial" pitchFamily="34" charset="-120"/>
              </a:rPr>
              <a:t>Family relationships описывают роли родителей, siblings и relatives, а также обязанности, поддержку и правила дома. Важно уметь говорить о доверии, ответственности и разнице поколений без резких формулировок.
</a:t>
            </a:r>
            <a:endParaRPr lang="en-US" sz="1072" dirty="0"/>
          </a:p>
        </p:txBody>
      </p:sp>
      <p:sp>
        <p:nvSpPr>
          <p:cNvPr id="12" name="Text 3"/>
          <p:cNvSpPr txBox="1"/>
          <p:nvPr/>
        </p:nvSpPr>
        <p:spPr>
          <a:xfrm>
            <a:off x="270000" y="1975272"/>
            <a:ext cx="4281300" cy="665700"/>
          </a:xfrm>
          <a:prstGeom prst="rect">
            <a:avLst/>
          </a:prstGeom>
          <a:noFill/>
          <a:ln/>
        </p:spPr>
        <p:txBody>
          <a:bodyPr wrap="square" lIns="0" tIns="0" rIns="0" bIns="0" rtlCol="0" anchor="t"/>
          <a:lstStyle/>
          <a:p>
            <a:pPr algn="l" indent="0" marL="0">
              <a:lnSpc>
                <a:spcPct val="115000"/>
              </a:lnSpc>
              <a:buNone/>
            </a:pPr>
            <a:r>
              <a:rPr lang="en-US" sz="1044" b="1" dirty="0">
                <a:solidFill>
                  <a:srgbClr val="000000"/>
                </a:solidFill>
                <a:latin typeface="Arial" pitchFamily="34" charset="0"/>
                <a:ea typeface="Arial" pitchFamily="34" charset="-122"/>
                <a:cs typeface="Arial" pitchFamily="34" charset="-120"/>
              </a:rPr>
              <a:t>Дружба
</a:t>
            </a:r>
            <a:pPr algn="l" indent="0" marL="0">
              <a:lnSpc>
                <a:spcPct val="115000"/>
              </a:lnSpc>
              <a:buNone/>
            </a:pPr>
            <a:r>
              <a:rPr lang="en-US" sz="33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Friendships строятся вокруг близости, взаимной помощи и общих интересов. Для этой сферы характерны выражения close friend, supportive friend, mutual respect и have each other’s back, особенно в трудных ситуациях.
</a:t>
            </a:r>
            <a:endParaRPr lang="en-US" sz="1044" dirty="0"/>
          </a:p>
        </p:txBody>
      </p:sp>
      <p:sp>
        <p:nvSpPr>
          <p:cNvPr id="13" name="Text 4"/>
          <p:cNvSpPr txBox="1"/>
          <p:nvPr/>
        </p:nvSpPr>
        <p:spPr>
          <a:xfrm>
            <a:off x="270000" y="2719417"/>
            <a:ext cx="4281300" cy="665700"/>
          </a:xfrm>
          <a:prstGeom prst="rect">
            <a:avLst/>
          </a:prstGeom>
          <a:noFill/>
          <a:ln/>
        </p:spPr>
        <p:txBody>
          <a:bodyPr wrap="square" lIns="0" tIns="0" rIns="0" bIns="0" rtlCol="0" anchor="t"/>
          <a:lstStyle/>
          <a:p>
            <a:pPr algn="l" indent="0" marL="0">
              <a:lnSpc>
                <a:spcPct val="115000"/>
              </a:lnSpc>
              <a:buNone/>
            </a:pPr>
            <a:r>
              <a:rPr lang="en-US" sz="1097" b="1" dirty="0">
                <a:solidFill>
                  <a:srgbClr val="000000"/>
                </a:solidFill>
                <a:latin typeface="Arial" pitchFamily="34" charset="0"/>
                <a:ea typeface="Arial" pitchFamily="34" charset="-122"/>
                <a:cs typeface="Arial" pitchFamily="34" charset="-120"/>
              </a:rPr>
              <a:t>Романтические связи
</a:t>
            </a:r>
            <a:pPr algn="l" indent="0" marL="0">
              <a:lnSpc>
                <a:spcPct val="115000"/>
              </a:lnSpc>
              <a:buNone/>
            </a:pPr>
            <a:r>
              <a:rPr lang="en-US" sz="35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90" dirty="0">
                <a:solidFill>
                  <a:srgbClr val="000000"/>
                </a:solidFill>
                <a:latin typeface="Arial" pitchFamily="34" charset="0"/>
                <a:ea typeface="Arial" pitchFamily="34" charset="-122"/>
                <a:cs typeface="Arial" pitchFamily="34" charset="-120"/>
              </a:rPr>
              <a:t>Romantic relationships требуют особой точности в словах, потому что здесь важны чувства, границы и согласие. Часто используются partner, dating, feelings, commitment и affection, но без излишней фамильярности.
</a:t>
            </a:r>
            <a:endParaRPr lang="en-US" sz="1097" dirty="0"/>
          </a:p>
        </p:txBody>
      </p:sp>
      <p:sp>
        <p:nvSpPr>
          <p:cNvPr id="14" name="Text 5"/>
          <p:cNvSpPr txBox="1"/>
          <p:nvPr/>
        </p:nvSpPr>
        <p:spPr>
          <a:xfrm>
            <a:off x="270000" y="3463580"/>
            <a:ext cx="4281300" cy="665700"/>
          </a:xfrm>
          <a:prstGeom prst="rect">
            <a:avLst/>
          </a:prstGeom>
          <a:noFill/>
          <a:ln/>
        </p:spPr>
        <p:txBody>
          <a:bodyPr wrap="square" lIns="0" tIns="0" rIns="0" bIns="0" rtlCol="0" anchor="t"/>
          <a:lstStyle/>
          <a:p>
            <a:pPr algn="l" indent="0" marL="0">
              <a:lnSpc>
                <a:spcPct val="115000"/>
              </a:lnSpc>
              <a:buNone/>
            </a:pPr>
            <a:r>
              <a:rPr lang="en-US" sz="978" b="1" dirty="0">
                <a:solidFill>
                  <a:srgbClr val="000000"/>
                </a:solidFill>
                <a:latin typeface="Arial" pitchFamily="34" charset="0"/>
                <a:ea typeface="Arial" pitchFamily="34" charset="-122"/>
                <a:cs typeface="Arial" pitchFamily="34" charset="-120"/>
              </a:rPr>
              <a:t>Школьное общение
</a:t>
            </a:r>
            <a:pPr algn="l" indent="0" marL="0">
              <a:lnSpc>
                <a:spcPct val="115000"/>
              </a:lnSpc>
              <a:buNone/>
            </a:pPr>
            <a:r>
              <a:rPr lang="en-US" sz="31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84" dirty="0">
                <a:solidFill>
                  <a:srgbClr val="000000"/>
                </a:solidFill>
                <a:latin typeface="Arial" pitchFamily="34" charset="0"/>
                <a:ea typeface="Arial" pitchFamily="34" charset="-122"/>
                <a:cs typeface="Arial" pitchFamily="34" charset="-120"/>
              </a:rPr>
              <a:t>School relationships включают общение с classmates, teachers и одноклассниками в совместной работе. Здесь особенно важны вежливость, умение договариваться и выбирать нейтральную лексику для повседневных конфликтов.
</a:t>
            </a:r>
            <a:endParaRPr lang="en-US" sz="978" dirty="0"/>
          </a:p>
        </p:txBody>
      </p:sp>
      <p:sp>
        <p:nvSpPr>
          <p:cNvPr id="15" name="Text 6"/>
          <p:cNvSpPr txBox="1"/>
          <p:nvPr/>
        </p:nvSpPr>
        <p:spPr>
          <a:xfrm>
            <a:off x="270000" y="4207731"/>
            <a:ext cx="4281300" cy="665700"/>
          </a:xfrm>
          <a:prstGeom prst="rect">
            <a:avLst/>
          </a:prstGeom>
          <a:noFill/>
          <a:ln/>
        </p:spPr>
        <p:txBody>
          <a:bodyPr wrap="square" lIns="0" tIns="0" rIns="0" bIns="0" rtlCol="0" anchor="t"/>
          <a:lstStyle/>
          <a:p>
            <a:pPr algn="l" indent="0" marL="0">
              <a:lnSpc>
                <a:spcPct val="115000"/>
              </a:lnSpc>
              <a:buNone/>
            </a:pPr>
            <a:r>
              <a:rPr lang="en-US" sz="1095" b="1" dirty="0">
                <a:solidFill>
                  <a:srgbClr val="000000"/>
                </a:solidFill>
                <a:latin typeface="Arial" pitchFamily="34" charset="0"/>
                <a:ea typeface="Arial" pitchFamily="34" charset="-122"/>
                <a:cs typeface="Arial" pitchFamily="34" charset="-120"/>
              </a:rPr>
              <a:t>Онлайн-контекст
</a:t>
            </a:r>
            <a:pPr algn="l" indent="0" marL="0">
              <a:lnSpc>
                <a:spcPct val="115000"/>
              </a:lnSpc>
              <a:buNone/>
            </a:pPr>
            <a:r>
              <a:rPr lang="en-US" sz="35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9" dirty="0">
                <a:solidFill>
                  <a:srgbClr val="000000"/>
                </a:solidFill>
                <a:latin typeface="Arial" pitchFamily="34" charset="0"/>
                <a:ea typeface="Arial" pitchFamily="34" charset="-122"/>
                <a:cs typeface="Arial" pitchFamily="34" charset="-120"/>
              </a:rPr>
              <a:t>Online relationships формируются в чатах, социальных сетях и групповых переписках, где легко возникать misunderstandings. Поэтому выбор слов зависит не только от близости, но и от публичности общения.
</a:t>
            </a:r>
            <a:endParaRPr lang="en-US" sz="1095"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70000" y="2689104"/>
            <a:ext cx="8604000" cy="230224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270000" y="270000"/>
            <a:ext cx="8604000" cy="587700"/>
          </a:xfrm>
          <a:prstGeom prst="rect">
            <a:avLst/>
          </a:prstGeom>
          <a:noFill/>
          <a:ln/>
        </p:spPr>
        <p:txBody>
          <a:bodyPr wrap="square" lIns="0" tIns="0" rIns="0" bIns="0" rtlCol="0" anchor="t"/>
          <a:lstStyle/>
          <a:p>
            <a:pPr algn="l" indent="0" marL="0">
              <a:lnSpc>
                <a:spcPct val="100000"/>
              </a:lnSpc>
              <a:buNone/>
            </a:pPr>
            <a:r>
              <a:rPr lang="en-US" sz="2200" b="1" dirty="0">
                <a:solidFill>
                  <a:srgbClr val="4A86E8"/>
                </a:solidFill>
                <a:latin typeface="Arial" pitchFamily="34" charset="0"/>
                <a:ea typeface="Arial" pitchFamily="34" charset="-122"/>
                <a:cs typeface="Arial" pitchFamily="34" charset="-120"/>
              </a:rPr>
              <a:t>Признаки healthy relationships в англоязычной лексике
</a:t>
            </a:r>
            <a:endParaRPr lang="en-US" sz="2200" dirty="0"/>
          </a:p>
        </p:txBody>
      </p:sp>
      <p:sp>
        <p:nvSpPr>
          <p:cNvPr id="11"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4</a:t>
            </a:r>
            <a:endParaRPr lang="en-US" sz="622" dirty="0"/>
          </a:p>
        </p:txBody>
      </p:sp>
      <p:sp>
        <p:nvSpPr>
          <p:cNvPr id="12" name="Text 2"/>
          <p:cNvSpPr txBox="1"/>
          <p:nvPr/>
        </p:nvSpPr>
        <p:spPr>
          <a:xfrm>
            <a:off x="269950" y="1211924"/>
            <a:ext cx="1680600" cy="1145100"/>
          </a:xfrm>
          <a:prstGeom prst="rect">
            <a:avLst/>
          </a:prstGeom>
          <a:noFill/>
          <a:ln/>
        </p:spPr>
        <p:txBody>
          <a:bodyPr wrap="square" lIns="0" tIns="0" rIns="0" bIns="0" rtlCol="0" anchor="t"/>
          <a:lstStyle/>
          <a:p>
            <a:pPr algn="l" indent="0" marL="0">
              <a:lnSpc>
                <a:spcPct val="115000"/>
              </a:lnSpc>
              <a:buNone/>
            </a:pPr>
            <a:r>
              <a:rPr lang="en-US" sz="994" b="1" dirty="0">
                <a:solidFill>
                  <a:srgbClr val="000000"/>
                </a:solidFill>
                <a:latin typeface="Arial" pitchFamily="34" charset="0"/>
                <a:ea typeface="Arial" pitchFamily="34" charset="-122"/>
                <a:cs typeface="Arial" pitchFamily="34" charset="-120"/>
              </a:rPr>
              <a:t>Доверие и честность
</a:t>
            </a:r>
            <a:pPr algn="l" indent="0" marL="0">
              <a:lnSpc>
                <a:spcPct val="115000"/>
              </a:lnSpc>
              <a:buNone/>
            </a:pPr>
            <a:r>
              <a:rPr lang="en-US" sz="29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5" dirty="0">
                <a:solidFill>
                  <a:srgbClr val="000000"/>
                </a:solidFill>
                <a:latin typeface="Arial" pitchFamily="34" charset="0"/>
                <a:ea typeface="Arial" pitchFamily="34" charset="-122"/>
                <a:cs typeface="Arial" pitchFamily="34" charset="-120"/>
              </a:rPr>
              <a:t>Healthy relationships usually depend on trust and honesty. People can speak openly, keep promises and avoid secrecy that creates insecurity. In English, this idea is often expressed through simple, respectful wording.
</a:t>
            </a:r>
            <a:endParaRPr lang="en-US" sz="994" dirty="0"/>
          </a:p>
        </p:txBody>
      </p:sp>
      <p:sp>
        <p:nvSpPr>
          <p:cNvPr id="13" name="Text 3"/>
          <p:cNvSpPr txBox="1"/>
          <p:nvPr/>
        </p:nvSpPr>
        <p:spPr>
          <a:xfrm>
            <a:off x="2000776" y="1211913"/>
            <a:ext cx="1680600" cy="11451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Уважение и равенство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Respect means that both people are heard and valued equally. Useful phrases include treat someone with respect and listen to each other, because healthy interaction does not rely on dominance or pressure.
</a:t>
            </a:r>
            <a:endParaRPr lang="en-US" sz="1000" dirty="0"/>
          </a:p>
        </p:txBody>
      </p:sp>
      <p:sp>
        <p:nvSpPr>
          <p:cNvPr id="14" name="Text 4"/>
          <p:cNvSpPr txBox="1"/>
          <p:nvPr/>
        </p:nvSpPr>
        <p:spPr>
          <a:xfrm>
            <a:off x="3731597" y="1211900"/>
            <a:ext cx="1680600" cy="11451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Личные границы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In balanced relationships, each person keeps some independence, personal space and freedom of choice. The phrase set boundaries shows that care should never remove another person’s right to decide.
</a:t>
            </a:r>
            <a:endParaRPr lang="en-US" sz="1000" dirty="0"/>
          </a:p>
        </p:txBody>
      </p:sp>
      <p:sp>
        <p:nvSpPr>
          <p:cNvPr id="15" name="Text 5"/>
          <p:cNvSpPr txBox="1"/>
          <p:nvPr/>
        </p:nvSpPr>
        <p:spPr>
          <a:xfrm>
            <a:off x="5462419" y="1211925"/>
            <a:ext cx="1680600" cy="11451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Поддержка и kindness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Supportive behaviour includes being there for someone, helping in difficult moments and showing kindness without control. Such language presents care as calm, steady and considerate rather than demanding.
</a:t>
            </a:r>
            <a:endParaRPr lang="en-US" sz="1000" dirty="0"/>
          </a:p>
        </p:txBody>
      </p:sp>
      <p:sp>
        <p:nvSpPr>
          <p:cNvPr id="16" name="Text 6"/>
          <p:cNvSpPr txBox="1"/>
          <p:nvPr/>
        </p:nvSpPr>
        <p:spPr>
          <a:xfrm>
            <a:off x="7193240" y="1211913"/>
            <a:ext cx="1680600" cy="11451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Баланс и свобода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A healthy connection allows both people to have their own opinions, friends and interests. This balance is important because independence does not weaken relationships; it makes them more stable.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425900" y="1548787"/>
            <a:ext cx="4452300" cy="240252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65800" y="270000"/>
            <a:ext cx="8612400" cy="6060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Какие качества чаще всего ценятся в отношениях
</a:t>
            </a:r>
            <a:endParaRPr lang="en-US" sz="2212" dirty="0"/>
          </a:p>
        </p:txBody>
      </p:sp>
      <p:sp>
        <p:nvSpPr>
          <p:cNvPr id="6"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5</a:t>
            </a:r>
            <a:endParaRPr lang="en-US" sz="622" dirty="0"/>
          </a:p>
        </p:txBody>
      </p:sp>
      <p:sp>
        <p:nvSpPr>
          <p:cNvPr id="7" name="Text 2"/>
          <p:cNvSpPr txBox="1"/>
          <p:nvPr/>
        </p:nvSpPr>
        <p:spPr>
          <a:xfrm>
            <a:off x="265800" y="1547938"/>
            <a:ext cx="3857400" cy="1117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Диаграмма показывает, какие качества подростки чаще связывают с надёжными отношениями и комфортным общением.
</a:t>
            </a:r>
            <a:endParaRPr lang="en-US" sz="1000" dirty="0"/>
          </a:p>
        </p:txBody>
      </p:sp>
      <p:sp>
        <p:nvSpPr>
          <p:cNvPr id="8" name="Text 3"/>
          <p:cNvSpPr txBox="1"/>
          <p:nvPr/>
        </p:nvSpPr>
        <p:spPr>
          <a:xfrm>
            <a:off x="265800" y="2834513"/>
            <a:ext cx="3857400" cy="11175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Лидируют trust и respect: именно они создают основу устойчивости, а support и honesty особенно важны при разногласиях.
</a:t>
            </a:r>
            <a:endParaRPr lang="en-US" sz="1000" dirty="0"/>
          </a:p>
        </p:txBody>
      </p:sp>
      <p:sp>
        <p:nvSpPr>
          <p:cNvPr id="9" name="Text 4"/>
          <p:cNvSpPr txBox="1"/>
          <p:nvPr/>
        </p:nvSpPr>
        <p:spPr>
          <a:xfrm>
            <a:off x="4425900" y="3987375"/>
            <a:ext cx="4452300" cy="220500"/>
          </a:xfrm>
          <a:prstGeom prst="rect">
            <a:avLst/>
          </a:prstGeom>
          <a:noFill/>
          <a:ln/>
        </p:spPr>
        <p:txBody>
          <a:bodyPr wrap="square" lIns="0" tIns="0" rIns="0" bIns="0" rtlCol="0" anchor="ctr"/>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Иллюстративное распределение по теме презентации
</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7900" y="1869336"/>
            <a:ext cx="4452300" cy="176127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65800" y="270000"/>
            <a:ext cx="8612400" cy="6060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Healthy vs toxic behaviour: vocabulary for comparison
</a:t>
            </a:r>
            <a:endParaRPr lang="en-US" sz="2212" dirty="0"/>
          </a:p>
        </p:txBody>
      </p:sp>
      <p:sp>
        <p:nvSpPr>
          <p:cNvPr id="6"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6</a:t>
            </a:r>
            <a:endParaRPr lang="en-US" sz="622" dirty="0"/>
          </a:p>
        </p:txBody>
      </p:sp>
      <p:sp>
        <p:nvSpPr>
          <p:cNvPr id="7" name="Text 2"/>
          <p:cNvSpPr txBox="1"/>
          <p:nvPr/>
        </p:nvSpPr>
        <p:spPr>
          <a:xfrm>
            <a:off x="5018700" y="1547875"/>
            <a:ext cx="3857400" cy="1117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Сравнение показывает, как одни и те же ситуации выглядят в здоровом и токсичном общении.
</a:t>
            </a:r>
            <a:endParaRPr lang="en-US" sz="1000" dirty="0"/>
          </a:p>
        </p:txBody>
      </p:sp>
      <p:sp>
        <p:nvSpPr>
          <p:cNvPr id="8" name="Text 3"/>
          <p:cNvSpPr txBox="1"/>
          <p:nvPr/>
        </p:nvSpPr>
        <p:spPr>
          <a:xfrm>
            <a:off x="5018700" y="2834450"/>
            <a:ext cx="3857400" cy="11175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Токсичное поведение часто выглядит как забота, но выдает себя нарушением границ, контролем и эмоциональным давлением.
</a:t>
            </a:r>
            <a:endParaRPr lang="en-US" sz="1000" dirty="0"/>
          </a:p>
        </p:txBody>
      </p:sp>
      <p:sp>
        <p:nvSpPr>
          <p:cNvPr id="9" name="Text 4"/>
          <p:cNvSpPr txBox="1"/>
          <p:nvPr/>
        </p:nvSpPr>
        <p:spPr>
          <a:xfrm>
            <a:off x="267900" y="4044250"/>
            <a:ext cx="4452300" cy="220500"/>
          </a:xfrm>
          <a:prstGeom prst="rect">
            <a:avLst/>
          </a:prstGeom>
          <a:noFill/>
          <a:ln/>
        </p:spPr>
        <p:txBody>
          <a:bodyPr wrap="square" lIns="0" tIns="0" rIns="0" bIns="0" rtlCol="0" anchor="ctr"/>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Лексика и модели общения по теме relationships
</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1491" y="1232075"/>
            <a:ext cx="8601018" cy="3567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65800" y="270000"/>
            <a:ext cx="8612400" cy="5025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How trust develops in relationships
</a:t>
            </a:r>
            <a:endParaRPr lang="en-US" sz="2212" dirty="0"/>
          </a:p>
        </p:txBody>
      </p:sp>
      <p:sp>
        <p:nvSpPr>
          <p:cNvPr id="6"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7</a:t>
            </a:r>
            <a:endParaRPr lang="en-US" sz="622" dirty="0"/>
          </a:p>
        </p:txBody>
      </p:sp>
      <p:sp>
        <p:nvSpPr>
          <p:cNvPr id="7" name="Text 2"/>
          <p:cNvSpPr txBox="1"/>
          <p:nvPr/>
        </p:nvSpPr>
        <p:spPr>
          <a:xfrm>
            <a:off x="265800" y="808025"/>
            <a:ext cx="8612400" cy="287400"/>
          </a:xfrm>
          <a:prstGeom prst="rect">
            <a:avLst/>
          </a:prstGeom>
          <a:noFill/>
          <a:ln/>
        </p:spPr>
        <p:txBody>
          <a:bodyPr wrap="square" lIns="0" tIns="0" rIns="0" bIns="0" rtlCol="0" anchor="t"/>
          <a:lstStyle/>
          <a:p>
            <a:pPr algn="l" indent="0" marL="0">
              <a:lnSpc>
                <a:spcPct val="100000"/>
              </a:lnSpc>
              <a:buNone/>
            </a:pPr>
            <a:r>
              <a:rPr lang="en-US" sz="1112" b="1" dirty="0">
                <a:solidFill>
                  <a:srgbClr val="4A86E8"/>
                </a:solidFill>
                <a:latin typeface="Arial" pitchFamily="34" charset="0"/>
                <a:ea typeface="Arial" pitchFamily="34" charset="-122"/>
                <a:cs typeface="Arial" pitchFamily="34" charset="-120"/>
              </a:rPr>
              <a:t>Последовательность отражает рост доверия и факторы его ослабления в повседневном общении.
</a:t>
            </a:r>
            <a:endParaRPr lang="en-US" sz="111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270000"/>
            <a:ext cx="7756200" cy="729900"/>
          </a:xfrm>
          <a:prstGeom prst="rect">
            <a:avLst/>
          </a:prstGeom>
          <a:noFill/>
          <a:ln/>
        </p:spPr>
        <p:txBody>
          <a:bodyPr wrap="square" lIns="0" tIns="0" rIns="0" bIns="0" rtlCol="0" anchor="t"/>
          <a:lstStyle/>
          <a:p>
            <a:pPr algn="l" indent="0" marL="0">
              <a:lnSpc>
                <a:spcPct val="100000"/>
              </a:lnSpc>
              <a:buNone/>
            </a:pPr>
            <a:r>
              <a:rPr lang="en-US" sz="2400" b="1" dirty="0">
                <a:solidFill>
                  <a:srgbClr val="4A86E8"/>
                </a:solidFill>
                <a:latin typeface="Arial" pitchFamily="34" charset="0"/>
                <a:ea typeface="Arial" pitchFamily="34" charset="-122"/>
                <a:cs typeface="Arial" pitchFamily="34" charset="-120"/>
              </a:rPr>
              <a:t>Communication skills needed to talk about relationships in English
</a:t>
            </a:r>
            <a:endParaRPr lang="en-US" sz="2400" dirty="0"/>
          </a:p>
        </p:txBody>
      </p:sp>
      <p:sp>
        <p:nvSpPr>
          <p:cNvPr id="10"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8</a:t>
            </a:r>
            <a:endParaRPr lang="en-US" sz="622" dirty="0"/>
          </a:p>
        </p:txBody>
      </p:sp>
      <p:sp>
        <p:nvSpPr>
          <p:cNvPr id="11" name="Text 2"/>
          <p:cNvSpPr txBox="1"/>
          <p:nvPr/>
        </p:nvSpPr>
        <p:spPr>
          <a:xfrm>
            <a:off x="506840" y="1227024"/>
            <a:ext cx="4415862" cy="667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Активное слушание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When discussing relationships, it is important to listen carefully, not interrupt, and show that the other person’s view matters. Simple follow-up questions make the conversation more thoughtful and respectful.
</a:t>
            </a:r>
            <a:endParaRPr lang="en-US" sz="1000" dirty="0"/>
          </a:p>
        </p:txBody>
      </p:sp>
      <p:sp>
        <p:nvSpPr>
          <p:cNvPr id="12" name="Text 3"/>
          <p:cNvSpPr txBox="1"/>
          <p:nvPr/>
        </p:nvSpPr>
        <p:spPr>
          <a:xfrm>
            <a:off x="506840" y="1971763"/>
            <a:ext cx="4415862" cy="667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Вежливое выражение мнения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Phrases like I think that… In my opinion… and I agree because… help you present your view clearly without sounding aggressive. They are useful in both class discussion and pair work.
</a:t>
            </a:r>
            <a:endParaRPr lang="en-US" sz="1000" dirty="0"/>
          </a:p>
        </p:txBody>
      </p:sp>
      <p:sp>
        <p:nvSpPr>
          <p:cNvPr id="13" name="Text 4"/>
          <p:cNvSpPr txBox="1"/>
          <p:nvPr/>
        </p:nvSpPr>
        <p:spPr>
          <a:xfrm>
            <a:off x="506840" y="2716502"/>
            <a:ext cx="4415862" cy="667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Несогласие без конфликта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A useful structure is I see your point, but… because it allows disagreement while keeping the tone calm. This is especially important when discussing sensitive topics such as friendship or family tension.
</a:t>
            </a:r>
            <a:endParaRPr lang="en-US" sz="1000" dirty="0"/>
          </a:p>
        </p:txBody>
      </p:sp>
      <p:sp>
        <p:nvSpPr>
          <p:cNvPr id="14" name="Text 5"/>
          <p:cNvSpPr txBox="1"/>
          <p:nvPr/>
        </p:nvSpPr>
        <p:spPr>
          <a:xfrm>
            <a:off x="506840" y="3461239"/>
            <a:ext cx="4415862" cy="667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Уточнение смысла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Could you clarify what you mean? helps prevent misunderstandings and shows real interest in the speaker’s idea. In relationship topics, clarification is often more effective than quick judgment.
</a:t>
            </a:r>
            <a:endParaRPr lang="en-US" sz="1000" dirty="0"/>
          </a:p>
        </p:txBody>
      </p:sp>
      <p:sp>
        <p:nvSpPr>
          <p:cNvPr id="15" name="Text 6"/>
          <p:cNvSpPr txBox="1"/>
          <p:nvPr/>
        </p:nvSpPr>
        <p:spPr>
          <a:xfrm>
            <a:off x="506840" y="4205971"/>
            <a:ext cx="4415862" cy="667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Выбор лексики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Emotional vocabulary sounds stronger and more personal, while neutral vocabulary sounds calmer and more objective. Choosing between them helps you describe the same situation either gently or more directly.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70573" y="222600"/>
            <a:ext cx="4638654" cy="4698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856475" y="270000"/>
            <a:ext cx="4017600" cy="1005600"/>
          </a:xfrm>
          <a:prstGeom prst="rect">
            <a:avLst/>
          </a:prstGeom>
          <a:noFill/>
          <a:ln/>
        </p:spPr>
        <p:txBody>
          <a:bodyPr wrap="square" lIns="0" tIns="0" rIns="0" bIns="0" rtlCol="0" anchor="t"/>
          <a:lstStyle/>
          <a:p>
            <a:pPr algn="l" indent="0" marL="0">
              <a:lnSpc>
                <a:spcPct val="100000"/>
              </a:lnSpc>
              <a:buNone/>
            </a:pPr>
            <a:r>
              <a:rPr lang="en-US" sz="2000" b="1" dirty="0">
                <a:solidFill>
                  <a:srgbClr val="4A86E8"/>
                </a:solidFill>
                <a:latin typeface="Arial" pitchFamily="34" charset="0"/>
                <a:ea typeface="Arial" pitchFamily="34" charset="-122"/>
                <a:cs typeface="Arial" pitchFamily="34" charset="-120"/>
              </a:rPr>
              <a:t>Personal boundaries and consent: ключевые выражения темы
</a:t>
            </a:r>
            <a:endParaRPr lang="en-US" sz="2000" dirty="0"/>
          </a:p>
        </p:txBody>
      </p:sp>
      <p:sp>
        <p:nvSpPr>
          <p:cNvPr id="11"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9</a:t>
            </a:r>
            <a:endParaRPr lang="en-US" sz="622" dirty="0"/>
          </a:p>
        </p:txBody>
      </p:sp>
      <p:sp>
        <p:nvSpPr>
          <p:cNvPr id="12" name="Text 2"/>
          <p:cNvSpPr txBox="1"/>
          <p:nvPr/>
        </p:nvSpPr>
        <p:spPr>
          <a:xfrm>
            <a:off x="5094800" y="1481550"/>
            <a:ext cx="3793200" cy="635700"/>
          </a:xfrm>
          <a:prstGeom prst="rect">
            <a:avLst/>
          </a:prstGeom>
          <a:noFill/>
          <a:ln/>
        </p:spPr>
        <p:txBody>
          <a:bodyPr wrap="square" lIns="0" tIns="0" rIns="0" bIns="0" rtlCol="0" anchor="t"/>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Что такое границы
</a:t>
            </a:r>
            <a:pPr algn="l" indent="0" marL="0">
              <a:lnSpc>
                <a:spcPct val="115000"/>
              </a:lnSpc>
              <a:buNone/>
            </a:pPr>
            <a:r>
              <a:rPr lang="en-US" sz="28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6" dirty="0">
                <a:solidFill>
                  <a:srgbClr val="000000"/>
                </a:solidFill>
                <a:latin typeface="Arial" pitchFamily="34" charset="0"/>
                <a:ea typeface="Arial" pitchFamily="34" charset="-122"/>
                <a:cs typeface="Arial" pitchFamily="34" charset="-120"/>
              </a:rPr>
              <a:t>Personal boundaries include private space, messages, belongings, time and emotional comfort. Respecting them means recognising that another person has the right to decide what feels acceptable.
</a:t>
            </a:r>
            <a:endParaRPr lang="en-US" sz="1102" dirty="0"/>
          </a:p>
        </p:txBody>
      </p:sp>
      <p:sp>
        <p:nvSpPr>
          <p:cNvPr id="13" name="Text 3"/>
          <p:cNvSpPr txBox="1"/>
          <p:nvPr/>
        </p:nvSpPr>
        <p:spPr>
          <a:xfrm>
            <a:off x="5094800" y="2170616"/>
            <a:ext cx="3793200" cy="635700"/>
          </a:xfrm>
          <a:prstGeom prst="rect">
            <a:avLst/>
          </a:prstGeom>
          <a:noFill/>
          <a:ln/>
        </p:spPr>
        <p:txBody>
          <a:bodyPr wrap="square" lIns="0" tIns="0" rIns="0" bIns="0" rtlCol="0" anchor="t"/>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Согласие и отказ
</a:t>
            </a:r>
            <a:pPr algn="l" indent="0" marL="0">
              <a:lnSpc>
                <a:spcPct val="115000"/>
              </a:lnSpc>
              <a:buNone/>
            </a:pPr>
            <a:r>
              <a:rPr lang="en-US" sz="28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6" dirty="0">
                <a:solidFill>
                  <a:srgbClr val="000000"/>
                </a:solidFill>
                <a:latin typeface="Arial" pitchFamily="34" charset="0"/>
                <a:ea typeface="Arial" pitchFamily="34" charset="-122"/>
                <a:cs typeface="Arial" pitchFamily="34" charset="-120"/>
              </a:rPr>
              <a:t>Words such as consent, permission, agree and refuse are central to this topic. A clear no should be accepted immediately, without pressure, bargaining or emotional manipulation.
</a:t>
            </a:r>
            <a:endParaRPr lang="en-US" sz="1102" dirty="0"/>
          </a:p>
        </p:txBody>
      </p:sp>
      <p:sp>
        <p:nvSpPr>
          <p:cNvPr id="14" name="Text 4"/>
          <p:cNvSpPr txBox="1"/>
          <p:nvPr/>
        </p:nvSpPr>
        <p:spPr>
          <a:xfrm>
            <a:off x="5094800" y="2859683"/>
            <a:ext cx="3793200" cy="635700"/>
          </a:xfrm>
          <a:prstGeom prst="rect">
            <a:avLst/>
          </a:prstGeom>
          <a:noFill/>
          <a:ln/>
        </p:spPr>
        <p:txBody>
          <a:bodyPr wrap="square" lIns="0" tIns="0" rIns="0" bIns="0" rtlCol="0" anchor="t"/>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Полезные выражения
</a:t>
            </a:r>
            <a:pPr algn="l" indent="0" marL="0">
              <a:lnSpc>
                <a:spcPct val="115000"/>
              </a:lnSpc>
              <a:buNone/>
            </a:pPr>
            <a:r>
              <a:rPr lang="en-US" sz="28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6" dirty="0">
                <a:solidFill>
                  <a:srgbClr val="000000"/>
                </a:solidFill>
                <a:latin typeface="Arial" pitchFamily="34" charset="0"/>
                <a:ea typeface="Arial" pitchFamily="34" charset="-122"/>
                <a:cs typeface="Arial" pitchFamily="34" charset="-120"/>
              </a:rPr>
              <a:t>Useful phrases include respect someone’s boundaries, ask for permission, give someone space and not feel comfortable with something. Они помогают говорить о границах спокойно и точно.
</a:t>
            </a:r>
            <a:endParaRPr lang="en-US" sz="1102" dirty="0"/>
          </a:p>
        </p:txBody>
      </p:sp>
      <p:sp>
        <p:nvSpPr>
          <p:cNvPr id="15" name="Text 5"/>
          <p:cNvSpPr txBox="1"/>
          <p:nvPr/>
        </p:nvSpPr>
        <p:spPr>
          <a:xfrm>
            <a:off x="5094800" y="3548751"/>
            <a:ext cx="3793200" cy="635700"/>
          </a:xfrm>
          <a:prstGeom prst="rect">
            <a:avLst/>
          </a:prstGeom>
          <a:noFill/>
          <a:ln/>
        </p:spPr>
        <p:txBody>
          <a:bodyPr wrap="square" lIns="0" tIns="0" rIns="0" bIns="0" rtlCol="0" anchor="t"/>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Признаки давления
</a:t>
            </a:r>
            <a:pPr algn="l" indent="0" marL="0">
              <a:lnSpc>
                <a:spcPct val="115000"/>
              </a:lnSpc>
              <a:buNone/>
            </a:pPr>
            <a:r>
              <a:rPr lang="en-US" sz="28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6" dirty="0">
                <a:solidFill>
                  <a:srgbClr val="000000"/>
                </a:solidFill>
                <a:latin typeface="Arial" pitchFamily="34" charset="0"/>
                <a:ea typeface="Arial" pitchFamily="34" charset="-122"/>
                <a:cs typeface="Arial" pitchFamily="34" charset="-120"/>
              </a:rPr>
              <a:t>Pressure, guilt and repeated requests after refusal show disrespectful behaviour. If someone ignores an answer, the problem is not misunderstanding, but a lack of respect for personal choice.
</a:t>
            </a:r>
            <a:endParaRPr lang="en-US" sz="1102" dirty="0"/>
          </a:p>
        </p:txBody>
      </p:sp>
      <p:sp>
        <p:nvSpPr>
          <p:cNvPr id="16" name="Text 6"/>
          <p:cNvSpPr txBox="1"/>
          <p:nvPr/>
        </p:nvSpPr>
        <p:spPr>
          <a:xfrm>
            <a:off x="5094800" y="4237808"/>
            <a:ext cx="3793200" cy="635700"/>
          </a:xfrm>
          <a:prstGeom prst="rect">
            <a:avLst/>
          </a:prstGeom>
          <a:noFill/>
          <a:ln/>
        </p:spPr>
        <p:txBody>
          <a:bodyPr wrap="square" lIns="0" tIns="0" rIns="0" bIns="0" rtlCol="0" anchor="t"/>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Практический вывод
</a:t>
            </a:r>
            <a:pPr algn="l" indent="0" marL="0">
              <a:lnSpc>
                <a:spcPct val="115000"/>
              </a:lnSpc>
              <a:buNone/>
            </a:pPr>
            <a:r>
              <a:rPr lang="en-US" sz="28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6" dirty="0">
                <a:solidFill>
                  <a:srgbClr val="000000"/>
                </a:solidFill>
                <a:latin typeface="Arial" pitchFamily="34" charset="0"/>
                <a:ea typeface="Arial" pitchFamily="34" charset="-122"/>
                <a:cs typeface="Arial" pitchFamily="34" charset="-120"/>
              </a:rPr>
              <a:t>Learning this vocabulary helps students talk about safety, comfort and autonomy in a mature way. It also makes it easier to explain problems to a trusted adult when necessary.
</a:t>
            </a:r>
            <a:endParaRPr lang="en-US" sz="1102"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425900" y="1548787"/>
            <a:ext cx="4452300" cy="240252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65800" y="270000"/>
            <a:ext cx="8612400" cy="6060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Main causes of conflicts among teenagers
</a:t>
            </a:r>
            <a:endParaRPr lang="en-US" sz="2212" dirty="0"/>
          </a:p>
        </p:txBody>
      </p:sp>
      <p:sp>
        <p:nvSpPr>
          <p:cNvPr id="6"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10</a:t>
            </a:r>
            <a:endParaRPr lang="en-US" sz="622" dirty="0"/>
          </a:p>
        </p:txBody>
      </p:sp>
      <p:sp>
        <p:nvSpPr>
          <p:cNvPr id="7" name="Text 2"/>
          <p:cNvSpPr txBox="1"/>
          <p:nvPr/>
        </p:nvSpPr>
        <p:spPr>
          <a:xfrm>
            <a:off x="265800" y="1547938"/>
            <a:ext cx="3857400" cy="1117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Конфликты среди подростков часто начинаются с небольшого недопонимания, а затем усиливаются из-за эмоций и публичного обсуждения проблемы.
</a:t>
            </a:r>
            <a:endParaRPr lang="en-US" sz="1000" dirty="0"/>
          </a:p>
        </p:txBody>
      </p:sp>
      <p:sp>
        <p:nvSpPr>
          <p:cNvPr id="8" name="Text 3"/>
          <p:cNvSpPr txBox="1"/>
          <p:nvPr/>
        </p:nvSpPr>
        <p:spPr>
          <a:xfrm>
            <a:off x="265800" y="2834513"/>
            <a:ext cx="3857400" cy="11175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Misunderstanding и broken promises выглядят наиболее серьёзно, потому что быстро переходят от бытового спора к личной обиде.
</a:t>
            </a:r>
            <a:endParaRPr lang="en-US" sz="1000" dirty="0"/>
          </a:p>
        </p:txBody>
      </p:sp>
      <p:sp>
        <p:nvSpPr>
          <p:cNvPr id="9" name="Text 4"/>
          <p:cNvSpPr txBox="1"/>
          <p:nvPr/>
        </p:nvSpPr>
        <p:spPr>
          <a:xfrm>
            <a:off x="4425900" y="3987375"/>
            <a:ext cx="4452300" cy="220500"/>
          </a:xfrm>
          <a:prstGeom prst="rect">
            <a:avLst/>
          </a:prstGeom>
          <a:noFill/>
          <a:ln/>
        </p:spPr>
        <p:txBody>
          <a:bodyPr wrap="square" lIns="0" tIns="0" rIns="0" bIns="0" rtlCol="0" anchor="ctr"/>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Иллюстративное распределение по теме презентации
</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270000"/>
            <a:ext cx="8604000" cy="587700"/>
          </a:xfrm>
          <a:prstGeom prst="rect">
            <a:avLst/>
          </a:prstGeom>
          <a:noFill/>
          <a:ln/>
        </p:spPr>
        <p:txBody>
          <a:bodyPr wrap="square" lIns="0" tIns="0" rIns="0" bIns="0" rtlCol="0" anchor="t"/>
          <a:lstStyle/>
          <a:p>
            <a:pPr algn="l" indent="0" marL="0">
              <a:lnSpc>
                <a:spcPct val="100000"/>
              </a:lnSpc>
              <a:buNone/>
            </a:pPr>
            <a:r>
              <a:rPr lang="en-US" sz="2200" b="1" dirty="0">
                <a:solidFill>
                  <a:srgbClr val="4A86E8"/>
                </a:solidFill>
                <a:latin typeface="Arial" pitchFamily="34" charset="0"/>
                <a:ea typeface="Arial" pitchFamily="34" charset="-122"/>
                <a:cs typeface="Arial" pitchFamily="34" charset="-120"/>
              </a:rPr>
              <a:t>Как конструктивно решать конфликты
</a:t>
            </a:r>
            <a:endParaRPr lang="en-US" sz="2200" dirty="0"/>
          </a:p>
        </p:txBody>
      </p:sp>
      <p:sp>
        <p:nvSpPr>
          <p:cNvPr id="10"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11</a:t>
            </a:r>
            <a:endParaRPr lang="en-US" sz="622" dirty="0"/>
          </a:p>
        </p:txBody>
      </p:sp>
      <p:sp>
        <p:nvSpPr>
          <p:cNvPr id="11" name="Text 2"/>
          <p:cNvSpPr txBox="1"/>
          <p:nvPr/>
        </p:nvSpPr>
        <p:spPr>
          <a:xfrm>
            <a:off x="269950" y="2081879"/>
            <a:ext cx="1676400" cy="13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Сначала пауза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Прежде чем отвечать на резкость, стоит сделать паузу и успокоиться. Короткая остановка помогает избежать обидных слов, которые потом трудно взять обратно, и переводит разговор в более осознанное русло.
</a:t>
            </a:r>
            <a:endParaRPr lang="en-US" sz="1000" dirty="0"/>
          </a:p>
        </p:txBody>
      </p:sp>
      <p:sp>
        <p:nvSpPr>
          <p:cNvPr id="12" name="Text 3"/>
          <p:cNvSpPr txBox="1"/>
          <p:nvPr/>
        </p:nvSpPr>
        <p:spPr>
          <a:xfrm>
            <a:off x="2001832" y="2081866"/>
            <a:ext cx="1676400" cy="13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Сказать о чувствах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Полезно говорить о своих переживаниях прямо и без обвинений: I felt hurt when… Такой формат показывает личную позицию, а не нападение, и помогает собеседнику услышать проблему, а не только тон.
</a:t>
            </a:r>
            <a:endParaRPr lang="en-US" sz="1000" dirty="0"/>
          </a:p>
        </p:txBody>
      </p:sp>
      <p:sp>
        <p:nvSpPr>
          <p:cNvPr id="13" name="Text 4"/>
          <p:cNvSpPr txBox="1"/>
          <p:nvPr/>
        </p:nvSpPr>
        <p:spPr>
          <a:xfrm>
            <a:off x="3733719" y="2081866"/>
            <a:ext cx="1676400" cy="1324500"/>
          </a:xfrm>
          <a:prstGeom prst="rect">
            <a:avLst/>
          </a:prstGeom>
          <a:noFill/>
          <a:ln/>
        </p:spPr>
        <p:txBody>
          <a:bodyPr wrap="square" lIns="0" tIns="0" rIns="0" bIns="0" rtlCol="0" anchor="t"/>
          <a:lstStyle/>
          <a:p>
            <a:pPr algn="l" indent="0" marL="0">
              <a:lnSpc>
                <a:spcPct val="115000"/>
              </a:lnSpc>
              <a:buNone/>
            </a:pPr>
            <a:r>
              <a:rPr lang="en-US" sz="992" b="1" dirty="0">
                <a:solidFill>
                  <a:srgbClr val="000000"/>
                </a:solidFill>
                <a:latin typeface="Arial" pitchFamily="34" charset="0"/>
                <a:ea typeface="Arial" pitchFamily="34" charset="-122"/>
                <a:cs typeface="Arial" pitchFamily="34" charset="-120"/>
              </a:rPr>
              <a:t>Выслушать вторую сторону
</a:t>
            </a:r>
            <a:pPr algn="l" indent="0" marL="0">
              <a:lnSpc>
                <a:spcPct val="115000"/>
              </a:lnSpc>
              <a:buNone/>
            </a:pPr>
            <a:r>
              <a:rPr lang="en-US" sz="29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3" dirty="0">
                <a:solidFill>
                  <a:srgbClr val="000000"/>
                </a:solidFill>
                <a:latin typeface="Arial" pitchFamily="34" charset="0"/>
                <a:ea typeface="Arial" pitchFamily="34" charset="-122"/>
                <a:cs typeface="Arial" pitchFamily="34" charset="-120"/>
              </a:rPr>
              <a:t>Конфликт нельзя решить, если слышит только одна сторона. Важно задать уточняющий вопрос, выслушать объяснение до конца и признать, что у другого человека тоже есть свои мотивы и эмоции.
</a:t>
            </a:r>
            <a:endParaRPr lang="en-US" sz="992" dirty="0"/>
          </a:p>
        </p:txBody>
      </p:sp>
      <p:sp>
        <p:nvSpPr>
          <p:cNvPr id="14" name="Text 5"/>
          <p:cNvSpPr txBox="1"/>
          <p:nvPr/>
        </p:nvSpPr>
        <p:spPr>
          <a:xfrm>
            <a:off x="5465619" y="2081866"/>
            <a:ext cx="1676400" cy="1324500"/>
          </a:xfrm>
          <a:prstGeom prst="rect">
            <a:avLst/>
          </a:prstGeom>
          <a:noFill/>
          <a:ln/>
        </p:spPr>
        <p:txBody>
          <a:bodyPr wrap="square" lIns="0" tIns="0" rIns="0" bIns="0" rtlCol="0" anchor="t"/>
          <a:lstStyle/>
          <a:p>
            <a:pPr algn="l" indent="0" marL="0">
              <a:lnSpc>
                <a:spcPct val="115000"/>
              </a:lnSpc>
              <a:buNone/>
            </a:pPr>
            <a:r>
              <a:rPr lang="en-US" sz="967" b="1" dirty="0">
                <a:solidFill>
                  <a:srgbClr val="000000"/>
                </a:solidFill>
                <a:latin typeface="Arial" pitchFamily="34" charset="0"/>
                <a:ea typeface="Arial" pitchFamily="34" charset="-122"/>
                <a:cs typeface="Arial" pitchFamily="34" charset="-120"/>
              </a:rPr>
              <a:t>Найти компромисс
</a:t>
            </a:r>
            <a:pPr algn="l" indent="0" marL="0">
              <a:lnSpc>
                <a:spcPct val="115000"/>
              </a:lnSpc>
              <a:buNone/>
            </a:pPr>
            <a:r>
              <a:rPr lang="en-US" sz="2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70" dirty="0">
                <a:solidFill>
                  <a:srgbClr val="000000"/>
                </a:solidFill>
                <a:latin typeface="Arial" pitchFamily="34" charset="0"/>
                <a:ea typeface="Arial" pitchFamily="34" charset="-122"/>
                <a:cs typeface="Arial" pitchFamily="34" charset="-120"/>
              </a:rPr>
              <a:t>После обсуждения нужно договориться о конкретных шагах: Can we find a compromise? Компромисс не означает поражение, а помогает обеим сторонам сохранить уважение, ясность и готовность продолжать общение.
</a:t>
            </a:r>
            <a:endParaRPr lang="en-US" sz="967" dirty="0"/>
          </a:p>
        </p:txBody>
      </p:sp>
      <p:sp>
        <p:nvSpPr>
          <p:cNvPr id="15" name="Text 6"/>
          <p:cNvSpPr txBox="1"/>
          <p:nvPr/>
        </p:nvSpPr>
        <p:spPr>
          <a:xfrm>
            <a:off x="7197533" y="2081866"/>
            <a:ext cx="1676400" cy="1324500"/>
          </a:xfrm>
          <a:prstGeom prst="rect">
            <a:avLst/>
          </a:prstGeom>
          <a:noFill/>
          <a:ln/>
        </p:spPr>
        <p:txBody>
          <a:bodyPr wrap="square" lIns="0" tIns="0" rIns="0" bIns="0" rtlCol="0" anchor="t"/>
          <a:lstStyle/>
          <a:p>
            <a:pPr algn="l" indent="0" marL="0">
              <a:lnSpc>
                <a:spcPct val="115000"/>
              </a:lnSpc>
              <a:buNone/>
            </a:pPr>
            <a:r>
              <a:rPr lang="en-US" sz="964" b="1" dirty="0">
                <a:solidFill>
                  <a:srgbClr val="000000"/>
                </a:solidFill>
                <a:latin typeface="Arial" pitchFamily="34" charset="0"/>
                <a:ea typeface="Arial" pitchFamily="34" charset="-122"/>
                <a:cs typeface="Arial" pitchFamily="34" charset="-120"/>
              </a:rPr>
              <a:t>Закрепить договорённость
</a:t>
            </a:r>
            <a:pPr algn="l" indent="0" marL="0">
              <a:lnSpc>
                <a:spcPct val="115000"/>
              </a:lnSpc>
              <a:buNone/>
            </a:pPr>
            <a:r>
              <a:rPr lang="en-US" sz="28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67" dirty="0">
                <a:solidFill>
                  <a:srgbClr val="000000"/>
                </a:solidFill>
                <a:latin typeface="Arial" pitchFamily="34" charset="0"/>
                <a:ea typeface="Arial" pitchFamily="34" charset="-122"/>
                <a:cs typeface="Arial" pitchFamily="34" charset="-120"/>
              </a:rPr>
              <a:t>После примирения важно подтвердить новые правила общения и восстановить доверие. Если договорённость выполнена, отношения становятся устойчивее; если нет, конфликт может повториться в той же форме снова.
</a:t>
            </a:r>
            <a:endParaRPr lang="en-US" sz="964"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23750" y="1073232"/>
            <a:ext cx="7896500" cy="2229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65800" y="270000"/>
            <a:ext cx="8612400" cy="6060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Online relationships: риски и безопасное поведение
</a:t>
            </a:r>
            <a:endParaRPr lang="en-US" sz="2212" dirty="0"/>
          </a:p>
        </p:txBody>
      </p:sp>
      <p:sp>
        <p:nvSpPr>
          <p:cNvPr id="6"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12</a:t>
            </a:r>
            <a:endParaRPr lang="en-US" sz="622" dirty="0"/>
          </a:p>
        </p:txBody>
      </p:sp>
      <p:sp>
        <p:nvSpPr>
          <p:cNvPr id="7" name="Text 2"/>
          <p:cNvSpPr txBox="1"/>
          <p:nvPr/>
        </p:nvSpPr>
        <p:spPr>
          <a:xfrm>
            <a:off x="270000" y="3878725"/>
            <a:ext cx="4188900" cy="9948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Таблица показывает, как опасные действия в сети связаны с их последствиями и что можно сделать безопаснее.
</a:t>
            </a:r>
            <a:endParaRPr lang="en-US" sz="1000" dirty="0"/>
          </a:p>
        </p:txBody>
      </p:sp>
      <p:sp>
        <p:nvSpPr>
          <p:cNvPr id="8" name="Text 3"/>
          <p:cNvSpPr txBox="1"/>
          <p:nvPr/>
        </p:nvSpPr>
        <p:spPr>
          <a:xfrm>
            <a:off x="4693508" y="3878700"/>
            <a:ext cx="4188900" cy="9948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Риск в онлайн-отношениях чаще связан не с самой платформой, а с нарушением границ, давлением и распространением личной информации; защита строится на согласии, приватности и фиксации доказательств.
</a:t>
            </a:r>
            <a:endParaRPr lang="en-US" sz="1000" dirty="0"/>
          </a:p>
        </p:txBody>
      </p:sp>
      <p:sp>
        <p:nvSpPr>
          <p:cNvPr id="9" name="Text 4"/>
          <p:cNvSpPr txBox="1"/>
          <p:nvPr/>
        </p:nvSpPr>
        <p:spPr>
          <a:xfrm>
            <a:off x="270000" y="3379225"/>
            <a:ext cx="3648900" cy="220500"/>
          </a:xfrm>
          <a:prstGeom prst="rect">
            <a:avLst/>
          </a:prstGeom>
          <a:noFill/>
          <a:ln/>
        </p:spPr>
        <p:txBody>
          <a:bodyPr wrap="square" lIns="0" tIns="0" rIns="0" bIns="0" rtlCol="0" anchor="ctr"/>
          <a:lstStyle/>
          <a:p>
            <a:pPr algn="l" indent="0" marL="0">
              <a:lnSpc>
                <a:spcPct val="115000"/>
              </a:lnSpc>
              <a:buNone/>
            </a:pPr>
            <a:r>
              <a:rPr lang="en-US" sz="755" dirty="0">
                <a:solidFill>
                  <a:srgbClr val="000000"/>
                </a:solidFill>
                <a:latin typeface="Arial" pitchFamily="34" charset="0"/>
                <a:ea typeface="Arial" pitchFamily="34" charset="-122"/>
                <a:cs typeface="Arial" pitchFamily="34" charset="-120"/>
              </a:rPr>
              <a:t>Материалы по цифровой безопасности и теме relationships для школьного курса английского языка.
</a:t>
            </a:r>
            <a:endParaRPr lang="en-US" sz="755"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59" y="1043669"/>
            <a:ext cx="2828266" cy="2251012"/>
          </a:xfrm>
          <a:prstGeom prst="rect">
            <a:avLst/>
          </a:prstGeom>
        </p:spPr>
      </p:pic>
      <p:pic>
        <p:nvPicPr>
          <p:cNvPr id="5" name="Image 3" descr="preencoded.png">    </p:cNvPr>
          <p:cNvPicPr>
            <a:picLocks noChangeAspect="1"/>
          </p:cNvPicPr>
          <p:nvPr/>
        </p:nvPicPr>
        <p:blipFill>
          <a:blip r:embed="rId4"/>
          <a:stretch>
            <a:fillRect/>
          </a:stretch>
        </p:blipFill>
        <p:spPr>
          <a:xfrm>
            <a:off x="3101766" y="1042525"/>
            <a:ext cx="2863569" cy="2253300"/>
          </a:xfrm>
          <a:prstGeom prst="rect">
            <a:avLst/>
          </a:prstGeom>
        </p:spPr>
      </p:pic>
      <p:pic>
        <p:nvPicPr>
          <p:cNvPr id="6" name="Image 4" descr="preencoded.png">    </p:cNvPr>
          <p:cNvPicPr>
            <a:picLocks noChangeAspect="1"/>
          </p:cNvPicPr>
          <p:nvPr/>
        </p:nvPicPr>
        <p:blipFill>
          <a:blip r:embed="rId5"/>
          <a:stretch>
            <a:fillRect/>
          </a:stretch>
        </p:blipFill>
        <p:spPr>
          <a:xfrm>
            <a:off x="6058651" y="1043591"/>
            <a:ext cx="2921667" cy="225116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13</a:t>
            </a:r>
            <a:endParaRPr lang="en-US" sz="622" dirty="0"/>
          </a:p>
        </p:txBody>
      </p:sp>
      <p:sp>
        <p:nvSpPr>
          <p:cNvPr id="10" name="Text 1"/>
          <p:cNvSpPr txBox="1"/>
          <p:nvPr/>
        </p:nvSpPr>
        <p:spPr>
          <a:xfrm>
            <a:off x="385125" y="3503550"/>
            <a:ext cx="2450012" cy="1370100"/>
          </a:xfrm>
          <a:prstGeom prst="rect">
            <a:avLst/>
          </a:prstGeom>
          <a:noFill/>
          <a:ln/>
        </p:spPr>
        <p:txBody>
          <a:bodyPr wrap="square" lIns="0" tIns="0" rIns="0" bIns="0" rtlCol="0" anchor="t"/>
          <a:lstStyle/>
          <a:p>
            <a:pPr algn="ctr" indent="0" marL="0">
              <a:lnSpc>
                <a:spcPct val="115000"/>
              </a:lnSpc>
              <a:buNone/>
            </a:pPr>
            <a:r>
              <a:rPr lang="en-US" sz="1000" b="1" dirty="0">
                <a:solidFill>
                  <a:srgbClr val="000000"/>
                </a:solidFill>
                <a:latin typeface="Arial" pitchFamily="34" charset="0"/>
                <a:ea typeface="Arial" pitchFamily="34" charset="-122"/>
                <a:cs typeface="Arial" pitchFamily="34" charset="-120"/>
              </a:rPr>
              <a:t>Одноклассники, которые поддерживают
</a:t>
            </a:r>
            <a:pPr algn="ctr"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000000"/>
                </a:solidFill>
                <a:latin typeface="Arial" pitchFamily="34" charset="0"/>
                <a:ea typeface="Arial" pitchFamily="34" charset="-122"/>
                <a:cs typeface="Arial" pitchFamily="34" charset="-120"/>
              </a:rPr>
              <a:t>После трудного контрольного друзья не смеются над ошибками, а спокойно объясняют решения и помогают подготовиться снова. Такая поддержка снимает напряжение и создаёт ощущение, что рядом есть люди, на которых можно опереться.
</a:t>
            </a:r>
            <a:endParaRPr lang="en-US" sz="1000" dirty="0"/>
          </a:p>
        </p:txBody>
      </p:sp>
      <p:sp>
        <p:nvSpPr>
          <p:cNvPr id="11" name="Text 2"/>
          <p:cNvSpPr txBox="1"/>
          <p:nvPr/>
        </p:nvSpPr>
        <p:spPr>
          <a:xfrm>
            <a:off x="3398027" y="3503550"/>
            <a:ext cx="2431094" cy="1370100"/>
          </a:xfrm>
          <a:prstGeom prst="rect">
            <a:avLst/>
          </a:prstGeom>
          <a:noFill/>
          <a:ln/>
        </p:spPr>
        <p:txBody>
          <a:bodyPr wrap="square" lIns="0" tIns="0" rIns="0" bIns="0" rtlCol="0" anchor="t"/>
          <a:lstStyle/>
          <a:p>
            <a:pPr algn="ctr" indent="0" marL="0">
              <a:lnSpc>
                <a:spcPct val="115000"/>
              </a:lnSpc>
              <a:buNone/>
            </a:pPr>
            <a:r>
              <a:rPr lang="en-US" sz="1000" b="1" dirty="0">
                <a:solidFill>
                  <a:srgbClr val="000000"/>
                </a:solidFill>
                <a:latin typeface="Arial" pitchFamily="34" charset="0"/>
                <a:ea typeface="Arial" pitchFamily="34" charset="-122"/>
                <a:cs typeface="Arial" pitchFamily="34" charset="-120"/>
              </a:rPr>
              <a:t>Разговоры, которые укрепляют доверие
</a:t>
            </a:r>
            <a:pPr algn="ctr"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000000"/>
                </a:solidFill>
                <a:latin typeface="Arial" pitchFamily="34" charset="0"/>
                <a:ea typeface="Arial" pitchFamily="34" charset="-122"/>
                <a:cs typeface="Arial" pitchFamily="34" charset="-120"/>
              </a:rPr>
              <a:t>Два друга обсуждают планы на неделю, делятся сомнениями и честно говорят, если кто-то из них ошибся. В этой спокойной атмосфере особенно заметны loyal friend и supportive friend: отношения становятся надёжнее, потому что оба умеют быть honest with one another.
</a:t>
            </a:r>
            <a:endParaRPr lang="en-US" sz="1000" dirty="0"/>
          </a:p>
        </p:txBody>
      </p:sp>
      <p:sp>
        <p:nvSpPr>
          <p:cNvPr id="12" name="Text 3"/>
          <p:cNvSpPr txBox="1"/>
          <p:nvPr/>
        </p:nvSpPr>
        <p:spPr>
          <a:xfrm>
            <a:off x="6290495" y="3503550"/>
            <a:ext cx="2457977" cy="1370100"/>
          </a:xfrm>
          <a:prstGeom prst="rect">
            <a:avLst/>
          </a:prstGeom>
          <a:noFill/>
          <a:ln/>
        </p:spPr>
        <p:txBody>
          <a:bodyPr wrap="square" lIns="0" tIns="0" rIns="0" bIns="0" rtlCol="0" anchor="t"/>
          <a:lstStyle/>
          <a:p>
            <a:pPr algn="ctr" indent="0" marL="0">
              <a:lnSpc>
                <a:spcPct val="115000"/>
              </a:lnSpc>
              <a:buNone/>
            </a:pPr>
            <a:r>
              <a:rPr lang="en-US" sz="1000" b="1" dirty="0">
                <a:solidFill>
                  <a:srgbClr val="000000"/>
                </a:solidFill>
                <a:latin typeface="Arial" pitchFamily="34" charset="0"/>
                <a:ea typeface="Arial" pitchFamily="34" charset="-122"/>
                <a:cs typeface="Arial" pitchFamily="34" charset="-120"/>
              </a:rPr>
              <a:t>Команда, где каждый важен
</a:t>
            </a:r>
            <a:pPr algn="ctr"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000000"/>
                </a:solidFill>
                <a:latin typeface="Arial" pitchFamily="34" charset="0"/>
                <a:ea typeface="Arial" pitchFamily="34" charset="-122"/>
                <a:cs typeface="Arial" pitchFamily="34" charset="-120"/>
              </a:rPr>
              <a:t>На перемене ребята вместе готовят проект, распределяют роли и подсказывают друг другу, когда кто-то теряется. Они truly have each other’s back: общие интересы сочетаются с взаимным уважением, а школьные трудности воспринимаются как задача команды.
</a:t>
            </a:r>
            <a:endParaRPr lang="en-US" sz="1000" dirty="0"/>
          </a:p>
        </p:txBody>
      </p:sp>
      <p:sp>
        <p:nvSpPr>
          <p:cNvPr id="13" name="Text 4"/>
          <p:cNvSpPr txBox="1"/>
          <p:nvPr/>
        </p:nvSpPr>
        <p:spPr>
          <a:xfrm>
            <a:off x="270000" y="270000"/>
            <a:ext cx="8604000" cy="700800"/>
          </a:xfrm>
          <a:prstGeom prst="rect">
            <a:avLst/>
          </a:prstGeom>
          <a:noFill/>
          <a:ln/>
        </p:spPr>
        <p:txBody>
          <a:bodyPr wrap="square" lIns="0" tIns="0" rIns="0" bIns="0" rtlCol="0" anchor="t"/>
          <a:lstStyle/>
          <a:p>
            <a:pPr algn="l" indent="0" marL="0">
              <a:lnSpc>
                <a:spcPct val="100000"/>
              </a:lnSpc>
              <a:buNone/>
            </a:pPr>
            <a:r>
              <a:rPr lang="en-US" sz="2200" b="1" dirty="0">
                <a:solidFill>
                  <a:srgbClr val="4A86E8"/>
                </a:solidFill>
                <a:latin typeface="Arial" pitchFamily="34" charset="0"/>
                <a:ea typeface="Arial" pitchFamily="34" charset="-122"/>
                <a:cs typeface="Arial" pitchFamily="34" charset="-120"/>
              </a:rPr>
              <a:t>Дружба, которая помогает расти
</a:t>
            </a:r>
            <a:endParaRPr lang="en-US"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864878" y="1580311"/>
            <a:ext cx="860963" cy="7653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036551" y="2116111"/>
            <a:ext cx="886500" cy="7092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176065" y="1488977"/>
            <a:ext cx="886500" cy="7092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7360452" y="1942559"/>
            <a:ext cx="886500" cy="7092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265800" y="270000"/>
            <a:ext cx="8612400" cy="6060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Семья и взросление: ключевые аспекты
</a:t>
            </a:r>
            <a:endParaRPr lang="en-US" sz="2212" dirty="0"/>
          </a:p>
        </p:txBody>
      </p:sp>
      <p:sp>
        <p:nvSpPr>
          <p:cNvPr id="13"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14</a:t>
            </a:r>
            <a:endParaRPr lang="en-US" sz="622" dirty="0"/>
          </a:p>
        </p:txBody>
      </p:sp>
      <p:sp>
        <p:nvSpPr>
          <p:cNvPr id="14" name="Text 2"/>
          <p:cNvSpPr txBox="1"/>
          <p:nvPr/>
        </p:nvSpPr>
        <p:spPr>
          <a:xfrm>
            <a:off x="265800" y="3051516"/>
            <a:ext cx="2059200" cy="1064700"/>
          </a:xfrm>
          <a:prstGeom prst="rect">
            <a:avLst/>
          </a:prstGeom>
          <a:noFill/>
          <a:ln/>
        </p:spPr>
        <p:txBody>
          <a:bodyPr wrap="square" lIns="0" tIns="0" rIns="0" bIns="0" rtlCol="0" anchor="t"/>
          <a:lstStyle/>
          <a:p>
            <a:pPr algn="ctr" indent="0" marL="0">
              <a:lnSpc>
                <a:spcPct val="115000"/>
              </a:lnSpc>
              <a:buNone/>
            </a:pPr>
            <a:r>
              <a:rPr lang="en-US" sz="999" b="1" dirty="0">
                <a:solidFill>
                  <a:srgbClr val="ED7070"/>
                </a:solidFill>
                <a:latin typeface="Arial" pitchFamily="34" charset="0"/>
                <a:ea typeface="Arial" pitchFamily="34" charset="-122"/>
                <a:cs typeface="Arial" pitchFamily="34" charset="-120"/>
              </a:rPr>
              <a:t>Домашние правила
</a:t>
            </a:r>
            <a:pPr algn="ctr" indent="0" marL="0">
              <a:lnSpc>
                <a:spcPct val="115000"/>
              </a:lnSpc>
              <a:buNone/>
            </a:pPr>
            <a:r>
              <a:rPr lang="en-US" sz="706"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836" dirty="0">
                <a:solidFill>
                  <a:srgbClr val="000000"/>
                </a:solidFill>
                <a:latin typeface="Arial" pitchFamily="34" charset="0"/>
                <a:ea typeface="Arial" pitchFamily="34" charset="-122"/>
                <a:cs typeface="Arial" pitchFamily="34" charset="-120"/>
              </a:rPr>
              <a:t>Семья помогает подростку учиться ответственности: household rules задают понятные границы, а обсуждение обязанностей формирует привычку договариваться и соблюдать обещания.
</a:t>
            </a:r>
            <a:endParaRPr lang="en-US" sz="999" dirty="0"/>
          </a:p>
        </p:txBody>
      </p:sp>
      <p:sp>
        <p:nvSpPr>
          <p:cNvPr id="15" name="Text 3"/>
          <p:cNvSpPr txBox="1"/>
          <p:nvPr/>
        </p:nvSpPr>
        <p:spPr>
          <a:xfrm>
            <a:off x="2450242" y="3614268"/>
            <a:ext cx="2059200" cy="1064700"/>
          </a:xfrm>
          <a:prstGeom prst="rect">
            <a:avLst/>
          </a:prstGeom>
          <a:noFill/>
          <a:ln/>
        </p:spPr>
        <p:txBody>
          <a:bodyPr wrap="square" lIns="0" tIns="0" rIns="0" bIns="0" rtlCol="0" anchor="t"/>
          <a:lstStyle/>
          <a:p>
            <a:pPr algn="ctr" indent="0" marL="0">
              <a:lnSpc>
                <a:spcPct val="115000"/>
              </a:lnSpc>
              <a:buNone/>
            </a:pPr>
            <a:r>
              <a:rPr lang="en-US" sz="999" b="1" dirty="0">
                <a:solidFill>
                  <a:srgbClr val="A5B9F0"/>
                </a:solidFill>
                <a:latin typeface="Arial" pitchFamily="34" charset="0"/>
                <a:ea typeface="Arial" pitchFamily="34" charset="-122"/>
                <a:cs typeface="Arial" pitchFamily="34" charset="-120"/>
              </a:rPr>
              <a:t>Отношения с родителями
</a:t>
            </a:r>
            <a:pPr algn="ctr" indent="0" marL="0">
              <a:lnSpc>
                <a:spcPct val="115000"/>
              </a:lnSpc>
              <a:buNone/>
            </a:pPr>
            <a:r>
              <a:rPr lang="en-US" sz="706"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836" dirty="0">
                <a:solidFill>
                  <a:srgbClr val="000000"/>
                </a:solidFill>
                <a:latin typeface="Arial" pitchFamily="34" charset="0"/>
                <a:ea typeface="Arial" pitchFamily="34" charset="-122"/>
                <a:cs typeface="Arial" pitchFamily="34" charset="-120"/>
              </a:rPr>
              <a:t>Фраза get along with parents отражает не только согласие, но и умение говорить спокойно. Споры о свободе часто становятся шагом к более взрослому диалогу.
</a:t>
            </a:r>
            <a:endParaRPr lang="en-US" sz="999" dirty="0"/>
          </a:p>
        </p:txBody>
      </p:sp>
      <p:sp>
        <p:nvSpPr>
          <p:cNvPr id="16" name="Text 4"/>
          <p:cNvSpPr txBox="1"/>
          <p:nvPr/>
        </p:nvSpPr>
        <p:spPr>
          <a:xfrm>
            <a:off x="4589737" y="2919200"/>
            <a:ext cx="2059200" cy="1064700"/>
          </a:xfrm>
          <a:prstGeom prst="rect">
            <a:avLst/>
          </a:prstGeom>
          <a:noFill/>
          <a:ln/>
        </p:spPr>
        <p:txBody>
          <a:bodyPr wrap="square" lIns="0" tIns="0" rIns="0" bIns="0" rtlCol="0" anchor="t"/>
          <a:lstStyle/>
          <a:p>
            <a:pPr algn="ctr" indent="0" marL="0">
              <a:lnSpc>
                <a:spcPct val="115000"/>
              </a:lnSpc>
              <a:buNone/>
            </a:pPr>
            <a:r>
              <a:rPr lang="en-US" sz="999" b="1" dirty="0">
                <a:solidFill>
                  <a:srgbClr val="7BDA72"/>
                </a:solidFill>
                <a:latin typeface="Arial" pitchFamily="34" charset="0"/>
                <a:ea typeface="Arial" pitchFamily="34" charset="-122"/>
                <a:cs typeface="Arial" pitchFamily="34" charset="-120"/>
              </a:rPr>
              <a:t>Сиблинги и родственники
</a:t>
            </a:r>
            <a:pPr algn="ctr" indent="0" marL="0">
              <a:lnSpc>
                <a:spcPct val="115000"/>
              </a:lnSpc>
              <a:buNone/>
            </a:pPr>
            <a:r>
              <a:rPr lang="en-US" sz="706"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836" dirty="0">
                <a:solidFill>
                  <a:srgbClr val="000000"/>
                </a:solidFill>
                <a:latin typeface="Arial" pitchFamily="34" charset="0"/>
                <a:ea typeface="Arial" pitchFamily="34" charset="-122"/>
                <a:cs typeface="Arial" pitchFamily="34" charset="-120"/>
              </a:rPr>
              <a:t>Сёстры, братья и родственники влияют на повседневное общение через поддержку, соперничество и совместные обязанности. В этих отношениях подросток учится учитывать интересы других.
</a:t>
            </a:r>
            <a:endParaRPr lang="en-US" sz="999" dirty="0"/>
          </a:p>
        </p:txBody>
      </p:sp>
      <p:sp>
        <p:nvSpPr>
          <p:cNvPr id="17" name="Text 5"/>
          <p:cNvSpPr txBox="1"/>
          <p:nvPr/>
        </p:nvSpPr>
        <p:spPr>
          <a:xfrm>
            <a:off x="6774124" y="3421916"/>
            <a:ext cx="2059200" cy="1064700"/>
          </a:xfrm>
          <a:prstGeom prst="rect">
            <a:avLst/>
          </a:prstGeom>
          <a:noFill/>
          <a:ln/>
        </p:spPr>
        <p:txBody>
          <a:bodyPr wrap="square" lIns="0" tIns="0" rIns="0" bIns="0" rtlCol="0" anchor="t"/>
          <a:lstStyle/>
          <a:p>
            <a:pPr algn="ctr" indent="0" marL="0">
              <a:lnSpc>
                <a:spcPct val="115000"/>
              </a:lnSpc>
              <a:buNone/>
            </a:pPr>
            <a:r>
              <a:rPr lang="en-US" sz="999" b="1" dirty="0">
                <a:solidFill>
                  <a:srgbClr val="ED7070"/>
                </a:solidFill>
                <a:latin typeface="Arial" pitchFamily="34" charset="0"/>
                <a:ea typeface="Arial" pitchFamily="34" charset="-122"/>
                <a:cs typeface="Arial" pitchFamily="34" charset="-120"/>
              </a:rPr>
              <a:t>Доверие и самостоятельность
</a:t>
            </a:r>
            <a:pPr algn="ctr" indent="0" marL="0">
              <a:lnSpc>
                <a:spcPct val="115000"/>
              </a:lnSpc>
              <a:buNone/>
            </a:pPr>
            <a:r>
              <a:rPr lang="en-US" sz="706"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836" dirty="0">
                <a:solidFill>
                  <a:srgbClr val="000000"/>
                </a:solidFill>
                <a:latin typeface="Arial" pitchFamily="34" charset="0"/>
                <a:ea typeface="Arial" pitchFamily="34" charset="-122"/>
                <a:cs typeface="Arial" pitchFamily="34" charset="-120"/>
              </a:rPr>
              <a:t>Выражения ask for permission и be treated like an adult показывают, как меняется баланс между контролем и independence. Важно постепенно расширять свободу без потери взаимного уважения.
</a:t>
            </a:r>
            <a:endParaRPr lang="en-US" sz="999"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425900" y="1548787"/>
            <a:ext cx="4452300" cy="240252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65800" y="270000"/>
            <a:ext cx="8612400" cy="6060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Что делает подростковые романтические отношения здоровыми
</a:t>
            </a:r>
            <a:endParaRPr lang="en-US" sz="2212" dirty="0"/>
          </a:p>
        </p:txBody>
      </p:sp>
      <p:sp>
        <p:nvSpPr>
          <p:cNvPr id="6"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15</a:t>
            </a:r>
            <a:endParaRPr lang="en-US" sz="622" dirty="0"/>
          </a:p>
        </p:txBody>
      </p:sp>
      <p:sp>
        <p:nvSpPr>
          <p:cNvPr id="7" name="Text 2"/>
          <p:cNvSpPr txBox="1"/>
          <p:nvPr/>
        </p:nvSpPr>
        <p:spPr>
          <a:xfrm>
            <a:off x="265800" y="1547938"/>
            <a:ext cx="3857400" cy="1117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Здоровые отношения не требуют постоянного контроля и не мешают учёбе, дружбе или личным планам. Важнее всего предсказуемость, уважение и ощущение безопасности.
</a:t>
            </a:r>
            <a:endParaRPr lang="en-US" sz="1000" dirty="0"/>
          </a:p>
        </p:txBody>
      </p:sp>
      <p:sp>
        <p:nvSpPr>
          <p:cNvPr id="8" name="Text 3"/>
          <p:cNvSpPr txBox="1"/>
          <p:nvPr/>
        </p:nvSpPr>
        <p:spPr>
          <a:xfrm>
            <a:off x="265800" y="2834513"/>
            <a:ext cx="3857400" cy="11175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Наиболее значимыми выглядят взаимное уважение и честность; именно они поддерживают доверие и снижают риск ревности, давления и идеализации.
</a:t>
            </a:r>
            <a:endParaRPr lang="en-US" sz="1000" dirty="0"/>
          </a:p>
        </p:txBody>
      </p:sp>
      <p:sp>
        <p:nvSpPr>
          <p:cNvPr id="9" name="Text 4"/>
          <p:cNvSpPr txBox="1"/>
          <p:nvPr/>
        </p:nvSpPr>
        <p:spPr>
          <a:xfrm>
            <a:off x="4425900" y="3987375"/>
            <a:ext cx="4452300" cy="220500"/>
          </a:xfrm>
          <a:prstGeom prst="rect">
            <a:avLst/>
          </a:prstGeom>
          <a:noFill/>
          <a:ln/>
        </p:spPr>
        <p:txBody>
          <a:bodyPr wrap="square" lIns="0" tIns="0" rIns="0" bIns="0" rtlCol="0" anchor="ctr"/>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Обобщение ключевых признаков healthy relationships в школьной теме Relationships.
</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70000" y="270000"/>
            <a:ext cx="7756200" cy="729900"/>
          </a:xfrm>
          <a:prstGeom prst="rect">
            <a:avLst/>
          </a:prstGeom>
          <a:noFill/>
          <a:ln/>
        </p:spPr>
        <p:txBody>
          <a:bodyPr wrap="square" lIns="0" tIns="0" rIns="0" bIns="0" rtlCol="0" anchor="t"/>
          <a:lstStyle/>
          <a:p>
            <a:pPr algn="l" indent="0" marL="0">
              <a:lnSpc>
                <a:spcPct val="100000"/>
              </a:lnSpc>
              <a:buNone/>
            </a:pPr>
            <a:r>
              <a:rPr lang="en-US" sz="2400" b="1" dirty="0">
                <a:solidFill>
                  <a:srgbClr val="4A86E8"/>
                </a:solidFill>
                <a:latin typeface="Arial" pitchFamily="34" charset="0"/>
                <a:ea typeface="Arial" pitchFamily="34" charset="-122"/>
                <a:cs typeface="Arial" pitchFamily="34" charset="-120"/>
              </a:rPr>
              <a:t>Признаки манипуляции в отношениях
</a:t>
            </a:r>
            <a:endParaRPr lang="en-US" sz="2400" dirty="0"/>
          </a:p>
        </p:txBody>
      </p:sp>
      <p:sp>
        <p:nvSpPr>
          <p:cNvPr id="10"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16</a:t>
            </a:r>
            <a:endParaRPr lang="en-US" sz="622" dirty="0"/>
          </a:p>
        </p:txBody>
      </p:sp>
      <p:sp>
        <p:nvSpPr>
          <p:cNvPr id="11" name="Text 2"/>
          <p:cNvSpPr txBox="1"/>
          <p:nvPr/>
        </p:nvSpPr>
        <p:spPr>
          <a:xfrm>
            <a:off x="506840" y="1227024"/>
            <a:ext cx="4415862" cy="667500"/>
          </a:xfrm>
          <a:prstGeom prst="rect">
            <a:avLst/>
          </a:prstGeom>
          <a:noFill/>
          <a:ln/>
        </p:spPr>
        <p:txBody>
          <a:bodyPr wrap="square" lIns="0" tIns="0" rIns="0" bIns="0" rtlCol="0" anchor="t"/>
          <a:lstStyle/>
          <a:p>
            <a:pPr algn="l" indent="0" marL="0">
              <a:lnSpc>
                <a:spcPct val="115000"/>
              </a:lnSpc>
              <a:buNone/>
            </a:pPr>
            <a:r>
              <a:rPr lang="en-US" sz="994" b="1" dirty="0">
                <a:solidFill>
                  <a:srgbClr val="000000"/>
                </a:solidFill>
                <a:latin typeface="Arial" pitchFamily="34" charset="0"/>
                <a:ea typeface="Arial" pitchFamily="34" charset="-122"/>
                <a:cs typeface="Arial" pitchFamily="34" charset="-120"/>
              </a:rPr>
              <a:t>Унижение и давление
</a:t>
            </a:r>
            <a:pPr algn="l" indent="0" marL="0">
              <a:lnSpc>
                <a:spcPct val="115000"/>
              </a:lnSpc>
              <a:buNone/>
            </a:pPr>
            <a:r>
              <a:rPr lang="en-US" sz="39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94" dirty="0">
                <a:solidFill>
                  <a:srgbClr val="000000"/>
                </a:solidFill>
                <a:latin typeface="Arial" pitchFamily="34" charset="0"/>
                <a:ea typeface="Arial" pitchFamily="34" charset="-122"/>
                <a:cs typeface="Arial" pitchFamily="34" charset="-120"/>
              </a:rPr>
              <a:t>Манипуляция часто начинается с насмешек, обесценивания и публичного унижения. Когда человека заставляют чувствовать себя виноватым, это не забота, а способ получить контроль над его решениями и самооценкой.
</a:t>
            </a:r>
            <a:endParaRPr lang="en-US" sz="994" dirty="0"/>
          </a:p>
        </p:txBody>
      </p:sp>
      <p:sp>
        <p:nvSpPr>
          <p:cNvPr id="12" name="Text 3"/>
          <p:cNvSpPr txBox="1"/>
          <p:nvPr/>
        </p:nvSpPr>
        <p:spPr>
          <a:xfrm>
            <a:off x="506840" y="1971763"/>
            <a:ext cx="4415862" cy="667500"/>
          </a:xfrm>
          <a:prstGeom prst="rect">
            <a:avLst/>
          </a:prstGeom>
          <a:noFill/>
          <a:ln/>
        </p:spPr>
        <p:txBody>
          <a:bodyPr wrap="square" lIns="0" tIns="0" rIns="0" bIns="0" rtlCol="0" anchor="t"/>
          <a:lstStyle/>
          <a:p>
            <a:pPr algn="l" indent="0" marL="0">
              <a:lnSpc>
                <a:spcPct val="115000"/>
              </a:lnSpc>
              <a:buNone/>
            </a:pPr>
            <a:r>
              <a:rPr lang="en-US" sz="989" b="1" dirty="0">
                <a:solidFill>
                  <a:srgbClr val="000000"/>
                </a:solidFill>
                <a:latin typeface="Arial" pitchFamily="34" charset="0"/>
                <a:ea typeface="Arial" pitchFamily="34" charset="-122"/>
                <a:cs typeface="Arial" pitchFamily="34" charset="-120"/>
              </a:rPr>
              <a:t>Изоляция от других
</a:t>
            </a:r>
            <a:pPr algn="l" indent="0" marL="0">
              <a:lnSpc>
                <a:spcPct val="115000"/>
              </a:lnSpc>
              <a:buNone/>
            </a:pPr>
            <a:r>
              <a:rPr lang="en-US" sz="39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9" dirty="0">
                <a:solidFill>
                  <a:srgbClr val="000000"/>
                </a:solidFill>
                <a:latin typeface="Arial" pitchFamily="34" charset="0"/>
                <a:ea typeface="Arial" pitchFamily="34" charset="-122"/>
                <a:cs typeface="Arial" pitchFamily="34" charset="-120"/>
              </a:rPr>
              <a:t>Тревожный сигнал — попытки ограничить общение с друзьями и близкими. Фразы вроде to control someone’s actions или to pressure someone помогают описать ситуацию, где свобода выбора постепенно сужается.
</a:t>
            </a:r>
            <a:endParaRPr lang="en-US" sz="989" dirty="0"/>
          </a:p>
        </p:txBody>
      </p:sp>
      <p:sp>
        <p:nvSpPr>
          <p:cNvPr id="13" name="Text 4"/>
          <p:cNvSpPr txBox="1"/>
          <p:nvPr/>
        </p:nvSpPr>
        <p:spPr>
          <a:xfrm>
            <a:off x="506840" y="2716502"/>
            <a:ext cx="4415862" cy="667500"/>
          </a:xfrm>
          <a:prstGeom prst="rect">
            <a:avLst/>
          </a:prstGeom>
          <a:noFill/>
          <a:ln/>
        </p:spPr>
        <p:txBody>
          <a:bodyPr wrap="square" lIns="0" tIns="0" rIns="0" bIns="0" rtlCol="0" anchor="t"/>
          <a:lstStyle/>
          <a:p>
            <a:pPr algn="l" indent="0" marL="0">
              <a:lnSpc>
                <a:spcPct val="115000"/>
              </a:lnSpc>
              <a:buNone/>
            </a:pPr>
            <a:r>
              <a:rPr lang="en-US" sz="950" b="1" dirty="0">
                <a:solidFill>
                  <a:srgbClr val="000000"/>
                </a:solidFill>
                <a:latin typeface="Arial" pitchFamily="34" charset="0"/>
                <a:ea typeface="Arial" pitchFamily="34" charset="-122"/>
                <a:cs typeface="Arial" pitchFamily="34" charset="-120"/>
              </a:rPr>
              <a:t>Нарушение приватности
</a:t>
            </a:r>
            <a:pPr algn="l" indent="0" marL="0">
              <a:lnSpc>
                <a:spcPct val="115000"/>
              </a:lnSpc>
              <a:buNone/>
            </a:pPr>
            <a:r>
              <a:rPr lang="en-US" sz="38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50" dirty="0">
                <a:solidFill>
                  <a:srgbClr val="000000"/>
                </a:solidFill>
                <a:latin typeface="Arial" pitchFamily="34" charset="0"/>
                <a:ea typeface="Arial" pitchFamily="34" charset="-122"/>
                <a:cs typeface="Arial" pitchFamily="34" charset="-120"/>
              </a:rPr>
              <a:t>Проверка сообщений, паролей и личных вещей показывает недоверие и стремление следить за человеком. Если игнорируются boundaries, отношения перестают быть равными и становятся источником постоянного напряжения.
</a:t>
            </a:r>
            <a:endParaRPr lang="en-US" sz="950" dirty="0"/>
          </a:p>
        </p:txBody>
      </p:sp>
      <p:sp>
        <p:nvSpPr>
          <p:cNvPr id="14" name="Text 5"/>
          <p:cNvSpPr txBox="1"/>
          <p:nvPr/>
        </p:nvSpPr>
        <p:spPr>
          <a:xfrm>
            <a:off x="506840" y="3461239"/>
            <a:ext cx="4415862" cy="667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Искажение правды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Gaslighting, ложные обвинения и подмена фактов заставляют сомневаться в собственных чувствах и памяти. В английском языке это можно описать как to twist the truth или to make someone feel guilty.
</a:t>
            </a:r>
            <a:endParaRPr lang="en-US" sz="1000" dirty="0"/>
          </a:p>
        </p:txBody>
      </p:sp>
      <p:sp>
        <p:nvSpPr>
          <p:cNvPr id="15" name="Text 6"/>
          <p:cNvSpPr txBox="1"/>
          <p:nvPr/>
        </p:nvSpPr>
        <p:spPr>
          <a:xfrm>
            <a:off x="506840" y="4205971"/>
            <a:ext cx="4415862" cy="667500"/>
          </a:xfrm>
          <a:prstGeom prst="rect">
            <a:avLst/>
          </a:prstGeom>
          <a:noFill/>
          <a:ln/>
        </p:spPr>
        <p:txBody>
          <a:bodyPr wrap="square" lIns="0" tIns="0" rIns="0" bIns="0" rtlCol="0" anchor="t"/>
          <a:lstStyle/>
          <a:p>
            <a:pPr algn="l" indent="0" marL="0">
              <a:lnSpc>
                <a:spcPct val="115000"/>
              </a:lnSpc>
              <a:buNone/>
            </a:pPr>
            <a:r>
              <a:rPr lang="en-US" sz="913" b="1" dirty="0">
                <a:solidFill>
                  <a:srgbClr val="000000"/>
                </a:solidFill>
                <a:latin typeface="Arial" pitchFamily="34" charset="0"/>
                <a:ea typeface="Arial" pitchFamily="34" charset="-122"/>
                <a:cs typeface="Arial" pitchFamily="34" charset="-120"/>
              </a:rPr>
              <a:t>Холодно-горячее поведение
</a:t>
            </a:r>
            <a:pPr algn="l" indent="0" marL="0">
              <a:lnSpc>
                <a:spcPct val="115000"/>
              </a:lnSpc>
              <a:buNone/>
            </a:pPr>
            <a:r>
              <a:rPr lang="en-US" sz="36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3" dirty="0">
                <a:solidFill>
                  <a:srgbClr val="000000"/>
                </a:solidFill>
                <a:latin typeface="Arial" pitchFamily="34" charset="0"/>
                <a:ea typeface="Arial" pitchFamily="34" charset="-122"/>
                <a:cs typeface="Arial" pitchFamily="34" charset="-120"/>
              </a:rPr>
              <a:t>Когда человек то проявляет внимание, то резко отдаляется, возникает эмоциональная зависимость и растёт тревожность. Такая непоследовательность выглядит как забота, но на деле удерживает контроль через неопределённость.
</a:t>
            </a:r>
            <a:endParaRPr lang="en-US" sz="913"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1491" y="1232075"/>
            <a:ext cx="8601018" cy="3567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65800" y="270000"/>
            <a:ext cx="8612400" cy="5025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Что делать, если отношения стали небезопасными
</a:t>
            </a:r>
            <a:endParaRPr lang="en-US" sz="2212" dirty="0"/>
          </a:p>
        </p:txBody>
      </p:sp>
      <p:sp>
        <p:nvSpPr>
          <p:cNvPr id="6"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17</a:t>
            </a:r>
            <a:endParaRPr lang="en-US" sz="622" dirty="0"/>
          </a:p>
        </p:txBody>
      </p:sp>
      <p:sp>
        <p:nvSpPr>
          <p:cNvPr id="7" name="Text 2"/>
          <p:cNvSpPr txBox="1"/>
          <p:nvPr/>
        </p:nvSpPr>
        <p:spPr>
          <a:xfrm>
            <a:off x="265800" y="808025"/>
            <a:ext cx="8612400" cy="287400"/>
          </a:xfrm>
          <a:prstGeom prst="rect">
            <a:avLst/>
          </a:prstGeom>
          <a:noFill/>
          <a:ln/>
        </p:spPr>
        <p:txBody>
          <a:bodyPr wrap="square" lIns="0" tIns="0" rIns="0" bIns="0" rtlCol="0" anchor="t"/>
          <a:lstStyle/>
          <a:p>
            <a:pPr algn="l" indent="0" marL="0">
              <a:lnSpc>
                <a:spcPct val="100000"/>
              </a:lnSpc>
              <a:buNone/>
            </a:pPr>
            <a:r>
              <a:rPr lang="en-US" sz="1112" b="1" dirty="0">
                <a:solidFill>
                  <a:srgbClr val="4A86E8"/>
                </a:solidFill>
                <a:latin typeface="Arial" pitchFamily="34" charset="0"/>
                <a:ea typeface="Arial" pitchFamily="34" charset="-122"/>
                <a:cs typeface="Arial" pitchFamily="34" charset="-120"/>
              </a:rPr>
              <a:t>Последовательность действий для защиты себя и обращения за помощью.
</a:t>
            </a:r>
            <a:endParaRPr lang="en-US" sz="111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3425" y="1193270"/>
            <a:ext cx="348761" cy="34876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86152" y="3409086"/>
            <a:ext cx="348561" cy="278849"/>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264043" y="1596618"/>
            <a:ext cx="348550" cy="27884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2824244" y="2644781"/>
            <a:ext cx="348623" cy="348623"/>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990561" y="3534571"/>
            <a:ext cx="348623" cy="278898"/>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265800" y="270000"/>
            <a:ext cx="8612400" cy="6060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Отношения и психическое здоровье
</a:t>
            </a:r>
            <a:endParaRPr lang="en-US" sz="2212" dirty="0"/>
          </a:p>
        </p:txBody>
      </p:sp>
      <p:sp>
        <p:nvSpPr>
          <p:cNvPr id="15"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18</a:t>
            </a:r>
            <a:endParaRPr lang="en-US" sz="622" dirty="0"/>
          </a:p>
        </p:txBody>
      </p:sp>
      <p:sp>
        <p:nvSpPr>
          <p:cNvPr id="16" name="Text 2"/>
          <p:cNvSpPr txBox="1"/>
          <p:nvPr/>
        </p:nvSpPr>
        <p:spPr>
          <a:xfrm>
            <a:off x="879050" y="1465817"/>
            <a:ext cx="2337300" cy="937800"/>
          </a:xfrm>
          <a:prstGeom prst="rect">
            <a:avLst/>
          </a:prstGeom>
          <a:noFill/>
          <a:ln/>
        </p:spPr>
        <p:txBody>
          <a:bodyPr wrap="square" lIns="0" tIns="0" rIns="0" bIns="0" rtlCol="0" anchor="t"/>
          <a:lstStyle/>
          <a:p>
            <a:pPr algn="l" indent="0" marL="0">
              <a:lnSpc>
                <a:spcPct val="115000"/>
              </a:lnSpc>
              <a:buNone/>
            </a:pPr>
            <a:r>
              <a:rPr lang="en-US" sz="951" b="1" dirty="0">
                <a:solidFill>
                  <a:srgbClr val="ED7070"/>
                </a:solidFill>
                <a:latin typeface="Arial" pitchFamily="34" charset="0"/>
                <a:ea typeface="Arial" pitchFamily="34" charset="-122"/>
                <a:cs typeface="Arial" pitchFamily="34" charset="-120"/>
              </a:rPr>
              <a:t>Поддержка снижает стресс
</a:t>
            </a:r>
            <a:pPr algn="l" indent="0" marL="0">
              <a:lnSpc>
                <a:spcPct val="115000"/>
              </a:lnSpc>
              <a:buNone/>
            </a:pPr>
            <a:r>
              <a:rPr lang="en-US" sz="61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66" dirty="0">
                <a:solidFill>
                  <a:srgbClr val="000000"/>
                </a:solidFill>
                <a:latin typeface="Arial" pitchFamily="34" charset="0"/>
                <a:ea typeface="Arial" pitchFamily="34" charset="-122"/>
                <a:cs typeface="Arial" pitchFamily="34" charset="-120"/>
              </a:rPr>
              <a:t>Тёплое общение помогает чувствовать себя спокойнее и увереннее. Когда рядом есть emotional support, повседневные трудности воспринимаются легче, а уровень тревоги заметно снижается.
</a:t>
            </a:r>
            <a:endParaRPr lang="en-US" sz="951" dirty="0"/>
          </a:p>
        </p:txBody>
      </p:sp>
      <p:sp>
        <p:nvSpPr>
          <p:cNvPr id="17" name="Text 3"/>
          <p:cNvSpPr txBox="1"/>
          <p:nvPr/>
        </p:nvSpPr>
        <p:spPr>
          <a:xfrm>
            <a:off x="916100" y="3649592"/>
            <a:ext cx="2337300" cy="937800"/>
          </a:xfrm>
          <a:prstGeom prst="rect">
            <a:avLst/>
          </a:prstGeom>
          <a:noFill/>
          <a:ln/>
        </p:spPr>
        <p:txBody>
          <a:bodyPr wrap="square" lIns="0" tIns="0" rIns="0" bIns="0" rtlCol="0" anchor="t"/>
          <a:lstStyle/>
          <a:p>
            <a:pPr algn="l" indent="0" marL="0">
              <a:lnSpc>
                <a:spcPct val="115000"/>
              </a:lnSpc>
              <a:buNone/>
            </a:pPr>
            <a:r>
              <a:rPr lang="en-US" sz="951" b="1" dirty="0">
                <a:solidFill>
                  <a:srgbClr val="A5B9F0"/>
                </a:solidFill>
                <a:latin typeface="Arial" pitchFamily="34" charset="0"/>
                <a:ea typeface="Arial" pitchFamily="34" charset="-122"/>
                <a:cs typeface="Arial" pitchFamily="34" charset="-120"/>
              </a:rPr>
              <a:t>Токсичность утомляет
</a:t>
            </a:r>
            <a:pPr algn="l" indent="0" marL="0">
              <a:lnSpc>
                <a:spcPct val="115000"/>
              </a:lnSpc>
              <a:buNone/>
            </a:pPr>
            <a:r>
              <a:rPr lang="en-US" sz="61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66" dirty="0">
                <a:solidFill>
                  <a:srgbClr val="000000"/>
                </a:solidFill>
                <a:latin typeface="Arial" pitchFamily="34" charset="0"/>
                <a:ea typeface="Arial" pitchFamily="34" charset="-122"/>
                <a:cs typeface="Arial" pitchFamily="34" charset="-120"/>
              </a:rPr>
              <a:t>Постоянное давление, критика и контроль истощают эмоционально. Со временем появляется усталость, чувство вины и снижение well-being, особенно если человек не может защитить свои boundaries.
</a:t>
            </a:r>
            <a:endParaRPr lang="en-US" sz="951" dirty="0"/>
          </a:p>
        </p:txBody>
      </p:sp>
      <p:sp>
        <p:nvSpPr>
          <p:cNvPr id="18" name="Text 4"/>
          <p:cNvSpPr txBox="1"/>
          <p:nvPr/>
        </p:nvSpPr>
        <p:spPr>
          <a:xfrm>
            <a:off x="5793825" y="1836715"/>
            <a:ext cx="2337300" cy="937800"/>
          </a:xfrm>
          <a:prstGeom prst="rect">
            <a:avLst/>
          </a:prstGeom>
          <a:noFill/>
          <a:ln/>
        </p:spPr>
        <p:txBody>
          <a:bodyPr wrap="square" lIns="0" tIns="0" rIns="0" bIns="0" rtlCol="0" anchor="t"/>
          <a:lstStyle/>
          <a:p>
            <a:pPr algn="l" indent="0" marL="0">
              <a:lnSpc>
                <a:spcPct val="115000"/>
              </a:lnSpc>
              <a:buNone/>
            </a:pPr>
            <a:r>
              <a:rPr lang="en-US" sz="951" b="1" dirty="0">
                <a:solidFill>
                  <a:srgbClr val="A5B9F0"/>
                </a:solidFill>
                <a:latin typeface="Arial" pitchFamily="34" charset="0"/>
                <a:ea typeface="Arial" pitchFamily="34" charset="-122"/>
                <a:cs typeface="Arial" pitchFamily="34" charset="-120"/>
              </a:rPr>
              <a:t>Слова влияют на состояние
</a:t>
            </a:r>
            <a:pPr algn="l" indent="0" marL="0">
              <a:lnSpc>
                <a:spcPct val="115000"/>
              </a:lnSpc>
              <a:buNone/>
            </a:pPr>
            <a:r>
              <a:rPr lang="en-US" sz="61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66" dirty="0">
                <a:solidFill>
                  <a:srgbClr val="000000"/>
                </a:solidFill>
                <a:latin typeface="Arial" pitchFamily="34" charset="0"/>
                <a:ea typeface="Arial" pitchFamily="34" charset="-122"/>
                <a:cs typeface="Arial" pitchFamily="34" charset="-120"/>
              </a:rPr>
              <a:t>Supportive communication уменьшает напряжение, потому что в ней есть уважение и предсказуемость. Резкие формулировки, наоборот, усиливают стресс и делают любое обсуждение конфликтным.
</a:t>
            </a:r>
            <a:endParaRPr lang="en-US" sz="951" dirty="0"/>
          </a:p>
        </p:txBody>
      </p:sp>
      <p:sp>
        <p:nvSpPr>
          <p:cNvPr id="19" name="Text 5"/>
          <p:cNvSpPr txBox="1"/>
          <p:nvPr/>
        </p:nvSpPr>
        <p:spPr>
          <a:xfrm>
            <a:off x="3352100" y="2918717"/>
            <a:ext cx="2337300" cy="937800"/>
          </a:xfrm>
          <a:prstGeom prst="rect">
            <a:avLst/>
          </a:prstGeom>
          <a:noFill/>
          <a:ln/>
        </p:spPr>
        <p:txBody>
          <a:bodyPr wrap="square" lIns="0" tIns="0" rIns="0" bIns="0" rtlCol="0" anchor="t"/>
          <a:lstStyle/>
          <a:p>
            <a:pPr algn="l" indent="0" marL="0">
              <a:lnSpc>
                <a:spcPct val="115000"/>
              </a:lnSpc>
              <a:buNone/>
            </a:pPr>
            <a:r>
              <a:rPr lang="en-US" sz="951" b="1" dirty="0">
                <a:solidFill>
                  <a:srgbClr val="7BDA72"/>
                </a:solidFill>
                <a:latin typeface="Arial" pitchFamily="34" charset="0"/>
                <a:ea typeface="Arial" pitchFamily="34" charset="-122"/>
                <a:cs typeface="Arial" pitchFamily="34" charset="-120"/>
              </a:rPr>
              <a:t>Концентрация в учёбе
</a:t>
            </a:r>
            <a:pPr algn="l" indent="0" marL="0">
              <a:lnSpc>
                <a:spcPct val="115000"/>
              </a:lnSpc>
              <a:buNone/>
            </a:pPr>
            <a:r>
              <a:rPr lang="en-US" sz="61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66" dirty="0">
                <a:solidFill>
                  <a:srgbClr val="000000"/>
                </a:solidFill>
                <a:latin typeface="Arial" pitchFamily="34" charset="0"/>
                <a:ea typeface="Arial" pitchFamily="34" charset="-122"/>
                <a:cs typeface="Arial" pitchFamily="34" charset="-120"/>
              </a:rPr>
              <a:t>Когда отношения спокойные, проще сосредоточиться на уроках, домашнем задании и планах на будущее. При постоянном pressure внимание рассеивается, а успеваемость часто страдает.
</a:t>
            </a:r>
            <a:endParaRPr lang="en-US" sz="951" dirty="0"/>
          </a:p>
        </p:txBody>
      </p:sp>
      <p:sp>
        <p:nvSpPr>
          <p:cNvPr id="20" name="Text 6"/>
          <p:cNvSpPr txBox="1"/>
          <p:nvPr/>
        </p:nvSpPr>
        <p:spPr>
          <a:xfrm>
            <a:off x="6518425" y="3773641"/>
            <a:ext cx="2337300" cy="937800"/>
          </a:xfrm>
          <a:prstGeom prst="rect">
            <a:avLst/>
          </a:prstGeom>
          <a:noFill/>
          <a:ln/>
        </p:spPr>
        <p:txBody>
          <a:bodyPr wrap="square" lIns="0" tIns="0" rIns="0" bIns="0" rtlCol="0" anchor="t"/>
          <a:lstStyle/>
          <a:p>
            <a:pPr algn="l" indent="0" marL="0">
              <a:lnSpc>
                <a:spcPct val="115000"/>
              </a:lnSpc>
              <a:buNone/>
            </a:pPr>
            <a:r>
              <a:rPr lang="en-US" sz="951" b="1" dirty="0">
                <a:solidFill>
                  <a:srgbClr val="ED7070"/>
                </a:solidFill>
                <a:latin typeface="Arial" pitchFamily="34" charset="0"/>
                <a:ea typeface="Arial" pitchFamily="34" charset="-122"/>
                <a:cs typeface="Arial" pitchFamily="34" charset="-120"/>
              </a:rPr>
              <a:t>Зависимость не равна близости
</a:t>
            </a:r>
            <a:pPr algn="l" indent="0" marL="0">
              <a:lnSpc>
                <a:spcPct val="115000"/>
              </a:lnSpc>
              <a:buNone/>
            </a:pPr>
            <a:r>
              <a:rPr lang="en-US" sz="61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66" dirty="0">
                <a:solidFill>
                  <a:srgbClr val="000000"/>
                </a:solidFill>
                <a:latin typeface="Arial" pitchFamily="34" charset="0"/>
                <a:ea typeface="Arial" pitchFamily="34" charset="-122"/>
                <a:cs typeface="Arial" pitchFamily="34" charset="-120"/>
              </a:rPr>
              <a:t>Настоящая близость не требует постоянного контроля или страха потерять человека. Если в отношениях растёт dependency, снижается confidence и исчезает ощущение внутренней свободы.
</a:t>
            </a:r>
            <a:endParaRPr lang="en-US" sz="95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7900" y="2121415"/>
            <a:ext cx="4452300" cy="125712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65800" y="270000"/>
            <a:ext cx="8612400" cy="606000"/>
          </a:xfrm>
          <a:prstGeom prst="rect">
            <a:avLst/>
          </a:prstGeom>
          <a:noFill/>
          <a:ln/>
        </p:spPr>
        <p:txBody>
          <a:bodyPr wrap="square" lIns="0" tIns="0" rIns="0" bIns="0" rtlCol="0" anchor="t"/>
          <a:lstStyle/>
          <a:p>
            <a:pPr algn="l" indent="0" marL="0">
              <a:lnSpc>
                <a:spcPct val="100000"/>
              </a:lnSpc>
              <a:buNone/>
            </a:pPr>
            <a:r>
              <a:rPr lang="en-US" sz="2212" b="1" dirty="0">
                <a:solidFill>
                  <a:srgbClr val="4A86E8"/>
                </a:solidFill>
                <a:latin typeface="Arial" pitchFamily="34" charset="0"/>
                <a:ea typeface="Arial" pitchFamily="34" charset="-122"/>
                <a:cs typeface="Arial" pitchFamily="34" charset="-120"/>
              </a:rPr>
              <a:t>Навыки, которые развивает тема отношений
</a:t>
            </a:r>
            <a:endParaRPr lang="en-US" sz="2212" dirty="0"/>
          </a:p>
        </p:txBody>
      </p:sp>
      <p:sp>
        <p:nvSpPr>
          <p:cNvPr id="6" name="Text 1"/>
          <p:cNvSpPr txBox="1"/>
          <p:nvPr/>
        </p:nvSpPr>
        <p:spPr>
          <a:xfrm>
            <a:off x="8735491" y="4936616"/>
            <a:ext cx="206700" cy="90900"/>
          </a:xfrm>
          <a:prstGeom prst="rect">
            <a:avLst/>
          </a:prstGeom>
          <a:noFill/>
          <a:ln/>
        </p:spPr>
        <p:txBody>
          <a:bodyPr wrap="square" lIns="0" tIns="0" rIns="0" bIns="0" rtlCol="0" anchor="t"/>
          <a:lstStyle/>
          <a:p>
            <a:pPr algn="ctr" indent="0" marL="0">
              <a:lnSpc>
                <a:spcPct val="115000"/>
              </a:lnSpc>
              <a:buNone/>
            </a:pPr>
            <a:r>
              <a:rPr lang="en-US" sz="622" b="1" dirty="0">
                <a:solidFill>
                  <a:srgbClr val="4A86E8"/>
                </a:solidFill>
                <a:latin typeface="Arial" pitchFamily="34" charset="0"/>
                <a:ea typeface="Arial" pitchFamily="34" charset="-122"/>
                <a:cs typeface="Arial" pitchFamily="34" charset="-120"/>
              </a:rPr>
              <a:t>19</a:t>
            </a:r>
            <a:endParaRPr lang="en-US" sz="622" dirty="0"/>
          </a:p>
        </p:txBody>
      </p:sp>
      <p:sp>
        <p:nvSpPr>
          <p:cNvPr id="7" name="Text 2"/>
          <p:cNvSpPr txBox="1"/>
          <p:nvPr/>
        </p:nvSpPr>
        <p:spPr>
          <a:xfrm>
            <a:off x="5018700" y="1547875"/>
            <a:ext cx="3857400" cy="1117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Таблица показывает, как языковые и поведенческие умения из темы relationships работают в реальной жизни и к чему они приводят.
</a:t>
            </a:r>
            <a:endParaRPr lang="en-US" sz="1000" dirty="0"/>
          </a:p>
        </p:txBody>
      </p:sp>
      <p:sp>
        <p:nvSpPr>
          <p:cNvPr id="8" name="Text 3"/>
          <p:cNvSpPr txBox="1"/>
          <p:nvPr/>
        </p:nvSpPr>
        <p:spPr>
          <a:xfrm>
            <a:off x="5018700" y="2834450"/>
            <a:ext cx="3857400" cy="11175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Развитие отношений тесно связано не только с лексикой, но и с практическими навыками общения: они улучшают дружбу, семейный диалог и безопасность в сети.
</a:t>
            </a:r>
            <a:endParaRPr lang="en-US" sz="1000" dirty="0"/>
          </a:p>
        </p:txBody>
      </p:sp>
      <p:sp>
        <p:nvSpPr>
          <p:cNvPr id="9" name="Text 4"/>
          <p:cNvSpPr txBox="1"/>
          <p:nvPr/>
        </p:nvSpPr>
        <p:spPr>
          <a:xfrm>
            <a:off x="267900" y="4044250"/>
            <a:ext cx="4452300" cy="220500"/>
          </a:xfrm>
          <a:prstGeom prst="rect">
            <a:avLst/>
          </a:prstGeom>
          <a:noFill/>
          <a:ln/>
        </p:spPr>
        <p:txBody>
          <a:bodyPr wrap="square" lIns="0" tIns="0" rIns="0" bIns="0" rtlCol="0" anchor="ctr"/>
          <a:lstStyle/>
          <a:p>
            <a:pPr algn="l" indent="0" marL="0">
              <a:lnSpc>
                <a:spcPct val="115000"/>
              </a:lnSpc>
              <a:buNone/>
            </a:pPr>
            <a:r>
              <a:rPr lang="en-US" sz="761" dirty="0">
                <a:solidFill>
                  <a:srgbClr val="000000"/>
                </a:solidFill>
                <a:latin typeface="Arial" pitchFamily="34" charset="0"/>
                <a:ea typeface="Arial" pitchFamily="34" charset="-122"/>
                <a:cs typeface="Arial" pitchFamily="34" charset="-120"/>
              </a:rPr>
              <a:t>Обобщение коммуникативных и социальных умений, связанных с темой Relationships в 10 классе.
</a:t>
            </a:r>
            <a:endParaRPr lang="en-US" sz="76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52500" y="1516357"/>
            <a:ext cx="7239000" cy="1242600"/>
          </a:xfrm>
          <a:prstGeom prst="rect">
            <a:avLst/>
          </a:prstGeom>
          <a:noFill/>
          <a:ln/>
        </p:spPr>
        <p:txBody>
          <a:bodyPr wrap="square" lIns="0" tIns="0" rIns="0" bIns="0" rtlCol="0" anchor="b"/>
          <a:lstStyle/>
          <a:p>
            <a:pPr algn="ctr" indent="0" marL="0">
              <a:lnSpc>
                <a:spcPct val="100000"/>
              </a:lnSpc>
              <a:buNone/>
            </a:pPr>
            <a:r>
              <a:rPr lang="en-US" sz="3260" b="1" dirty="0">
                <a:solidFill>
                  <a:srgbClr val="4A86E8"/>
                </a:solidFill>
                <a:latin typeface="Arial" pitchFamily="34" charset="0"/>
                <a:ea typeface="Arial" pitchFamily="34" charset="-122"/>
                <a:cs typeface="Arial" pitchFamily="34" charset="-120"/>
              </a:rPr>
              <a:t>Итог: отношения строятся на уважении, языке и ответственности
</a:t>
            </a:r>
            <a:endParaRPr lang="en-US" sz="3260" dirty="0"/>
          </a:p>
        </p:txBody>
      </p:sp>
      <p:sp>
        <p:nvSpPr>
          <p:cNvPr id="5" name="Text 1"/>
          <p:cNvSpPr txBox="1"/>
          <p:nvPr/>
        </p:nvSpPr>
        <p:spPr>
          <a:xfrm>
            <a:off x="2581800" y="2936899"/>
            <a:ext cx="3980400" cy="1039500"/>
          </a:xfrm>
          <a:prstGeom prst="rect">
            <a:avLst/>
          </a:prstGeom>
          <a:noFill/>
          <a:ln/>
        </p:spPr>
        <p:txBody>
          <a:bodyPr wrap="square" lIns="0" tIns="0" rIns="0" bIns="0" rtlCol="0" anchor="t"/>
          <a:lstStyle/>
          <a:p>
            <a:pPr algn="ctr" indent="0" marL="0">
              <a:lnSpc>
                <a:spcPct val="115000"/>
              </a:lnSpc>
              <a:buNone/>
            </a:pPr>
            <a:r>
              <a:rPr lang="en-US" sz="986" b="1" dirty="0">
                <a:solidFill>
                  <a:srgbClr val="000000"/>
                </a:solidFill>
                <a:latin typeface="Arial" pitchFamily="34" charset="0"/>
                <a:ea typeface="Arial" pitchFamily="34" charset="-122"/>
                <a:cs typeface="Arial" pitchFamily="34" charset="-120"/>
              </a:rPr>
              <a:t>Тема relationships показывает, что зрелые отношения держатся на доверии, честности и умении говорить о трудностях. Именно эти качества делают английскую речь точной, вежливой и жизненно значимой.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2026-05-31T16:05:59Z</dcterms:created>
  <dcterms:modified xsi:type="dcterms:W3CDTF">2026-05-31T16:05:59Z</dcterms:modified>
</cp:coreProperties>
</file>