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840" y="257175"/>
            <a:ext cx="4321508" cy="463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15" y="2382068"/>
            <a:ext cx="3833700" cy="11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страна контрастов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14937" y="3744686"/>
            <a:ext cx="30666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Гималаев до океана — страна удивительных контрастов и традиций.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075" y="557213"/>
            <a:ext cx="1950300" cy="3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214" y="1819180"/>
            <a:ext cx="2853900" cy="26225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725" y="2229138"/>
            <a:ext cx="39897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поражает масштабом: здесь живут более миллиарда людей, звучат разные языки, а рядом существуют высокие горы, равнины и тропические берега.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5125" y="664375"/>
            <a:ext cx="58461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Индия удивляет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19" y="1843868"/>
            <a:ext cx="2871900" cy="2041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4293" y="1843868"/>
            <a:ext cx="2871900" cy="20417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6106" y="1843868"/>
            <a:ext cx="2871900" cy="20417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6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вершины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Индии поднимаются Гималаи — огромная горная стена, которую легко заметить даже на карте Азии. Они отделяют страну от холодных ветров и напоминают о величии природы.
</a:t>
            </a:r>
            <a:endParaRPr lang="en-US" sz="834" dirty="0"/>
          </a:p>
        </p:txBody>
      </p:sp>
      <p:sp>
        <p:nvSpPr>
          <p:cNvPr id="12" name="Text 2"/>
          <p:cNvSpPr txBox="1"/>
          <p:nvPr/>
        </p:nvSpPr>
        <p:spPr>
          <a:xfrm>
            <a:off x="6354979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побережья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354979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Индии узнаётся по плато Декан и длинной береговой линии. Побережья выходят к Аравийскому морю и Бенгальскому заливу, поэтому морские пути всегда были значимы.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316792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центр страны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16792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страны тянется Индо-Гангская равнина — широкая и густонаселённая территория. Здесь особенно важно земледелие, а города и деревни часто стоят очень близко друг к другу.
</a:t>
            </a:r>
            <a:endParaRPr lang="en-US" sz="834" dirty="0"/>
          </a:p>
        </p:txBody>
      </p:sp>
      <p:sp>
        <p:nvSpPr>
          <p:cNvPr id="16" name="Text 6"/>
          <p:cNvSpPr txBox="1"/>
          <p:nvPr/>
        </p:nvSpPr>
        <p:spPr>
          <a:xfrm>
            <a:off x="278607" y="485960"/>
            <a:ext cx="6591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 Индия
</a:t>
            </a:r>
            <a:endParaRPr lang="en-US" sz="3000" dirty="0"/>
          </a:p>
        </p:txBody>
      </p:sp>
      <p:sp>
        <p:nvSpPr>
          <p:cNvPr id="17" name="Text 7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 и погода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страны осадки распределяются неравномерно, поэтому погодные условия сильно меняются от сезона к сезону.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муссон приносит основную часть влаги, поэтому именно он определяет сельское хозяйство и риски наводнений.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Индийского метеорологического департамента
</a:t>
            </a:r>
            <a:endParaRPr lang="en-US" sz="7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23454"/>
            <a:ext cx="4552800" cy="25476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968406"/>
            <a:ext cx="3929100" cy="14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реки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287213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190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Гималайская защита
</a:t>
            </a:r>
            <a:endParaRPr lang="en-US" sz="1325" dirty="0"/>
          </a:p>
        </p:txBody>
      </p:sp>
      <p:sp>
        <p:nvSpPr>
          <p:cNvPr id="13" name="Text 3"/>
          <p:cNvSpPr txBox="1"/>
          <p:nvPr/>
        </p:nvSpPr>
        <p:spPr>
          <a:xfrm>
            <a:off x="491900" y="3654377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служат естественным барьером: они задерживают холодные воздушные массы и влияют на климат северной части страны. Это одна из причин, почему природа Индии так разнообразна.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66995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равнины
</a:t>
            </a:r>
            <a:endParaRPr lang="en-US" sz="1325" dirty="0"/>
          </a:p>
        </p:txBody>
      </p:sp>
      <p:sp>
        <p:nvSpPr>
          <p:cNvPr id="15" name="Text 5"/>
          <p:cNvSpPr txBox="1"/>
          <p:nvPr/>
        </p:nvSpPr>
        <p:spPr>
          <a:xfrm>
            <a:off x="2669950" y="3654375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Индо-Гангская равнина известна плодородными почвами и плотным населением. Здесь выращивают зерновые культуры, а также поддерживают десятки крупных городов и множество сельских поселений.
</a:t>
            </a:r>
            <a:endParaRPr lang="en-US" sz="862" dirty="0"/>
          </a:p>
        </p:txBody>
      </p:sp>
      <p:sp>
        <p:nvSpPr>
          <p:cNvPr id="16" name="Text 6"/>
          <p:cNvSpPr txBox="1"/>
          <p:nvPr/>
        </p:nvSpPr>
        <p:spPr>
          <a:xfrm>
            <a:off x="484800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культуры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848000" y="3654375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особенно важны рис, чай, хлопок и специи. Разные районы специализируются на своих культурах, поэтому сельское хозяйство Индии очень неоднородно.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7026050" y="3208850"/>
            <a:ext cx="16077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жизни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7026050" y="3654375"/>
            <a:ext cx="1712400" cy="9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Ганг и Брахмапутра играют огромную роль в жизни людей: они дают воду, поддерживают земледелие и связывают между собой целые регионы. Для миллионов жителей это главные реки страны.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234" y="1871675"/>
            <a:ext cx="2909783" cy="298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65265" y="2325469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Тигры и охрана
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65275" y="2588564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Бенгальский тигр — один из самых узнаваемых символов Индии. Для его охраны создают заповедники и национальные парки, где животным легче выживать в естественной среде.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243094" y="2325469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в природе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100" y="2588564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Азиатские слоны помогают понять масштаб индийской природы. Эти животные важны не только для экосистем, но и для культуры, где их часто изображают в искусстве и религиозных традициях.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65265" y="3842777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окраски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65275" y="4105862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Павлины и множество других птиц делают индийские ландшафты особенно яркими. Разнообразие птиц связано с климатом, лесами, водоёмами и сезонными изменениями в разных регионах.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094" y="3842777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риски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100" y="4105862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 — вырубка лесов, загрязнение воды и сокращение мест обитания. Поэтому охрана природы в Индии всё больше связана с разумным использованием ресурсов и защитой территорий.
</a:t>
            </a:r>
            <a:endParaRPr lang="en-US" sz="879" dirty="0"/>
          </a:p>
        </p:txBody>
      </p:sp>
      <p:sp>
        <p:nvSpPr>
          <p:cNvPr id="17" name="Text 8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природа Индии
</a:t>
            </a:r>
            <a:endParaRPr lang="en-US" sz="2700" dirty="0"/>
          </a:p>
        </p:txBody>
      </p:sp>
      <p:sp>
        <p:nvSpPr>
          <p:cNvPr id="18" name="Text 9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219619"/>
            <a:ext cx="3776100" cy="15493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 средневековая Индия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этапы развития Индии от древнейших цивилизаций до крупных средневековых государств.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Индии складывалась из смены культур и государств, но многие традиции сохранялись и передавались дальше.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Южной Азии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независимости Индии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этапы, приведшие страну к суверенитету и созданию современной государственной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77613" y="1932906"/>
            <a:ext cx="325200" cy="260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48588" y="1914486"/>
            <a:ext cx="297000" cy="29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91713" y="3544561"/>
            <a:ext cx="297000" cy="29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334488" y="3562981"/>
            <a:ext cx="325200" cy="26016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Индия: рост и вызовы
</a:t>
            </a:r>
            <a:endParaRPr lang="en-US" sz="2700" dirty="0"/>
          </a:p>
        </p:txBody>
      </p:sp>
      <p:sp>
        <p:nvSpPr>
          <p:cNvPr id="1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8" name="Text 2"/>
          <p:cNvSpPr txBox="1"/>
          <p:nvPr/>
        </p:nvSpPr>
        <p:spPr>
          <a:xfrm>
            <a:off x="428425" y="1936375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и технологии
</a:t>
            </a:r>
            <a:endParaRPr lang="en-US" sz="1200" dirty="0"/>
          </a:p>
        </p:txBody>
      </p:sp>
      <p:sp>
        <p:nvSpPr>
          <p:cNvPr id="19" name="Text 3"/>
          <p:cNvSpPr txBox="1"/>
          <p:nvPr/>
        </p:nvSpPr>
        <p:spPr>
          <a:xfrm>
            <a:off x="428425" y="2458783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стала одним из мировых центров информационных технологий: в крупных городах работают компании, стартапы и инженерные школы, связанные с цифровой экономикой.
</a:t>
            </a:r>
            <a:endParaRPr lang="en-US" sz="1000" dirty="0"/>
          </a:p>
        </p:txBody>
      </p:sp>
      <p:sp>
        <p:nvSpPr>
          <p:cNvPr id="20" name="Text 4"/>
          <p:cNvSpPr txBox="1"/>
          <p:nvPr/>
        </p:nvSpPr>
        <p:spPr>
          <a:xfrm>
            <a:off x="4785300" y="1936375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
</a:t>
            </a:r>
            <a:endParaRPr lang="en-US" sz="1200" dirty="0"/>
          </a:p>
        </p:txBody>
      </p:sp>
      <p:sp>
        <p:nvSpPr>
          <p:cNvPr id="21" name="Text 5"/>
          <p:cNvSpPr txBox="1"/>
          <p:nvPr/>
        </p:nvSpPr>
        <p:spPr>
          <a:xfrm>
            <a:off x="4785300" y="2458783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отрасль страны известна своими научными программами и запусками. Она поддерживает исследования, связь, наблюдение за Землёй и развитие инженерного образования.
</a:t>
            </a:r>
            <a:endParaRPr lang="en-US" sz="1000" dirty="0"/>
          </a:p>
        </p:txBody>
      </p:sp>
      <p:sp>
        <p:nvSpPr>
          <p:cNvPr id="22" name="Text 6"/>
          <p:cNvSpPr txBox="1"/>
          <p:nvPr/>
        </p:nvSpPr>
        <p:spPr>
          <a:xfrm>
            <a:off x="428425" y="3566450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
</a:t>
            </a:r>
            <a:endParaRPr lang="en-US" sz="1200" dirty="0"/>
          </a:p>
        </p:txBody>
      </p:sp>
      <p:sp>
        <p:nvSpPr>
          <p:cNvPr id="23" name="Text 7"/>
          <p:cNvSpPr txBox="1"/>
          <p:nvPr/>
        </p:nvSpPr>
        <p:spPr>
          <a:xfrm>
            <a:off x="428425" y="408885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Индийское кино привлекает миллионы зрителей и помогает распространять язык, музыку и стиль страны далеко за её пределами. Болливуд стал узнаваемым культурным символом.
</a:t>
            </a:r>
            <a:endParaRPr lang="en-US" sz="1000" dirty="0"/>
          </a:p>
        </p:txBody>
      </p:sp>
      <p:sp>
        <p:nvSpPr>
          <p:cNvPr id="24" name="Text 8"/>
          <p:cNvSpPr txBox="1"/>
          <p:nvPr/>
        </p:nvSpPr>
        <p:spPr>
          <a:xfrm>
            <a:off x="4785300" y="3566450"/>
            <a:ext cx="27399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вызовы
</a:t>
            </a:r>
            <a:endParaRPr lang="en-US" sz="1200" dirty="0"/>
          </a:p>
        </p:txBody>
      </p:sp>
      <p:sp>
        <p:nvSpPr>
          <p:cNvPr id="25" name="Text 9"/>
          <p:cNvSpPr txBox="1"/>
          <p:nvPr/>
        </p:nvSpPr>
        <p:spPr>
          <a:xfrm>
            <a:off x="4785300" y="408885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городов создаёт серьёзные трудности: неравенство между районами, нехватку воды и загрязнение воздуха. Эти вопросы важны не меньше, чем экономические успехи.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1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религии страны веками сосуществуют рядом, формируя повседневные обычаи, праздники и архитектуру городов.
</a:t>
            </a:r>
            <a:endParaRPr lang="en-US" sz="2051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о религиозном составе Индии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8128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религий особенно заметны в культурной жизни Индии.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817" y="1877424"/>
            <a:ext cx="4057800" cy="1826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425" y="1877424"/>
            <a:ext cx="4057800" cy="18268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599" y="664375"/>
            <a:ext cx="68151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праздники показывают многообразие Индии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00605" y="3752850"/>
            <a:ext cx="3921000" cy="3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Огни и краски праздников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0600" y="4183263"/>
            <a:ext cx="39210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Дивали называют праздником огней: дома украшают лампами, а улицы становятся особенно яркими. Холи, напротив, превращает город в море красок, смеха и поздравлений, когда люди встречают весну вместе.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22650" y="3752850"/>
            <a:ext cx="3921000" cy="3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соседствуют веры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22640" y="4183263"/>
            <a:ext cx="39210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индийских городах храмы, мечети и гурдвары находятся почти рядом. Это не случайность, а привычный образ жизни страны, где разные общины веками живут по соседству и уважают чужие обычаи.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700" y="2290594"/>
            <a:ext cx="3776100" cy="15493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языки и их роль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5700" y="4412893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Индии; общие сведения о языках Индии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4848650" y="2255664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Индии языковое многообразие видно даже в соседних штатах: меняются вывески, школьные предметы и песни. Таблица показывает, как при общем пространстве сохраняются сильные региональные различия.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48650" y="3395264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Хинди помогает общению между регионами, а английский связывает образование и деловую жизнь. При этом штаты сохраняют собственные языковые традиции, которые формируют местную культуру.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1626" y="107156"/>
            <a:ext cx="4205896" cy="49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6" y="681901"/>
            <a:ext cx="4132800" cy="10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вкусы раскрывают регионы Индии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270737" y="301337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270737" y="2294333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основа
</a:t>
            </a:r>
            <a:endParaRPr lang="en-US" sz="1072" dirty="0"/>
          </a:p>
        </p:txBody>
      </p:sp>
      <p:sp>
        <p:nvSpPr>
          <p:cNvPr id="13" name="Text 3"/>
          <p:cNvSpPr txBox="1"/>
          <p:nvPr/>
        </p:nvSpPr>
        <p:spPr>
          <a:xfrm>
            <a:off x="270737" y="2494574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основой еды остаются рис, лепёшки и чечевица. Эти продукты сочетают с овощами и соусами, а вкус блюд часто меняется из-за местных специй и способов приготовления.
</a:t>
            </a:r>
            <a:endParaRPr lang="en-US" sz="700" dirty="0"/>
          </a:p>
        </p:txBody>
      </p:sp>
      <p:sp>
        <p:nvSpPr>
          <p:cNvPr id="14" name="Text 4"/>
          <p:cNvSpPr txBox="1"/>
          <p:nvPr/>
        </p:nvSpPr>
        <p:spPr>
          <a:xfrm>
            <a:off x="270737" y="4442561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как часть культуры
</a:t>
            </a:r>
            <a:endParaRPr lang="en-US" sz="1072" dirty="0"/>
          </a:p>
        </p:txBody>
      </p:sp>
      <p:sp>
        <p:nvSpPr>
          <p:cNvPr id="15" name="Text 5"/>
          <p:cNvSpPr txBox="1"/>
          <p:nvPr/>
        </p:nvSpPr>
        <p:spPr>
          <a:xfrm>
            <a:off x="270737" y="4642802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кухня помогает понять жизнь людей лучше любого учебника. По блюдам можно увидеть климат, местные продукты и традиции семьи, которые передаются из поколения в поколение.
</a:t>
            </a:r>
            <a:endParaRPr lang="en-US" sz="700" dirty="0"/>
          </a:p>
        </p:txBody>
      </p:sp>
      <p:sp>
        <p:nvSpPr>
          <p:cNvPr id="16" name="Text 6"/>
          <p:cNvSpPr txBox="1"/>
          <p:nvPr/>
        </p:nvSpPr>
        <p:spPr>
          <a:xfrm>
            <a:off x="270737" y="3726485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на улицах города
</a:t>
            </a:r>
            <a:endParaRPr lang="en-US" sz="1072" dirty="0"/>
          </a:p>
        </p:txBody>
      </p:sp>
      <p:sp>
        <p:nvSpPr>
          <p:cNvPr id="17" name="Text 7"/>
          <p:cNvSpPr txBox="1"/>
          <p:nvPr/>
        </p:nvSpPr>
        <p:spPr>
          <a:xfrm>
            <a:off x="270737" y="3926725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Уличная еда очень популярна: самосы, чат и сладости продают на рынках и у станций. Но в больших городах всё больше внимания уделяют чистой воде и аккуратному приготовлению.
</a:t>
            </a:r>
            <a:endParaRPr lang="en-US" sz="700" dirty="0"/>
          </a:p>
        </p:txBody>
      </p:sp>
      <p:sp>
        <p:nvSpPr>
          <p:cNvPr id="18" name="Text 8"/>
          <p:cNvSpPr txBox="1"/>
          <p:nvPr/>
        </p:nvSpPr>
        <p:spPr>
          <a:xfrm>
            <a:off x="270737" y="3010408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Специи и различия
</a:t>
            </a:r>
            <a:endParaRPr lang="en-US" sz="1072" dirty="0"/>
          </a:p>
        </p:txBody>
      </p:sp>
      <p:sp>
        <p:nvSpPr>
          <p:cNvPr id="19" name="Text 9"/>
          <p:cNvSpPr txBox="1"/>
          <p:nvPr/>
        </p:nvSpPr>
        <p:spPr>
          <a:xfrm>
            <a:off x="270737" y="3210650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Куркума, кардамон и тмин придают блюдам яркий аромат и цвет. Индийская кухня не бывает одинаковой: на севере чаще едят лепёшки, а на юге — больше риса и острых приправ.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2045486"/>
            <a:ext cx="470100" cy="47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3536268"/>
            <a:ext cx="470100" cy="47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5400" y="2092496"/>
            <a:ext cx="470100" cy="376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5400" y="3536268"/>
            <a:ext cx="470100" cy="470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7" y="485960"/>
            <a:ext cx="6591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Памятники, которые рассказывают историю Индии
</a:t>
            </a:r>
            <a:endParaRPr lang="en-US" sz="2985" dirty="0"/>
          </a:p>
        </p:txBody>
      </p:sp>
      <p:sp>
        <p:nvSpPr>
          <p:cNvPr id="9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78600" y="2588916"/>
            <a:ext cx="4140000" cy="18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8600" y="2898949"/>
            <a:ext cx="4140000" cy="4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в Агре известен как символ любви и один из самых узнаваемых памятников мира. Его белый мрамор и строгая симметрия показывают высочайшее мастерство строителей эпохи моголов.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78600" y="4079698"/>
            <a:ext cx="4140000" cy="18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Кхаджурахо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8600" y="4389731"/>
            <a:ext cx="4140000" cy="4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Кхаджурахо знамениты тонкой резьбой и сложной архитектурой. Эти сооружения напоминают, что искусство может быть не только красивым, но и важным историческим источником о прошлом страны.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25400" y="2588916"/>
            <a:ext cx="4140000" cy="18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Дели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25400" y="2898949"/>
            <a:ext cx="4140000" cy="4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кварталы Дели хранят следы разных эпох: крепости, мечети, рынки и узкие улицы. Здесь особенно ясно видно, как история города накапливалась столетиями и продолжает жить сегодня.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25400" y="4079698"/>
            <a:ext cx="4140000" cy="18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охраняют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25400" y="4389731"/>
            <a:ext cx="4140000" cy="4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ЮНЕСКО нужно беречь, потому что они не могут быть восстановлены заново. Охрана наследия сохраняет память о мастерах, правителях и людях, которые создавали культурное лицо Индии.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19" y="1843868"/>
            <a:ext cx="2871900" cy="2041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4293" y="1843868"/>
            <a:ext cx="2871900" cy="20417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6106" y="1843868"/>
            <a:ext cx="2871900" cy="20417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6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на сцене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сценах Индии классический танец и музыка ситара звучат рядом с современными постановками. Эти искусства сохраняют древние традиции, но по-прежнему интересны молодым зрителям в больших городах.
</a:t>
            </a:r>
            <a:endParaRPr lang="en-US" sz="834" dirty="0"/>
          </a:p>
        </p:txBody>
      </p:sp>
      <p:sp>
        <p:nvSpPr>
          <p:cNvPr id="12" name="Text 2"/>
          <p:cNvSpPr txBox="1"/>
          <p:nvPr/>
        </p:nvSpPr>
        <p:spPr>
          <a:xfrm>
            <a:off x="6354979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и новое рядом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354979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традиции тоже заметны: школьная форма, семейные праздники и яркие ткани остаются важной частью города. Рядом с ними естественно существуют смартфоны, метро и большие торговые центры.
</a:t>
            </a:r>
            <a:endParaRPr lang="en-US" sz="834" dirty="0"/>
          </a:p>
        </p:txBody>
      </p:sp>
      <p:sp>
        <p:nvSpPr>
          <p:cNvPr id="14" name="Text 4"/>
          <p:cNvSpPr txBox="1"/>
          <p:nvPr/>
        </p:nvSpPr>
        <p:spPr>
          <a:xfrm>
            <a:off x="3316792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которое узнают сразу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16792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Болливуд сделал индийское кино узнаваемым далеко за пределами страны. Яркие костюмы, песни и танцы помогают зрителю увидеть эмоциональный, праздничный и очень выразительный мир современной Индии.
</a:t>
            </a:r>
            <a:endParaRPr lang="en-US" sz="834" dirty="0"/>
          </a:p>
        </p:txBody>
      </p:sp>
      <p:sp>
        <p:nvSpPr>
          <p:cNvPr id="16" name="Text 6"/>
          <p:cNvSpPr txBox="1"/>
          <p:nvPr/>
        </p:nvSpPr>
        <p:spPr>
          <a:xfrm>
            <a:off x="278607" y="485960"/>
            <a:ext cx="6591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культура Индии сегодня
</a:t>
            </a:r>
            <a:endParaRPr lang="en-US" sz="2985" dirty="0"/>
          </a:p>
        </p:txBody>
      </p:sp>
      <p:sp>
        <p:nvSpPr>
          <p:cNvPr id="17" name="Text 7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369553"/>
            <a:ext cx="3776100" cy="1249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изменилась повседневная жизнь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изменилась повседневная жизнь: транспорт стал быстрее, связь — мгновенной, а обучение — доступнее. Но перемены идут неравномерно, поэтому между городом и деревней сохраняется заметная разница.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ускорили передвижение, учёбу и оплату, но доступ к ним распределён неравномерно. Особенно быстро меняются крупные города, тогда как сельские районы развиваются медленнее.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историческому и современному развитию Индии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крупных городов Индии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Индии притягивают людей работой, учёбой и услугами. Вместе с ростом населения увеличиваются потребность в жилье, транспорте, воде и устойчивой городской инфраструктуре.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четырёх городах рост остаётся высоким, особенно в Бангалоре. Это усиливает нагрузку на транспорт, воду, школы и больницы, поэтому планирование становится ключевой задачей.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урбанизации крупных городов Индии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6" y="605257"/>
            <a:ext cx="68151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главных выводов об Индии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3565388"/>
            <a:ext cx="2457000" cy="19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География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3858816"/>
            <a:ext cx="2457000" cy="666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увидеть географию страны: горы, равнины, плато и побережья формируют жизнь людей, климат и хозяйство. Именно поэтому Индия так заметно отличается в разных частях карты.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414422" y="3565388"/>
            <a:ext cx="2457000" cy="19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Современные задачи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414422" y="3858816"/>
            <a:ext cx="2457000" cy="666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Индия развивается быстро, но сталкивается с экологическими и социальными трудностями. Важнейшие вызовы — чистая вода, воздух, разрыв между регионами и равные возможности для людей.
</a:t>
            </a:r>
            <a:endParaRPr lang="en-US" sz="884" dirty="0"/>
          </a:p>
        </p:txBody>
      </p:sp>
      <p:sp>
        <p:nvSpPr>
          <p:cNvPr id="13" name="Text 5"/>
          <p:cNvSpPr txBox="1"/>
          <p:nvPr/>
        </p:nvSpPr>
        <p:spPr>
          <a:xfrm>
            <a:off x="3485818" y="3565388"/>
            <a:ext cx="2457000" cy="19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История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485818" y="3858816"/>
            <a:ext cx="2457000" cy="666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Индии очень длинная: от древних цивилизаций до независимого государства в XX веке. На каждом этапе страна сохраняла новые идеи, но не теряла связь с прошлым.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014440" y="2097869"/>
            <a:ext cx="2457000" cy="19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Природные условия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014440" y="2391298"/>
            <a:ext cx="2457000" cy="666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помнить о климате и реках. Муссоны дают воду, но могут приносить и засухи, и наводнения, а Ганг и Брахмапутра остаются жизненно важными для миллионов людей.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943045" y="2097869"/>
            <a:ext cx="2457000" cy="19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Культура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4943045" y="2391298"/>
            <a:ext cx="2457000" cy="666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Индии строится на религиях, языках, праздниках и кухне. Всё это создаёт необыкновенное разнообразие, которое видно в городах, школах, храмах и семейных традициях.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свои знания об Индии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65265" y="2463444"/>
            <a:ext cx="2514600" cy="3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Праздник красок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365275" y="2853058"/>
            <a:ext cx="2514600" cy="67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связанный с красками и весной, — Холи. Его легко узнать по ярким цветным порошкам, радостным встречам и общему праздничному настроению на улицах.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25152" y="3038626"/>
            <a:ext cx="25146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Где Гималаи?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5150" y="3852876"/>
            <a:ext cx="2514600" cy="7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Подсказка: Гималаи находятся на севере страны и образуют её природную границу. Если выбрать правильный вариант, сразу станет понятнее, как устроена карта Индии.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243252" y="2463444"/>
            <a:ext cx="2514600" cy="3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Главная река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243256" y="2853058"/>
            <a:ext cx="2514600" cy="67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Северной Индии особенно важен Ганг: он связан с жизнью людей, земледелием и религиозными традициями. Эта река играет огромную роль в повседневности.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365265" y="3940457"/>
            <a:ext cx="43785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Объект ЮНЕСКО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3365265" y="4267379"/>
            <a:ext cx="4871400" cy="4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объектам ЮНЕСКО относятся Тадж-Махал, исторический Дели и храмы Кхаджурахо. Любой из этих примеров показывает богатство индийского наследия и его мировое значение.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1840" y="257175"/>
            <a:ext cx="4321508" cy="463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2525" y="2775275"/>
            <a:ext cx="38337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между наследием и будущим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14925" y="489175"/>
            <a:ext cx="38337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поражает масштабом, разнообразием и умением соединять древнее с новым. Здесь рядом существуют гималайские вершины, великие памятники, современные технологии и серьёзные экологические задачи.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2026-07-26T00:21:40Z</dcterms:created>
  <dcterms:modified xsi:type="dcterms:W3CDTF">2026-07-26T00:21:40Z</dcterms:modified>
</cp:coreProperties>
</file>