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image" Target="../media/image-4-11.png"/><Relationship Id="rId12" Type="http://schemas.openxmlformats.org/officeDocument/2006/relationships/image" Target="../media/image-4-12.png"/><Relationship Id="rId13" Type="http://schemas.openxmlformats.org/officeDocument/2006/relationships/image" Target="../media/image-4-13.png"/><Relationship Id="rId14" Type="http://schemas.openxmlformats.org/officeDocument/2006/relationships/image" Target="../media/image-4-14.png"/><Relationship Id="rId15" Type="http://schemas.openxmlformats.org/officeDocument/2006/relationships/image" Target="../media/image-4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1958022"/>
            <a:ext cx="4347000" cy="27338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Сущность жизни и свойства живого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5217550" y="4500900"/>
            <a:ext cx="26286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217550" y="3501125"/>
            <a:ext cx="3476400" cy="8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отличает живое от неживого и как устроена жизнь?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260517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важна в старшей школе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Определить жизнь непросто: у вирусов, семян, спор и клеток признаки живого проявляются по-разному. Поэтому биология рассматривает не один критерий, а целую систему современных подходов.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450025" y="449800"/>
            <a:ext cx="36531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жизни в биологии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810775" y="2153619"/>
            <a:ext cx="3292200" cy="5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 развитие
</a:t>
            </a:r>
            <a:pPr algn="l" indent="0" marL="0">
              <a:lnSpc>
                <a:spcPct val="115000"/>
              </a:lnSpc>
              <a:buNone/>
            </a:pPr>
            <a:r>
              <a:rPr lang="en-US" sz="4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организмы не только сохраняются, но и изменяются: они растут, усложняют строение и проходят этапы индивидуального развития на протяжении жизненного цикла.
</a:t>
            </a:r>
            <a:endParaRPr lang="en-US" sz="821" dirty="0"/>
          </a:p>
        </p:txBody>
      </p:sp>
      <p:sp>
        <p:nvSpPr>
          <p:cNvPr id="11" name="Text 3"/>
          <p:cNvSpPr txBox="1"/>
          <p:nvPr/>
        </p:nvSpPr>
        <p:spPr>
          <a:xfrm>
            <a:off x="810775" y="2819128"/>
            <a:ext cx="3292200" cy="5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4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системы способны воспроизводить себе подобных, передавая потомству наследственную информацию и обеспечивая непрерывность существования вида во времени.
</a:t>
            </a:r>
            <a:endParaRPr lang="en-US" sz="821" dirty="0"/>
          </a:p>
        </p:txBody>
      </p:sp>
      <p:sp>
        <p:nvSpPr>
          <p:cNvPr id="12" name="Text 4"/>
          <p:cNvSpPr txBox="1"/>
          <p:nvPr/>
        </p:nvSpPr>
        <p:spPr>
          <a:xfrm>
            <a:off x="810775" y="1488100"/>
            <a:ext cx="3292200" cy="5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Самоподдержка
</a:t>
            </a:r>
            <a:pPr algn="l" indent="0" marL="0">
              <a:lnSpc>
                <a:spcPct val="115000"/>
              </a:lnSpc>
              <a:buNone/>
            </a:pPr>
            <a:r>
              <a:rPr lang="en-US" sz="4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понимают как систему, которая постоянно поддерживает своё существование за счёт обмена веществ и энергии с окружающей средой, не будучи изолированной от неё.
</a:t>
            </a:r>
            <a:endParaRPr lang="en-US" sz="821" dirty="0"/>
          </a:p>
        </p:txBody>
      </p:sp>
      <p:sp>
        <p:nvSpPr>
          <p:cNvPr id="13" name="Text 5"/>
          <p:cNvSpPr txBox="1"/>
          <p:nvPr/>
        </p:nvSpPr>
        <p:spPr>
          <a:xfrm>
            <a:off x="810775" y="3484638"/>
            <a:ext cx="3292200" cy="5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Наследственная информация
</a:t>
            </a:r>
            <a:pPr algn="l" indent="0" marL="0">
              <a:lnSpc>
                <a:spcPct val="115000"/>
              </a:lnSpc>
              <a:buNone/>
            </a:pPr>
            <a:r>
              <a:rPr lang="en-US" sz="4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носитель признаков живого — генетический материал, записанный в молекулах ДНК или РНК и управляющий работой клеток и организма в целом.
</a:t>
            </a:r>
            <a:endParaRPr lang="en-US" sz="821" dirty="0"/>
          </a:p>
        </p:txBody>
      </p:sp>
      <p:sp>
        <p:nvSpPr>
          <p:cNvPr id="14" name="Text 6"/>
          <p:cNvSpPr txBox="1"/>
          <p:nvPr/>
        </p:nvSpPr>
        <p:spPr>
          <a:xfrm>
            <a:off x="810775" y="4150145"/>
            <a:ext cx="3292200" cy="5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Открытая система
</a:t>
            </a:r>
            <a:pPr algn="l" indent="0" marL="0">
              <a:lnSpc>
                <a:spcPct val="115000"/>
              </a:lnSpc>
              <a:buNone/>
            </a:pPr>
            <a:r>
              <a:rPr lang="en-US" sz="4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сохраняет внутренний порядок только при постоянном взаимодействии с внешней средой, поэтому его нельзя рассматривать как замкнутый и неподвижный объект.
</a:t>
            </a:r>
            <a:endParaRPr lang="en-US" sz="82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6579" y="1548524"/>
            <a:ext cx="357600" cy="357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46570" y="2214515"/>
            <a:ext cx="357600" cy="3576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58158" y="2868207"/>
            <a:ext cx="334425" cy="382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446570" y="3546482"/>
            <a:ext cx="357600" cy="3576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458158" y="4200160"/>
            <a:ext cx="334425" cy="382200"/>
          </a:xfrm>
          <a:prstGeom prst="rect">
            <a:avLst/>
          </a:prstGeom>
        </p:spPr>
      </p:pic>
      <p:sp>
        <p:nvSpPr>
          <p:cNvPr id="17" name="Text 0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свойства живого
</a:t>
            </a:r>
            <a:endParaRPr lang="en-US" sz="2400" dirty="0"/>
          </a:p>
        </p:txBody>
      </p:sp>
      <p:sp>
        <p:nvSpPr>
          <p:cNvPr id="1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9" name="Text 2"/>
          <p:cNvSpPr txBox="1"/>
          <p:nvPr/>
        </p:nvSpPr>
        <p:spPr>
          <a:xfrm>
            <a:off x="3113280" y="1491916"/>
            <a:ext cx="3635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Клеточное 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2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живых организмов построено из клеток, а именно клетка является минимальной структурой, в которой возможны все основные проявления жизни.
</a:t>
            </a:r>
            <a:endParaRPr lang="en-US" sz="737" dirty="0"/>
          </a:p>
        </p:txBody>
      </p:sp>
      <p:sp>
        <p:nvSpPr>
          <p:cNvPr id="20" name="Text 3"/>
          <p:cNvSpPr txBox="1"/>
          <p:nvPr/>
        </p:nvSpPr>
        <p:spPr>
          <a:xfrm>
            <a:off x="3113269" y="2157905"/>
            <a:ext cx="3635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
</a:t>
            </a:r>
            <a:pPr algn="l" indent="0" marL="0">
              <a:lnSpc>
                <a:spcPct val="115000"/>
              </a:lnSpc>
              <a:buNone/>
            </a:pPr>
            <a:r>
              <a:rPr lang="en-US" sz="2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 непрерывно получают вещества и энергию, преобразуют их и выводят продукты обмена, поддерживая собственную жизнедеятельность.
</a:t>
            </a:r>
            <a:endParaRPr lang="en-US" sz="737" dirty="0"/>
          </a:p>
        </p:txBody>
      </p:sp>
      <p:sp>
        <p:nvSpPr>
          <p:cNvPr id="21" name="Text 4"/>
          <p:cNvSpPr txBox="1"/>
          <p:nvPr/>
        </p:nvSpPr>
        <p:spPr>
          <a:xfrm>
            <a:off x="3113269" y="2823894"/>
            <a:ext cx="3635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Раздражимость и 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2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системы реагируют на изменения среды и могут проявлять движение: внешнее, внутреннее или направленное, связанное с ростом и поведением.
</a:t>
            </a:r>
            <a:endParaRPr lang="en-US" sz="737" dirty="0"/>
          </a:p>
        </p:txBody>
      </p:sp>
      <p:sp>
        <p:nvSpPr>
          <p:cNvPr id="22" name="Text 5"/>
          <p:cNvSpPr txBox="1"/>
          <p:nvPr/>
        </p:nvSpPr>
        <p:spPr>
          <a:xfrm>
            <a:off x="3113269" y="3489871"/>
            <a:ext cx="3635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 развитие
</a:t>
            </a:r>
            <a:pPr algn="l" indent="0" marL="0">
              <a:lnSpc>
                <a:spcPct val="115000"/>
              </a:lnSpc>
              <a:buNone/>
            </a:pPr>
            <a:r>
              <a:rPr lang="en-US" sz="2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организмы увеличиваются в размерах и проходят качественные изменения строения и функций, которые нельзя свести к простому прибавлению массы.
</a:t>
            </a:r>
            <a:endParaRPr lang="en-US" sz="737" dirty="0"/>
          </a:p>
        </p:txBody>
      </p:sp>
      <p:sp>
        <p:nvSpPr>
          <p:cNvPr id="23" name="Text 6"/>
          <p:cNvSpPr txBox="1"/>
          <p:nvPr/>
        </p:nvSpPr>
        <p:spPr>
          <a:xfrm>
            <a:off x="3113269" y="4155848"/>
            <a:ext cx="3635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Наследственность и изменчивость
</a:t>
            </a:r>
            <a:pPr algn="l" indent="0" marL="0">
              <a:lnSpc>
                <a:spcPct val="115000"/>
              </a:lnSpc>
              <a:buNone/>
            </a:pPr>
            <a:r>
              <a:rPr lang="en-US" sz="2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передаёт признаки потомкам, но при этом сохраняет способность к изменениям, что создаёт основу разнообразия и эволюции.
</a:t>
            </a:r>
            <a:endParaRPr lang="en-US" sz="73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0483" y="0"/>
            <a:ext cx="432643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450025" y="449800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как элементарная единица жизни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450025" y="1769575"/>
            <a:ext cx="39318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Минимальная живая система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способна самостоятельно осуществлять обмен веществ, синтезировать необходимые соединения и хранить наследственную информацию, поэтому именно она считается базовой единицей жизни.
</a:t>
            </a:r>
            <a:endParaRPr lang="en-US" sz="814" dirty="0"/>
          </a:p>
        </p:txBody>
      </p:sp>
      <p:sp>
        <p:nvSpPr>
          <p:cNvPr id="12" name="Text 3"/>
          <p:cNvSpPr txBox="1"/>
          <p:nvPr/>
        </p:nvSpPr>
        <p:spPr>
          <a:xfrm>
            <a:off x="450025" y="2364461"/>
            <a:ext cx="39318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клетки характерны плазматическая мембрана, цитоплазма, наследственный материал и рибосомы; у растений, грибов и бактерий дополнительно имеется клеточная стенка.
</a:t>
            </a:r>
            <a:endParaRPr lang="en-US" sz="814" dirty="0"/>
          </a:p>
        </p:txBody>
      </p:sp>
      <p:sp>
        <p:nvSpPr>
          <p:cNvPr id="13" name="Text 4"/>
          <p:cNvSpPr txBox="1"/>
          <p:nvPr/>
        </p:nvSpPr>
        <p:spPr>
          <a:xfrm>
            <a:off x="450025" y="2959347"/>
            <a:ext cx="39318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организмы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простейших, бактерий и многих водорослей одна клетка выполняет все функции организма: питание, движение, размножение, выделение и реакцию на внешние воздействия.
</a:t>
            </a:r>
            <a:endParaRPr lang="en-US" sz="814" dirty="0"/>
          </a:p>
        </p:txBody>
      </p:sp>
      <p:sp>
        <p:nvSpPr>
          <p:cNvPr id="14" name="Text 5"/>
          <p:cNvSpPr txBox="1"/>
          <p:nvPr/>
        </p:nvSpPr>
        <p:spPr>
          <a:xfrm>
            <a:off x="450025" y="3554248"/>
            <a:ext cx="39318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Многоклеточные организмы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растений и животных клетки специализируются, образуют ткани, органы и системы органов, а согласованность их работы обеспечивает целостность организма.
</a:t>
            </a:r>
            <a:endParaRPr lang="en-US" sz="814" dirty="0"/>
          </a:p>
        </p:txBody>
      </p:sp>
      <p:sp>
        <p:nvSpPr>
          <p:cNvPr id="15" name="Text 6"/>
          <p:cNvSpPr txBox="1"/>
          <p:nvPr/>
        </p:nvSpPr>
        <p:spPr>
          <a:xfrm>
            <a:off x="450025" y="4149151"/>
            <a:ext cx="39318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клеточной организации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Клеточное строение позволяет объяснить сходство живых существ, различия между группами организмов и многие особенности их жизнедеятельности на разных уровнях.
</a:t>
            </a:r>
            <a:endParaRPr lang="en-US" sz="81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организации живой природы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следующий уровень включает предыдущий и добавляет новые свойства, которые нельзя полностью объяснить только строением отдельных частей.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уровень, тем сложнее связи между элементами и шире масштаб процессов: от химических реакций до глобального круговорота веществ.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биологии, 10 класс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 и энергии как обязательный признак жизни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86488" y="2041900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направления метаболизма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Пластический обмен обеспечивает синтез собственных веществ клетки, а энергетический обмен высвобождает энергию, необходимую для всех процессов жизнедеятельности.
</a:t>
            </a:r>
            <a:endParaRPr lang="en-US" sz="937" dirty="0"/>
          </a:p>
        </p:txBody>
      </p:sp>
      <p:sp>
        <p:nvSpPr>
          <p:cNvPr id="11" name="Text 3"/>
          <p:cNvSpPr txBox="1"/>
          <p:nvPr/>
        </p:nvSpPr>
        <p:spPr>
          <a:xfrm>
            <a:off x="2674427" y="2041900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питания и фотосинтеза
</a:t>
            </a:r>
            <a:pPr algn="l" indent="0" marL="0">
              <a:lnSpc>
                <a:spcPct val="115000"/>
              </a:lnSpc>
              <a:buNone/>
            </a:pPr>
            <a:r>
              <a:rPr lang="en-US" sz="5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растений ведущую роль играет фотосинтез, а у животных и грибов источником веществ и энергии служат питание, последующее расщепление органических соединений и дыхание.
</a:t>
            </a:r>
            <a:endParaRPr lang="en-US" sz="1008" dirty="0"/>
          </a:p>
        </p:txBody>
      </p:sp>
      <p:sp>
        <p:nvSpPr>
          <p:cNvPr id="12" name="Text 4"/>
          <p:cNvSpPr txBox="1"/>
          <p:nvPr/>
        </p:nvSpPr>
        <p:spPr>
          <a:xfrm>
            <a:off x="4762369" y="2041900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АТФ как энергетическая основа
</a:t>
            </a:r>
            <a:pPr algn="l" indent="0" marL="0">
              <a:lnSpc>
                <a:spcPct val="115000"/>
              </a:lnSpc>
              <a:buNone/>
            </a:pPr>
            <a:r>
              <a:rPr lang="en-US" sz="5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АТФ накапливает и переносит энергию в удобной для клетки форме, позволяя быстро обеспечивать синтез, движение, деление и другие процессы.
</a:t>
            </a:r>
            <a:endParaRPr lang="en-US" sz="1037" dirty="0"/>
          </a:p>
        </p:txBody>
      </p:sp>
      <p:sp>
        <p:nvSpPr>
          <p:cNvPr id="13" name="Text 5"/>
          <p:cNvSpPr txBox="1"/>
          <p:nvPr/>
        </p:nvSpPr>
        <p:spPr>
          <a:xfrm>
            <a:off x="6850308" y="2041900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 и скорость реакций
</a:t>
            </a:r>
            <a:pPr algn="l" indent="0" marL="0">
              <a:lnSpc>
                <a:spcPct val="115000"/>
              </a:lnSpc>
              <a:buNone/>
            </a:pPr>
            <a:r>
              <a:rPr lang="en-US" sz="5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 многократно ускоряют химические реакции в клетке, делая возможным точное и согласованное протекание обмена веществ при обычных условиях организма.
</a:t>
            </a:r>
            <a:endParaRPr lang="en-US" sz="95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7469" y="1162275"/>
            <a:ext cx="6869063" cy="1939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988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и неживое: сравнение основных признаков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035225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сходство между живыми и неживыми объектами часто внешнее, а биологическая жизнь определяется устойчивым сочетанием нескольких признаков.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797000" y="4035300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отдельный признак ещё не делает объект живым; решающим является их согласованное проявление в единой системе.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51288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курса биологии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450013" y="449800"/>
            <a:ext cx="8244000" cy="5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Наследственность и изменчивость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2568194" y="212070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различий
</a:t>
            </a:r>
            <a:pPr algn="l" indent="0" marL="0">
              <a:lnSpc>
                <a:spcPct val="115000"/>
              </a:lnSpc>
              <a:buNone/>
            </a:pPr>
            <a:r>
              <a:rPr lang="en-US" sz="6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 возникает из-за мутаций, рекомбинации генов при половом размножении и влияния среды, поэтому даже близкие организмы не бывают полностью одинаковыми.
</a:t>
            </a:r>
            <a:endParaRPr lang="en-US" sz="1242" dirty="0"/>
          </a:p>
        </p:txBody>
      </p:sp>
      <p:sp>
        <p:nvSpPr>
          <p:cNvPr id="10" name="Text 3"/>
          <p:cNvSpPr txBox="1"/>
          <p:nvPr/>
        </p:nvSpPr>
        <p:spPr>
          <a:xfrm>
            <a:off x="4686356" y="212070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приспособления
</a:t>
            </a:r>
            <a:pPr algn="l" indent="0" marL="0">
              <a:lnSpc>
                <a:spcPct val="115000"/>
              </a:lnSpc>
              <a:buNone/>
            </a:pPr>
            <a:r>
              <a:rPr lang="en-US" sz="5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сочетание устойчивой наследственности и изменчивости позволяет организмам сохранять видовые признаки и одновременно приспосабливаться к меняющимся условиям.
</a:t>
            </a:r>
            <a:endParaRPr lang="en-US" sz="1124" dirty="0"/>
          </a:p>
        </p:txBody>
      </p:sp>
      <p:sp>
        <p:nvSpPr>
          <p:cNvPr id="11" name="Text 4"/>
          <p:cNvSpPr txBox="1"/>
          <p:nvPr/>
        </p:nvSpPr>
        <p:spPr>
          <a:xfrm>
            <a:off x="6804525" y="212070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для эволюции
</a:t>
            </a:r>
            <a:pPr algn="l" indent="0" marL="0">
              <a:lnSpc>
                <a:spcPct val="115000"/>
              </a:lnSpc>
              <a:buNone/>
            </a:pPr>
            <a:r>
              <a:rPr lang="en-US" sz="5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наследственной изменчивости не было бы естественного отбора: новые комбинации признаков дают популяциям возможность постепенно изменяться и образовывать новые формы жизни.
</a:t>
            </a:r>
            <a:endParaRPr lang="en-US" sz="1082" dirty="0"/>
          </a:p>
        </p:txBody>
      </p:sp>
      <p:sp>
        <p:nvSpPr>
          <p:cNvPr id="12" name="Text 5"/>
          <p:cNvSpPr txBox="1"/>
          <p:nvPr/>
        </p:nvSpPr>
        <p:spPr>
          <a:xfrm>
            <a:off x="450025" y="212070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признаков
</a:t>
            </a:r>
            <a:pPr algn="l" indent="0" marL="0">
              <a:lnSpc>
                <a:spcPct val="115000"/>
              </a:lnSpc>
              <a:buNone/>
            </a:pPr>
            <a:r>
              <a:rPr lang="en-US" sz="5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Наследственность обеспечивает преемственность поколений: признаки родителей передаются потомкам благодаря генам, которые находятся в молекулах ДНК и определяют особенности организма.
</a:t>
            </a:r>
            <a:endParaRPr lang="en-US" sz="112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живой организм поддерживает себя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жизненных процессов, обеспечивающих устойчивость организма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000" y="2701245"/>
            <a:ext cx="2747700" cy="19910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7793" y="2701137"/>
            <a:ext cx="2748000" cy="19912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5896" y="2701137"/>
            <a:ext cx="2748000" cy="1991227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Раздражимость и движение у живых организмов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96200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Растение тянется к свету
</a:t>
            </a:r>
            <a:pPr algn="l" indent="0" marL="0">
              <a:lnSpc>
                <a:spcPct val="115000"/>
              </a:lnSpc>
              <a:buNone/>
            </a:pPr>
            <a:r>
              <a:rPr lang="en-US" sz="2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подоконнике побег поворачивается к окну, хотя сам корень остается в почве. Это не случайность, а направленная реакция на свет. Так растение увеличивает шанс на фотосинтез и показывает, что движение у живого не всегда заметно сразу.
</a:t>
            </a:r>
            <a:endParaRPr lang="en-US" sz="840" dirty="0"/>
          </a:p>
        </p:txBody>
      </p:sp>
      <p:sp>
        <p:nvSpPr>
          <p:cNvPr id="11" name="Text 3"/>
          <p:cNvSpPr txBox="1"/>
          <p:nvPr/>
        </p:nvSpPr>
        <p:spPr>
          <a:xfrm>
            <a:off x="3344393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Животное отвечает мгновенно
</a:t>
            </a:r>
            <a:pPr algn="l" indent="0" marL="0">
              <a:lnSpc>
                <a:spcPct val="115000"/>
              </a:lnSpc>
              <a:buNone/>
            </a:pPr>
            <a:r>
              <a:rPr lang="en-US" sz="2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Кошка резко отдергивает лапу от горячей поверхности, а дождевой червь уходит в более влажную почву. В обоих случаях организм воспринимает сигнал среды и меняет поведение, чтобы сохранить целостность и приспособиться к условиям.
</a:t>
            </a:r>
            <a:endParaRPr lang="en-US" sz="840" dirty="0"/>
          </a:p>
        </p:txBody>
      </p:sp>
      <p:sp>
        <p:nvSpPr>
          <p:cNvPr id="12" name="Text 4"/>
          <p:cNvSpPr txBox="1"/>
          <p:nvPr/>
        </p:nvSpPr>
        <p:spPr>
          <a:xfrm>
            <a:off x="6092496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происходит и внутри
</a:t>
            </a:r>
            <a:pPr algn="l" indent="0" marL="0">
              <a:lnSpc>
                <a:spcPct val="115000"/>
              </a:lnSpc>
              <a:buNone/>
            </a:pPr>
            <a:r>
              <a:rPr lang="en-US" sz="2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когда организм кажется неподвижным, в его клетках продолжается постоянная работа. В растениях движутся вода и растворенные вещества, а в клетках идет ток цитоплазмы. Эти процессы поддерживают жизнь изнутри и обеспечивают обмен между частями организма.
</a:t>
            </a:r>
            <a:endParaRPr lang="en-US" sz="84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Гомеостаз — поддержание постоянства внутренней среды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небольшие отклонения этих параметров запускают регуляторные механизмы и помогают клеткам работать без сбоев.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Постоянство внутренней среды поддерживается не само по себе, а непрерывной координацией органов и систем.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сведения по биологии: показатели гомеостаза человека, 10 класс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0000" y="1085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роста и развития организма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450000" y="1903300"/>
            <a:ext cx="19602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Зарождение организма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начинается с оплодотворения или образования новой клетки при бесполом размножении. Закладывается наследственная программа, определяющая дальнейшее формирование признаков и функций.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2544604" y="1903300"/>
            <a:ext cx="19602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Эмбриональный период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этот период клетки активно делятся и специализируются, формируются ткани и органы. Именно здесь особенно заметно, что развитие — это не просто увеличение размеров, а усложнение строения.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4639207" y="1903300"/>
            <a:ext cx="19602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роста и созревания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рождения или прорастания организм увеличивается в размерах, накапливает массу и достигает функциональной зрелости. У животных завершается половое созревание, у растений продолжают работать образовательные ткани.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6733811" y="1903300"/>
            <a:ext cx="19602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Старение и завершение цикла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интенсивность обмена веществ снижается, функции органов ослабевают, а рост прекращается. Это естественный этап онтогенеза, завершающий индивидуальное развитие организма.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8803" y="0"/>
            <a:ext cx="4547443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450025" y="449800"/>
            <a:ext cx="36531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как условие непрерывности жизни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810775" y="2812175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основных пути
</a:t>
            </a:r>
            <a:pPr algn="l" indent="0" marL="0">
              <a:lnSpc>
                <a:spcPct val="115000"/>
              </a:lnSpc>
              <a:buNone/>
            </a:pPr>
            <a:r>
              <a:rPr lang="en-US" sz="5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 дает потомство без слияния гамет и сохраняет почти неизменный набор признаков. Половое размножение объединяет наследственный материал двух родителей и повышает разнообразие потомства.
</a:t>
            </a:r>
            <a:endParaRPr lang="en-US" sz="950" dirty="0"/>
          </a:p>
        </p:txBody>
      </p:sp>
      <p:sp>
        <p:nvSpPr>
          <p:cNvPr id="10" name="Text 3"/>
          <p:cNvSpPr txBox="1"/>
          <p:nvPr/>
        </p:nvSpPr>
        <p:spPr>
          <a:xfrm>
            <a:off x="810775" y="3887700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Биологическое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способы размножения помогают организмам выживать в различных условиях: быстро расселяться, сохранять удачные признаки или создавать новые комбинации наследственной информации, полезные для приспособления.
</a:t>
            </a:r>
            <a:endParaRPr lang="en-US" sz="879" dirty="0"/>
          </a:p>
        </p:txBody>
      </p:sp>
      <p:sp>
        <p:nvSpPr>
          <p:cNvPr id="11" name="Text 4"/>
          <p:cNvSpPr txBox="1"/>
          <p:nvPr/>
        </p:nvSpPr>
        <p:spPr>
          <a:xfrm>
            <a:off x="810775" y="1736650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вида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поддерживает существование вида во времени и обеспечивает преемственность поколений. Без него любая линия организмов прекращает свое существование после гибели особей.
</a:t>
            </a:r>
            <a:endParaRPr lang="en-US" sz="99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2243869"/>
            <a:ext cx="4122000" cy="9335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размножения у разных групп организмов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540727" y="1697375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группы организмов используют способы размножения, соответствующие их строению и условиям существования.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540725" y="2776222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способа размножения связан с тем, что для одних организмов важнее скорость, а для других — разнообразие потомства и приспособление к среде.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биологии, 10 класс
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578" y="1808825"/>
            <a:ext cx="370650" cy="423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82951" y="1821875"/>
            <a:ext cx="397500" cy="397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7752" y="1821875"/>
            <a:ext cx="397500" cy="397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72552" y="1821875"/>
            <a:ext cx="397500" cy="397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2" name="Text 1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идеи эволюционного происхождения жизни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588134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происхождение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современные организмы связаны родством и происходят от древних предковых форм. Разнообразие жизни — результат длительной истории развития, а не набора случайно возникших независимых линий.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2682943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разных средах сохранялись признаки, повышавшие выживание и успешное размножение. Поэтому строение организмов отражает условия, в которых шёл естественный отбор.
</a:t>
            </a:r>
            <a:endParaRPr lang="en-US" sz="800" dirty="0"/>
          </a:p>
        </p:txBody>
      </p:sp>
      <p:sp>
        <p:nvSpPr>
          <p:cNvPr id="15" name="Text 4"/>
          <p:cNvSpPr txBox="1"/>
          <p:nvPr/>
        </p:nvSpPr>
        <p:spPr>
          <a:xfrm>
            <a:off x="4777735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разнообразия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и рекомбинации создают наследственные различия между особями. Именно эта изменчивость дает эволюции материал, из которого отбираются наиболее удачные сочетания признаков.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6872538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Древность процесса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жизни на Земле продолжалась более 3,5 млрд лет. За это время возникли сложные сообщества организмов, приспособленные к самым разным условиям среды.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300" y="1350742"/>
            <a:ext cx="4121700" cy="1670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700" y="3022375"/>
            <a:ext cx="4122300" cy="16706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на границе живого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455250" y="1704450"/>
            <a:ext cx="36612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 с наследственным материалом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Вирусная частица выглядит как очень простая система: внутри находится ДНК или РНК, а снаружи — белковая оболочка, иногда дополненная липидной мембраной. В ней есть наследственность и изменчивость, но нет клеточного устройства и собственного обмена веществ.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55250" y="3376190"/>
            <a:ext cx="36612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только в клетке-хозяине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Попав в живую клетку, вирус использует ее ферменты, рибосомы и энергию для создания новых частиц. Самостоятельно он этого сделать не может, поэтому вирусы считают неклеточными формами жизни, находящимися на границе живого и неживого.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определить, является ли объект живым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признаков живого: от строения и обмена веществ до саморегуляции и размножения.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6296" y="1604982"/>
            <a:ext cx="449100" cy="399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46285" y="2416495"/>
            <a:ext cx="449100" cy="449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46285" y="3252959"/>
            <a:ext cx="449100" cy="4491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260966" y="4074102"/>
            <a:ext cx="419738" cy="4797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знание свойств живого важно на практике
</a:t>
            </a:r>
            <a:endParaRPr lang="en-US" sz="2400" dirty="0"/>
          </a:p>
        </p:txBody>
      </p:sp>
      <p:sp>
        <p:nvSpPr>
          <p:cNvPr id="1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6" name="Text 2"/>
          <p:cNvSpPr txBox="1"/>
          <p:nvPr/>
        </p:nvSpPr>
        <p:spPr>
          <a:xfrm>
            <a:off x="3070392" y="1509076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работы клеток и органов помогает объяснять причины заболеваний, выбирать лечение и оценивать, как организм реагирует на лекарства, вакцины и нарушения внутреннего равновесия.
</a:t>
            </a:r>
            <a:endParaRPr lang="en-US" sz="800" dirty="0"/>
          </a:p>
        </p:txBody>
      </p:sp>
      <p:sp>
        <p:nvSpPr>
          <p:cNvPr id="17" name="Text 3"/>
          <p:cNvSpPr txBox="1"/>
          <p:nvPr/>
        </p:nvSpPr>
        <p:spPr>
          <a:xfrm>
            <a:off x="3070381" y="2345535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и сельское хозяйство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наследственности и изменчивости позволяет отбирать полезные признаки, повышать урожайность и создавать сорта и породы, лучше приспособленные к климату и болезням.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070381" y="3181993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Представления о живых системах помогают оценивать влияние человека на экосистемы, понимать круговорот веществ и обосновывать меры по сохранению биоразнообразия.
</a:t>
            </a:r>
            <a:endParaRPr lang="en-US" sz="800" dirty="0"/>
          </a:p>
        </p:txBody>
      </p:sp>
      <p:sp>
        <p:nvSpPr>
          <p:cNvPr id="19" name="Text 5"/>
          <p:cNvSpPr txBox="1"/>
          <p:nvPr/>
        </p:nvSpPr>
        <p:spPr>
          <a:xfrm>
            <a:off x="3070381" y="4018437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Биологическая грамотность необходима при обсуждении генетических технологий, микробиологических производств и современных методов исследования, где важно учитывать и пользу, и возможные риски.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23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3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нельзя свести к одному признаку
</a:t>
            </a:r>
            <a:endParaRPr lang="en-US" sz="4312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3707950"/>
            <a:ext cx="4122000" cy="9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существует как целостная система, где обмен веществ, наследственность, развитие, раздражимость и саморегуляция действуют согласованно. Именно эта взаимосвязь отличает жизнь от неживой материи.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2026-06-01T15:19:32Z</dcterms:created>
  <dcterms:modified xsi:type="dcterms:W3CDTF">2026-06-01T15:19:32Z</dcterms:modified>
</cp:coreProperties>
</file>