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925" y="2948274"/>
            <a:ext cx="3804900" cy="1761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912400"/>
            <a:ext cx="43020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населения современного мира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572000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демография стала ключом к развитию стран, городов и регионов?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9225" y="1659711"/>
            <a:ext cx="2812500" cy="1906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26781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 развитие общества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195900" y="2834825"/>
            <a:ext cx="2678100" cy="20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уже превысило 8 миллиардов, а его распределение меняется крайне неравномерно. Одни регионы быстро растут, другие стареют и теряют рабочую силу, поэтому демография напрямую влияет на экономику, образование и качество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демографического роста по регионам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00850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темпы роста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253550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странах население увеличивается очень быстро, в других почти не растёт. Это создаёт разные запросы к школам, жилью, медицине и рынку труда, а также усиливает межрегиональное неравенство.
</a:t>
            </a:r>
            <a:endParaRPr lang="en-US" sz="1119" dirty="0"/>
          </a:p>
        </p:txBody>
      </p:sp>
      <p:sp>
        <p:nvSpPr>
          <p:cNvPr id="12" name="Text 4"/>
          <p:cNvSpPr txBox="1"/>
          <p:nvPr/>
        </p:nvSpPr>
        <p:spPr>
          <a:xfrm>
            <a:off x="4812225" y="1800850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12225" y="2253550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рождаемость высока, растёт доля детей и подростков. Для таких стран особенно важны инвестиции в образование, здравоохранение и создание первых рабочих мест для будущего поколения.
</a:t>
            </a:r>
            <a:endParaRPr lang="en-US" sz="1119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338831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Стареющее общество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3791531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низкой рождаемости сокращается число людей трудоспособного возраста, а нагрузка на пенсионную систему и медицинскую помощь возрастает. Это меняет бюджетные приоритеты и долгосрочные экономические планы.
</a:t>
            </a:r>
            <a:endParaRPr lang="en-US" sz="1050" dirty="0"/>
          </a:p>
        </p:txBody>
      </p:sp>
      <p:sp>
        <p:nvSpPr>
          <p:cNvPr id="16" name="Text 8"/>
          <p:cNvSpPr txBox="1"/>
          <p:nvPr/>
        </p:nvSpPr>
        <p:spPr>
          <a:xfrm>
            <a:off x="4812225" y="3338831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качестве жизни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12225" y="3791531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различия усиливают разницу в уровне развития: одни страны сталкиваются с избытком молодых людей, другие — с дефицитом работников и ростом социальных расходов.
</a:t>
            </a:r>
            <a:endParaRPr lang="en-US" sz="11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населения по регионам мира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 (оценки и прогнозы по крупным регионам мира)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видны различия между регионами по масштабу и устойчивости роста населения.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смещается в сторону Африки и части Азии, тогда как Европа почти не увеличивается.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275" y="1814892"/>
            <a:ext cx="3738900" cy="26325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концентрация населения в мегаполисах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23150" y="1991352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привлекают рабочих местами, университетами, транспортом и доступом к услугам. Именно поэтому население всё чаще концентрируется в крупных агломерациях, где легче найти образование, работу и медицинскую помощь.
</a:t>
            </a:r>
            <a:endParaRPr lang="en-US" sz="834" dirty="0"/>
          </a:p>
        </p:txBody>
      </p:sp>
      <p:sp>
        <p:nvSpPr>
          <p:cNvPr id="13" name="Text 3"/>
          <p:cNvSpPr txBox="1"/>
          <p:nvPr/>
        </p:nvSpPr>
        <p:spPr>
          <a:xfrm>
            <a:off x="523150" y="1745650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 города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3150" y="2816344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мегаполисов повышает цены на жильё и усиливает плотность застройки. Пространство города становится ограниченным ресурсом, а спрос на него растёт быстрее, чем возможности планирования.
</a:t>
            </a:r>
            <a:endParaRPr lang="en-US" sz="878" dirty="0"/>
          </a:p>
        </p:txBody>
      </p:sp>
      <p:sp>
        <p:nvSpPr>
          <p:cNvPr id="15" name="Text 5"/>
          <p:cNvSpPr txBox="1"/>
          <p:nvPr/>
        </p:nvSpPr>
        <p:spPr>
          <a:xfrm>
            <a:off x="523150" y="2570642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пространства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3150" y="364133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водоснабжение, канализация и коммунальные сети не всегда успевают за приростом жителей. Это приводит к пробкам, перегрузке услуг и ухудшению повседневного комфорта в наиболее густонаселённых районах.
</a:t>
            </a:r>
            <a:endParaRPr lang="en-US" sz="866" dirty="0"/>
          </a:p>
        </p:txBody>
      </p:sp>
      <p:sp>
        <p:nvSpPr>
          <p:cNvPr id="17" name="Text 7"/>
          <p:cNvSpPr txBox="1"/>
          <p:nvPr/>
        </p:nvSpPr>
        <p:spPr>
          <a:xfrm>
            <a:off x="523150" y="3395633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инфраструктуру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23150" y="4466327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усиливает шум, загрязнение воздуха и объём отходов. Чем быстрее растёт город, тем важнее становятся экологические стандарты, общественный транспорт и грамотное управление территорией.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23150" y="4220625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показатель стабильно ниже этого уровня, население со временем стареет, а экономика всё сильнее зависит от миграции, производительности труда и социальной поддержки.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демографическая литература по показателю суммарной рождаемости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2,1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ребёнка на женщину — ориентир простого воспроизводства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7789" y="2199550"/>
            <a:ext cx="4768423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демографических проблем по основным регионам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Prospects; обобщение по регионам мира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каждого региона свои демографические риски и приоритеты политики.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вызовы различаются по региону: одни территории должны сдерживать перегрузку, другие — компенсировать старение и нехватку работников.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демографического дисбаланса к социально-экономическим последствиям
</a:t>
            </a:r>
            <a:endParaRPr lang="en-US" sz="2941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причинно-следственных связей показывает, как изменения в структуре населения переходят в проблемы развития.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350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как ответ на демографический и экономический дисбаланс
</a:t>
            </a:r>
            <a:endParaRPr lang="en-US" sz="2725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1574301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переезжают из-за войн, нестабильности, бедности, безработицы, климатических рисков и разрыва в уровне жизни. Миграция чаще направляется туда, где безопаснее и больше возможностей для труда.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1344273"/>
            <a:ext cx="4213508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перемещений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4415101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откуда люди уезжают, теряют часть трудоспособного населения, но получают денежные переводы. Это частично поддерживает семьи, однако не заменяет долгосрочного развития экономики.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4185122"/>
            <a:ext cx="4213508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стран выезда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2521234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Мигранты помогают закрывать дефицит работников, поддерживать сервисные отрасли и компенсировать старение населения. Для экономик с нехваткой кадров это становится важным ресурсом роста.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2291249"/>
            <a:ext cx="4213508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принимающих стран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4660425" y="3468167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приток населения увеличивает спрос на жильё, транспорт, школы и медицинские услуги. Если инфраструктура не расширяется достаточно быстро, возникают перегрузка и социальное напряжение.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4660425" y="3238177"/>
            <a:ext cx="4213508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города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миграционные потоки в мире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ООН и IOM; значения отражают относительную интенсивность потоков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чаще направляется в экономически сильные и относительно стабильные центры притяжения населения.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определяются не только работой и доходами, но и конфликтами, рисками и экологическими потрясениями.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300" y="2813770"/>
            <a:ext cx="8447400" cy="19798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7596300" cy="10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урбанизация и дефицит городской инфраструктуры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09925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опережает планирование
</a:t>
            </a:r>
            <a:endParaRPr lang="en-US" sz="1047" dirty="0"/>
          </a:p>
        </p:txBody>
      </p:sp>
      <p:sp>
        <p:nvSpPr>
          <p:cNvPr id="16" name="Text 3"/>
          <p:cNvSpPr txBox="1"/>
          <p:nvPr/>
        </p:nvSpPr>
        <p:spPr>
          <a:xfrm>
            <a:off x="409925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жителей городов увеличивается быстрее, чем успевают строиться дороги, сети водоснабжения, школы и больницы. Из-за этого даже крупные агломерации сталкиваются с хронической перегрузкой услуг.
</a:t>
            </a:r>
            <a:endParaRPr lang="en-US" sz="768" dirty="0"/>
          </a:p>
        </p:txBody>
      </p:sp>
      <p:sp>
        <p:nvSpPr>
          <p:cNvPr id="17" name="Text 4"/>
          <p:cNvSpPr txBox="1"/>
          <p:nvPr/>
        </p:nvSpPr>
        <p:spPr>
          <a:xfrm>
            <a:off x="6962050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 и управление
</a:t>
            </a:r>
            <a:endParaRPr lang="en-US" sz="1047" dirty="0"/>
          </a:p>
        </p:txBody>
      </p:sp>
      <p:sp>
        <p:nvSpPr>
          <p:cNvPr id="18" name="Text 5"/>
          <p:cNvSpPr txBox="1"/>
          <p:nvPr/>
        </p:nvSpPr>
        <p:spPr>
          <a:xfrm>
            <a:off x="6962050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городской среды зависит не только от размера города, но и от скорости планирования, бюджетных вложений и долгосрочного управления. Без них урбанизация превращается в источник социальных проблем.
</a:t>
            </a:r>
            <a:endParaRPr lang="en-US" sz="768" dirty="0"/>
          </a:p>
        </p:txBody>
      </p:sp>
      <p:sp>
        <p:nvSpPr>
          <p:cNvPr id="19" name="Text 6"/>
          <p:cNvSpPr txBox="1"/>
          <p:nvPr/>
        </p:nvSpPr>
        <p:spPr>
          <a:xfrm>
            <a:off x="4778008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внутри города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4778008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городе могут соседствовать современные деловые центры и районы с низким уровнем благоустройства. Эти различия особенно заметны там, где инвестиции распределяются неравномерно.
</a:t>
            </a:r>
            <a:endParaRPr lang="en-US" sz="768" dirty="0"/>
          </a:p>
        </p:txBody>
      </p:sp>
      <p:sp>
        <p:nvSpPr>
          <p:cNvPr id="21" name="Text 8"/>
          <p:cNvSpPr txBox="1"/>
          <p:nvPr/>
        </p:nvSpPr>
        <p:spPr>
          <a:xfrm>
            <a:off x="2593967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Неформальные районы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2593967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официального жилья не хватает, население селится в трущобах и переполненных кварталах. Такие территории часто имеют слабую санитарную инфраструктуру и ограниченный доступ к транспорту и рабочим местам.
</a:t>
            </a:r>
            <a:endParaRPr lang="en-US" sz="6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5561"/>
            <a:ext cx="2808000" cy="23418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000" y="1225561"/>
            <a:ext cx="2808000" cy="23418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68000" y="1225561"/>
            <a:ext cx="2808000" cy="23418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экологическая нагрузка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растёт население, тем выше спрос на воду, а в засушливых и полузасушливых районах этот спрос особенно остро чувствуется. На фоне ограниченных источников усиливаются конкуренция между городом и сельским хозяйством, а также риск дефицита.
</a:t>
            </a:r>
            <a:endParaRPr lang="en-US" sz="890" dirty="0"/>
          </a:p>
        </p:txBody>
      </p:sp>
      <p:sp>
        <p:nvSpPr>
          <p:cNvPr id="12" name="Text 3"/>
          <p:cNvSpPr txBox="1"/>
          <p:nvPr/>
        </p:nvSpPr>
        <p:spPr>
          <a:xfrm>
            <a:off x="374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становится меньше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6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людей означает большее потребление энергии, продовольствия и земельных ресурсов. Если инфраструктура и природопользование развиваются медленнее, чем население, экологические проблемы становятся не локальными, а системными.
</a:t>
            </a:r>
            <a:endParaRPr lang="en-US" sz="890" dirty="0"/>
          </a:p>
        </p:txBody>
      </p:sp>
      <p:sp>
        <p:nvSpPr>
          <p:cNvPr id="14" name="Text 5"/>
          <p:cNvSpPr txBox="1"/>
          <p:nvPr/>
        </p:nvSpPr>
        <p:spPr>
          <a:xfrm>
            <a:off x="6170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под давлением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168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застройка, транспорт и промышленность увеличивают выбросы в воздух и объём бытовых отходов. На изображении это особенно заметно в контрасте между жилыми кварталами и участками, где природное пространство почти полностью вытеснено.
</a:t>
            </a:r>
            <a:endParaRPr lang="en-US" sz="890" dirty="0"/>
          </a:p>
        </p:txBody>
      </p:sp>
      <p:sp>
        <p:nvSpPr>
          <p:cNvPr id="16" name="Text 7"/>
          <p:cNvSpPr txBox="1"/>
          <p:nvPr/>
        </p:nvSpPr>
        <p:spPr>
          <a:xfrm>
            <a:off x="3272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дышит тяжелее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 мира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2022; оценки для 2024 года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мира неодинакова: в одних регионах сохраняется «молодая» модель, в других уже доминирует старение и уменьшается число людей трудоспособного возраста.
</a:t>
            </a:r>
            <a:endParaRPr lang="en-US" sz="1261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распределяется между детьми и пожилыми, а доля трудоспособных определяет потенциал экономики и устойчивость социальной системы.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850" y="1851080"/>
            <a:ext cx="576000" cy="46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850" y="3546094"/>
            <a:ext cx="576000" cy="46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5375" y="1851080"/>
            <a:ext cx="576000" cy="46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5375" y="3488494"/>
            <a:ext cx="576000" cy="57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демографических изменений для экономики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511850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числа людей трудоспособного возраста уменьшает предложение рабочей силы. Это затрудняет развитие производства и усиливает конкуренцию за специалистов в разных отраслях.
</a:t>
            </a:r>
            <a:endParaRPr lang="en-US" sz="1133" dirty="0"/>
          </a:p>
        </p:txBody>
      </p:sp>
      <p:sp>
        <p:nvSpPr>
          <p:cNvPr id="14" name="Text 3"/>
          <p:cNvSpPr txBox="1"/>
          <p:nvPr/>
        </p:nvSpPr>
        <p:spPr>
          <a:xfrm>
            <a:off x="1290775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511850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 может стать преимуществом только при доступе к качественному образованию и рабочим местам. Иначе потенциал роста превращается в безработицу и миграцию.
</a:t>
            </a:r>
            <a:endParaRPr lang="en-US" sz="1133" dirty="0"/>
          </a:p>
        </p:txBody>
      </p:sp>
      <p:sp>
        <p:nvSpPr>
          <p:cNvPr id="16" name="Text 5"/>
          <p:cNvSpPr txBox="1"/>
          <p:nvPr/>
        </p:nvSpPr>
        <p:spPr>
          <a:xfrm>
            <a:off x="1290775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дивиденд
</a:t>
            </a:r>
            <a:endParaRPr lang="en-US" sz="1500" dirty="0"/>
          </a:p>
        </p:txBody>
      </p:sp>
      <p:sp>
        <p:nvSpPr>
          <p:cNvPr id="17" name="Text 6"/>
          <p:cNvSpPr txBox="1"/>
          <p:nvPr/>
        </p:nvSpPr>
        <p:spPr>
          <a:xfrm>
            <a:off x="4885375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повышает спрос на медицину, уход и социальную поддержку. Государствам приходится увеличивать бюджетные расходы и перестраивать систему общественных услуг.
</a:t>
            </a:r>
            <a:endParaRPr lang="en-US" sz="1133" dirty="0"/>
          </a:p>
        </p:txBody>
      </p:sp>
      <p:sp>
        <p:nvSpPr>
          <p:cNvPr id="18" name="Text 7"/>
          <p:cNvSpPr txBox="1"/>
          <p:nvPr/>
        </p:nvSpPr>
        <p:spPr>
          <a:xfrm>
            <a:off x="5664300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на услуги
</a:t>
            </a:r>
            <a:endParaRPr lang="en-US" sz="1500" dirty="0"/>
          </a:p>
        </p:txBody>
      </p:sp>
      <p:sp>
        <p:nvSpPr>
          <p:cNvPr id="19" name="Text 8"/>
          <p:cNvSpPr txBox="1"/>
          <p:nvPr/>
        </p:nvSpPr>
        <p:spPr>
          <a:xfrm>
            <a:off x="4885375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влияет на спрос, инвестиции и структуру потребления. При удачном балансе возрастов экономика получает импульс, при дисбалансе — дополнительные ограничения для роста.
</a:t>
            </a:r>
            <a:endParaRPr lang="en-US" sz="1133" dirty="0"/>
          </a:p>
        </p:txBody>
      </p:sp>
      <p:sp>
        <p:nvSpPr>
          <p:cNvPr id="20" name="Text 9"/>
          <p:cNvSpPr txBox="1"/>
          <p:nvPr/>
        </p:nvSpPr>
        <p:spPr>
          <a:xfrm>
            <a:off x="5664300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развития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12627"/>
            <a:ext cx="4637700" cy="26393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демографические показатели и их значение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статистика ООН и национальных служб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нужно рассматривать вместе: только их сочетание позволяет понять реальную демографическую ситуацию региона или страны.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показатель не даёт полной картины: для оценки нужны одновременно данные о рождаемости, смертности, миграции, возрасте и урбанизации.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демографической политики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типовые меры для стран с разной демографической ситуацией: быстрым ростом населения или его старением.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2418124"/>
            <a:ext cx="3738900" cy="2165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4147200" cy="18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и положения женщин в демографических процессах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72000" y="589800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вступление в брак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572000" y="996125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девушки дольше учатся, возраст первого брака обычно повышается. Это сокращает период раннего деторождения и помогает семье и обществу лучше планировать будущее.
</a:t>
            </a:r>
            <a:endParaRPr lang="en-US" sz="1083" dirty="0"/>
          </a:p>
        </p:txBody>
      </p:sp>
      <p:sp>
        <p:nvSpPr>
          <p:cNvPr id="14" name="Text 4"/>
          <p:cNvSpPr txBox="1"/>
          <p:nvPr/>
        </p:nvSpPr>
        <p:spPr>
          <a:xfrm>
            <a:off x="4572000" y="3916525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человеческого капитала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572000" y="4322850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образование женщин повышают уровень квалификации населения в целом. Это усиливает производительность труда, расширяет возможности занятости и поддерживает долгосрочное развитие страны.
</a:t>
            </a:r>
            <a:endParaRPr lang="en-US" sz="1083" dirty="0"/>
          </a:p>
        </p:txBody>
      </p:sp>
      <p:sp>
        <p:nvSpPr>
          <p:cNvPr id="16" name="Text 6"/>
          <p:cNvSpPr txBox="1"/>
          <p:nvPr/>
        </p:nvSpPr>
        <p:spPr>
          <a:xfrm>
            <a:off x="4572000" y="2807616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Меньший размер семьи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572000" y="3213942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экономическая самостоятельность часто связаны с более осознанным выбором числа детей. В таких условиях рождаемость обычно ниже, а качество жизни семьи выше.
</a:t>
            </a:r>
            <a:endParaRPr lang="en-US" sz="1083" dirty="0"/>
          </a:p>
        </p:txBody>
      </p:sp>
      <p:sp>
        <p:nvSpPr>
          <p:cNvPr id="18" name="Text 8"/>
          <p:cNvSpPr txBox="1"/>
          <p:nvPr/>
        </p:nvSpPr>
        <p:spPr>
          <a:xfrm>
            <a:off x="4572000" y="1698708"/>
            <a:ext cx="3852000" cy="3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матери и ребёнка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4572000" y="2105034"/>
            <a:ext cx="38520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медицинской помощи снижает риски во время беременности и родов. Улучшение здоровья женщин напрямую уменьшает младенческую и материнскую смертность.
</a:t>
            </a:r>
            <a:endParaRPr lang="en-US" sz="10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5963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вызовы будущего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543825"/>
            <a:ext cx="1946100" cy="14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входит в период, когда последствия прошлых демографических решений становятся особенно заметны: одни страны ощущают старение, другие — быстрый прирост населения и давление на города.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989525"/>
            <a:ext cx="1946100" cy="4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82375" y="2780972"/>
            <a:ext cx="1946100" cy="14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различия между регионами мира станут ещё заметнее. Устойчивость развития будет зависеть от согласования социальной, экономической и экологической политики.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82375" y="2226526"/>
            <a:ext cx="1946100" cy="4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XXI века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2481196" y="3329184"/>
            <a:ext cx="1946100" cy="14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Усиливается конкуренция за рабочие места, воду, продовольствие и энергию. Растёт значение миграции как механизма перераспределения населения и дефицитных трудовых ресурсов.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2481196" y="2774559"/>
            <a:ext cx="1946100" cy="4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2030-е годы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4678838" y="3095106"/>
            <a:ext cx="1946100" cy="14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вынуждены адаптироваться к более плотной застройке, стареющему населению и новым экологическим ограничениям. На первый план выходят транспорт, жильё и социальная инфраструктура.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4678838" y="2540531"/>
            <a:ext cx="1946100" cy="4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2040-е годы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численности населения до 2050 года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2022; сценарные оценки до 2050 года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сценариев показывает, насколько чувствителен долгосрочный прогноз к рождаемости, смертности и миграции. Небольшие изменения сегодня сильно влияют на результат через десятилетия.
</a:t>
            </a:r>
            <a:endParaRPr lang="en-US" sz="1261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сценарий ведёт к росту почти до 9,7 млрд, но итог остаётся вариативным: демографическое будущее зависит от политических и социальных решений.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44275"/>
            <a:ext cx="6435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55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Население: ресурс развития и источник вызовов
</a:t>
            </a:r>
            <a:endParaRPr lang="en-US" sz="3555" dirty="0"/>
          </a:p>
        </p:txBody>
      </p:sp>
      <p:sp>
        <p:nvSpPr>
          <p:cNvPr id="4" name="Text 1"/>
          <p:cNvSpPr txBox="1"/>
          <p:nvPr/>
        </p:nvSpPr>
        <p:spPr>
          <a:xfrm>
            <a:off x="4811100" y="3224350"/>
            <a:ext cx="40629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мира определяется не только численностью людей, но и их возрастом, образованием, здоровьем и размещением. Именно демографическая политика помогает превратить вызовы в возможности развития.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2026-06-03T01:51:23Z</dcterms:created>
  <dcterms:modified xsi:type="dcterms:W3CDTF">2026-06-03T01:51:23Z</dcterms:modified>
</cp:coreProperties>
</file>