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679700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Предпосылки перелома в войне: почему изменился ход боевых действий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70000"/>
            <a:ext cx="34803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89632" y="3759006"/>
            <a:ext cx="3504600" cy="111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подготовили военные, экономические, политические и моральные причины, сложившиеся к 1942–1943 годам.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64700" y="1651"/>
            <a:ext cx="5279400" cy="51401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6200" y="270000"/>
            <a:ext cx="3516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1941–1942 годов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6200" y="2114275"/>
            <a:ext cx="31170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1942 года война стала затяжным противостоянием на огромном пространстве — от Арктики до Черного моря. Германия удерживала большую часть оккупированной Европы, но встретила сопротивление СССР, Британии и движений Сопротивления. Многосоставные фронты и экономика всё сильнее определяли исход.
</a:t>
            </a:r>
            <a:endParaRPr lang="en-US" sz="9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Провал стратегии блицкрига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и осенью 1941 года немецкая ставка на молниеносный успех не дала решающего результата: план быстро разгромить СССР не сработал. Наступления на Москву, Ленинград и на южном направлении не привели к быстрому коллапсу.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короткой кампании вермахт оказался втянут в войну на истощение, к которой был подготовлен хуже. Большие расстояния и слабая приспособленность снабжения к условиям Восточного фронта снижали темп продвижения.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потерь усилил этот разрыв: после первых ударов наступательный импульс начал быстро затухать. Когда темп падает, армии труднее закреплять успех и наращивать давление на противника.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3522" y="0"/>
            <a:ext cx="322975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3350" y="3566887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кадров и ускоренное восстановление выпуска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Производственные центры переместились в Поволжье, на Урал, в Сибирь и Казахстан. Благодаря этому уже в короткие сроки восстановили выпуск танков, артиллерии, минометов, боеприпасов и стрелкового оружия.
</a:t>
            </a:r>
            <a:endParaRPr lang="en-US" sz="1057" dirty="0"/>
          </a:p>
        </p:txBody>
      </p:sp>
      <p:sp>
        <p:nvSpPr>
          <p:cNvPr id="5" name="Text 1"/>
          <p:cNvSpPr txBox="1"/>
          <p:nvPr/>
        </p:nvSpPr>
        <p:spPr>
          <a:xfrm>
            <a:off x="443350" y="2352976"/>
            <a:ext cx="3851700" cy="113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мощностей на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июля по ноябрь 1941 года на восток СССР эвакуировали более 2,5 тысячи предприятий, включая крупные заводы из Украины, Белоруссии, Ленинграда и западных районов РСФСР. Это позволило не потерять ключевые технологии и специалистов.
</a:t>
            </a:r>
            <a:endParaRPr lang="en-US" sz="10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70000"/>
            <a:ext cx="53760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Эвакуация промышленности и сохранение производственной базы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военного производства после эвакуации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переноса заводов на восток выпуск ускорялся: росла доля военной продукции в общем промышленном выпуске, прежде всего на Урале и в Сибири.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иллюстрирует общий тренд: к 1942 году производственная база быстрее переходила в режим серийного снабжения фронта.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схема: в исходном материале приведено описание динамики без точных численных рядов; индексы заданы как 1941=1.
</a:t>
            </a:r>
            <a:endParaRPr lang="en-US" sz="75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1299390"/>
            <a:ext cx="4794300" cy="27144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7900" y="270000"/>
            <a:ext cx="3249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ресурсов сторон к 1942 году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625625" y="1581524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длительная война влияла на ресурсы и возможности восполнения потерь у СССР и Германии с учетом экономики, сырья и транспорта.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621075" y="2690599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такова: чем дольше война, тем сильнее преимущество получают стороны с лучшей способностью воспроизводить ресурсы и поддерживать снабжение.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47213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исходному описанию (без привязки к конкретным числам).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боевого опыта Красной армии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Кампания 1941 года выявила уязвимости в управлении войсками, связи и взаимодействии между родами войск. Ошибки становились уроками, которые требовали практических изменений уже в 1942 году.
</a:t>
            </a:r>
            <a:endParaRPr lang="en-US" sz="957" dirty="0"/>
          </a:p>
        </p:txBody>
      </p:sp>
      <p:sp>
        <p:nvSpPr>
          <p:cNvPr id="5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год войны усилились организация обороны и применение артиллерии. Также улучшилась координация пехоты и авиации, а на ключевых направлениях стали создавать противотанковые рубежи для срыва атак.
</a:t>
            </a:r>
            <a:endParaRPr lang="en-US" sz="957" dirty="0"/>
          </a:p>
        </p:txBody>
      </p:sp>
      <p:sp>
        <p:nvSpPr>
          <p:cNvPr id="6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Командный состав накопил реальный опыт фронтового управления, что повышало эффективность действий. Постепенно появлялись условия для более грамотного применения резервов и проведения контрударов.
</a:t>
            </a:r>
            <a:endParaRPr lang="en-US" sz="957" dirty="0"/>
          </a:p>
        </p:txBody>
      </p:sp>
      <p:sp>
        <p:nvSpPr>
          <p:cNvPr id="7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формировался перелом в войне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последовательность взаимосвязанных изменений на фронте и в тылу.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18588" y="0"/>
            <a:ext cx="312427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65850" y="26434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Контрнаступление под Москвой в декабре 1941 года стало первым крупным срывом немецкого плана блицкрига. Вермахт потерял часть ударной мощи, а представление о «непобедимости» германской армии заметно пошатнулось.
</a:t>
            </a:r>
            <a:endParaRPr lang="en-US" sz="957" dirty="0"/>
          </a:p>
        </p:txBody>
      </p:sp>
      <p:sp>
        <p:nvSpPr>
          <p:cNvPr id="6" name="Text 1"/>
          <p:cNvSpPr txBox="1"/>
          <p:nvPr/>
        </p:nvSpPr>
        <p:spPr>
          <a:xfrm>
            <a:off x="665850" y="3580872"/>
            <a:ext cx="38517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советского общества это стало сильным моральным сигналом: противника можно остановить. Для союзников СССР победа показала способность Красной армии к организованному сопротивлению и последующим наступательным действиям.
</a:t>
            </a:r>
            <a:endParaRPr lang="en-US" sz="957" dirty="0"/>
          </a:p>
        </p:txBody>
      </p:sp>
      <p:sp>
        <p:nvSpPr>
          <p:cNvPr id="7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70000"/>
            <a:ext cx="54741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за Москву как первый крупный рубеж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Сталинград: истощение наступательного ресурса Германии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 Сталинград в 1942–1943 годах обозначили пределы германских наступательных возможностей. Немецким войскам пришлось вести бой на слишком растянутом фронте, сталкиваясь с дефицитом резервов и проблемами снабжения.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Потери в живой силе и технике подрывали способность к продолжению наступлений. Чем больше времени требовалось для пополнения, тем менее реалистичными становились новые попытки переломить ситуацию.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Сталинград превратился не только в узел боев, но и в стратегическую точку, где проявилось ослабление ресурсов вермахта. Удар концентрировался на темпах и возможностях дальнейшего продвижения.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88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самым сражение ускорило переход инициативы: немецкая сторона всё чаще вынуждена была реагировать, а не выбирать условия. Это усиливало общую тенденцию к перелому в пользу антигитлеровской коалиции.
</a:t>
            </a:r>
            <a:endParaRPr lang="en-US" sz="9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потерь и износ сил в 1941–1943 годах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показывает, как кампании 1941–1943 годов приводили к накоплению безвозвратных и санитарных потерь и снижению боеспособности соединений.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указывает на постепенное исчерпание возможности быстро восполнять утраты у Германии при одновременном расширении советской мобилизационной базы.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схема: относительная динамика по сводным оценкам в учебной и справочной литературе (без привязки к абсолютным цифрам).
</a:t>
            </a:r>
            <a:endParaRPr lang="en-US" sz="75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8875" y="1613957"/>
            <a:ext cx="193800" cy="1550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4988" y="1588126"/>
            <a:ext cx="181125" cy="20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5213" y="3092350"/>
            <a:ext cx="181125" cy="20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4988" y="3092351"/>
            <a:ext cx="181125" cy="20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88426" y="1614107"/>
            <a:ext cx="193800" cy="15504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3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союзников и значение ленд-лиза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765849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Грузовики и автотехника повышали мобильность войск и устойчивость снабжения, позволяя быстрее подвозить боеприпасы и горючее. Это уменьшало зависимость от уязвимых коммуникаций и ускоряло переброску резервов.
</a:t>
            </a:r>
            <a:endParaRPr lang="en-US" sz="863" dirty="0"/>
          </a:p>
        </p:txBody>
      </p:sp>
      <p:sp>
        <p:nvSpPr>
          <p:cNvPr id="15" name="Text 3"/>
          <p:cNvSpPr txBox="1"/>
          <p:nvPr/>
        </p:nvSpPr>
        <p:spPr>
          <a:xfrm>
            <a:off x="3655628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Железнодорожная 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Локомотивы и комплектующие для транспорта поддерживали перевозки на больших расстояниях. В условиях бомбардировок и перегрузки узлов это помогало сохранять ритм поставок фронту и тыловым предприятиям.
</a:t>
            </a:r>
            <a:endParaRPr lang="en-US" sz="863" dirty="0"/>
          </a:p>
        </p:txBody>
      </p:sp>
      <p:sp>
        <p:nvSpPr>
          <p:cNvPr id="16" name="Text 4"/>
          <p:cNvSpPr txBox="1"/>
          <p:nvPr/>
        </p:nvSpPr>
        <p:spPr>
          <a:xfrm>
            <a:off x="765859" y="3092351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Стабилизация снабжения тыла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Продовольствие и часть дефицитных материалов поддерживали устойчивость обеспечения армии и гражданского сектора. Это снижало нагрузку на внутренние ресурсы и помогало поддерживать дисциплину и трудовой режим.
</a:t>
            </a:r>
            <a:endParaRPr lang="en-US" sz="863" dirty="0"/>
          </a:p>
        </p:txBody>
      </p:sp>
      <p:sp>
        <p:nvSpPr>
          <p:cNvPr id="17" name="Text 5"/>
          <p:cNvSpPr txBox="1"/>
          <p:nvPr/>
        </p:nvSpPr>
        <p:spPr>
          <a:xfrm>
            <a:off x="3655628" y="3092353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Металлы и сырьевые компоненты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Поставки алюминия, меди и других материалов подпитывали выпуск вооружений и работу промышленности. В сумме ленд-лиз не заменял собственное производство, но снижал дефицит и ускорял переброску ресурсов.
</a:t>
            </a:r>
            <a:endParaRPr lang="en-US" sz="863" dirty="0"/>
          </a:p>
        </p:txBody>
      </p:sp>
      <p:sp>
        <p:nvSpPr>
          <p:cNvPr id="18" name="Text 6"/>
          <p:cNvSpPr txBox="1"/>
          <p:nvPr/>
        </p:nvSpPr>
        <p:spPr>
          <a:xfrm>
            <a:off x="6545405" y="1588135"/>
            <a:ext cx="2171700" cy="10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Радиостанции и связь улучшали управление соединениями. Меньше срывов в целеуказании и координации родов войск означало более надежное взаимодействие артиллерии, пехоты и авиации на поле боя.
</a:t>
            </a:r>
            <a:endParaRPr lang="en-US" sz="8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2548" y="919100"/>
            <a:ext cx="2899105" cy="2037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категории поставок по ленд-лизу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83838" y="371110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показаны через прямое назначение и влияние на снабжение, управление и работу промышленности.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5111162" y="3686502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поставок показывает, что влияние шло прежде всего через логистику, связь и устойчивость тыла, то есть через «работоспособность системы», а не только через объем техники.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783850" y="3149788"/>
            <a:ext cx="3561900" cy="15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и справочные обобщения по программам поставок союзников (ленд-лиз), опубликованные в учебной и историко-справочной литературе.
</a:t>
            </a:r>
            <a:endParaRPr lang="en-US" sz="52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Партизанское движение и удар по тылу противника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Партизаны разрушали железнодорожные пути, мосты и линии связи, а также уничтожали склады. Из-за этого ухудшалась надежность снабжения фронта и возрастали затраты на охрану коммуникаций.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331305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оккупированных территориях нарастал поток разведданных, которые помогали планировать действия Красной армии. Одновременно противник отвлекал силы на борьбу с диверсиями и прочесываниями.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6356100" y="1565750"/>
            <a:ext cx="2517900" cy="25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заметным стало расширение активности в лесных районах Белоруссии, Брянщины и на Украине. Это увеличивало издержки оккупационного режима и создавало устойчивые помехи продвижению войск.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8CC5F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00646"/>
            <a:ext cx="3099600" cy="28423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95550" y="2300810"/>
            <a:ext cx="3187500" cy="284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Моральный перелом и крушение мифа о непобедимости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Москвы: победа как аргумент
</a:t>
            </a:r>
            <a:pPr algn="l" indent="0" marL="0">
              <a:lnSpc>
                <a:spcPct val="115000"/>
              </a:lnSpc>
              <a:buNone/>
            </a:pPr>
            <a:r>
              <a:rPr lang="en-US" sz="3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Поражение вермахта под Москвой стало для Европы и СССР сигналом, что Германия не гарантирует быстрый успех. В Советском Союзе укреплялось доверие к возможности окончательной победы, а в антигитлеровской коалиции росла уверенность в жизнеспособности советского сопротивления.
</a:t>
            </a:r>
            <a:endParaRPr lang="en-US" sz="1057" dirty="0"/>
          </a:p>
        </p:txBody>
      </p:sp>
      <p:sp>
        <p:nvSpPr>
          <p:cNvPr id="8" name="Text 2"/>
          <p:cNvSpPr txBox="1"/>
          <p:nvPr/>
        </p:nvSpPr>
        <p:spPr>
          <a:xfrm>
            <a:off x="3879208" y="1061780"/>
            <a:ext cx="3099600" cy="11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Сталинграда: сомнения превращаются в планы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надежд на «решающее лето» под Сталинградом подталкивало к осознанию пределов германских наступательных возможностей. На этом фоне мобилизация в тылу, дисциплина труда и готовность к новым жертвам приобретали дополнительную смысловую опору — «значит, победа реальна».
</a:t>
            </a:r>
            <a:endParaRPr lang="en-US" sz="970" dirty="0"/>
          </a:p>
        </p:txBody>
      </p:sp>
      <p:sp>
        <p:nvSpPr>
          <p:cNvPr id="9" name="Text 3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123" y="1426575"/>
            <a:ext cx="8603753" cy="33729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0000" y="270000"/>
            <a:ext cx="8604000" cy="3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обороны к стратегической инициативе
</a:t>
            </a:r>
            <a:endParaRPr lang="en-US" sz="2000" dirty="0"/>
          </a:p>
        </p:txBody>
      </p:sp>
      <p:sp>
        <p:nvSpPr>
          <p:cNvPr id="4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70000" y="690550"/>
            <a:ext cx="8604000" cy="2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последовательность перехода от удержания рубежей к планированию операций с попыткой навязать противнику условия.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0770" y="1165600"/>
            <a:ext cx="4792160" cy="298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8604000" cy="62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соотношения сил к 1943 году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74550" y="1581562"/>
            <a:ext cx="32490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1943 году антигитлеровская коалиция накапливала ресурсы быстрее, а Германия сталкивалась с растущими трудностями восполнения потерь и поддержания темпа на Востоке.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690637"/>
            <a:ext cx="3249000" cy="104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 данных согласуется с переходом от временного преимущества агрессора к долгосрочному превосходству коалиции, что облегчало наступательные планы 1943 года.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274550" y="4355850"/>
            <a:ext cx="32490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диаграмма: отражает направление тенденций по обобщенным показателям производства, людских ресурсов и транспортных возможностей (без абсолютных цифр).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00" y="270000"/>
            <a:ext cx="7815300" cy="7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перелом стал возможен именно в 1942–1943 годах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469425" y="1517900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1942 году стратегический провал блицкрига и переход к войне на истощение совпали с завершением эвакуации промышленности: производство в тылу уже могло работать по новым ритмам.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4822913" y="1517937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нарастало качество боевого управления: командный опыт, улучшение взаимодействия родов войск и оборонительных систем повышали устойчивость фронта.
</a:t>
            </a:r>
            <a:endParaRPr lang="en-US" sz="957" dirty="0"/>
          </a:p>
        </p:txBody>
      </p:sp>
      <p:sp>
        <p:nvSpPr>
          <p:cNvPr id="7" name="Text 3"/>
          <p:cNvSpPr txBox="1"/>
          <p:nvPr/>
        </p:nvSpPr>
        <p:spPr>
          <a:xfrm>
            <a:off x="469375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Расширялась внешняя поддержка СССР, а также усиливалась партизанская активность: вместе это укрепляло снабжение, разведку и ослабляло надежность вражеских коммуникаций.
</a:t>
            </a:r>
            <a:endParaRPr lang="en-US" sz="957" dirty="0"/>
          </a:p>
        </p:txBody>
      </p:sp>
      <p:sp>
        <p:nvSpPr>
          <p:cNvPr id="8" name="Text 4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4822913" y="3220375"/>
            <a:ext cx="3851700" cy="122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же все чаще упиралась в дефицит топлива, транспорта, резервов и времени. На этом фоне накопившиеся факторы превратили «перелом» в закономерный итог развития войны.
</a:t>
            </a:r>
            <a:endParaRPr lang="en-US" sz="9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275" y="1675625"/>
            <a:ext cx="303450" cy="346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2453" y="1687025"/>
            <a:ext cx="324000" cy="32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34506" y="1719425"/>
            <a:ext cx="324000" cy="25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844" y="1675625"/>
            <a:ext cx="173400" cy="34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98606" y="1719425"/>
            <a:ext cx="324000" cy="259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85300" y="4946525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8604000" cy="6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приближающегося перелома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советского выпуска вооружений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1942–1943 годах увеличивались возможности промышленности обеспечивать фронт техникой и боеприпасами, поэтому оборона получала более надежное «питание» ресурсами и легче сохраняла устойчивость.
</a:t>
            </a:r>
            <a:endParaRPr lang="en-US" sz="957" dirty="0"/>
          </a:p>
        </p:txBody>
      </p:sp>
      <p:sp>
        <p:nvSpPr>
          <p:cNvPr id="10" name="Text 3"/>
          <p:cNvSpPr txBox="1"/>
          <p:nvPr/>
        </p:nvSpPr>
        <p:spPr>
          <a:xfrm>
            <a:off x="2002462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фронтовой обороны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обороны становились глубже и организованнее: возрастала роль противотанковых рубежей, артиллерийского обеспечения и взаимодействия подразделений. Это повышало цену атак противника.
</a:t>
            </a:r>
            <a:endParaRPr lang="en-US" sz="957" dirty="0"/>
          </a:p>
        </p:txBody>
      </p:sp>
      <p:sp>
        <p:nvSpPr>
          <p:cNvPr id="11" name="Text 4"/>
          <p:cNvSpPr txBox="1"/>
          <p:nvPr/>
        </p:nvSpPr>
        <p:spPr>
          <a:xfrm>
            <a:off x="3734500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потерь у Германии и союзников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боев на истощение сопровождалось увеличением безвозвратных и санитарных потерь, а также сокращением боеспособных соединений. Параллельно уменьшалась возможность быстро восполнять утраты.
</a:t>
            </a:r>
            <a:endParaRPr lang="en-US" sz="957" dirty="0"/>
          </a:p>
        </p:txBody>
      </p:sp>
      <p:sp>
        <p:nvSpPr>
          <p:cNvPr id="12" name="Text 5"/>
          <p:cNvSpPr txBox="1"/>
          <p:nvPr/>
        </p:nvSpPr>
        <p:spPr>
          <a:xfrm>
            <a:off x="5466559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Ухудшение снабжения и логистики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Срыв ритма снабжения проявлялся в проблемах с перевозками, подвозом топлива и боеприпасов. Это влияло на маневр и ограничивало способность вражеских частей удерживать темп наступательных действий.
</a:t>
            </a:r>
            <a:endParaRPr lang="en-US" sz="957" dirty="0"/>
          </a:p>
        </p:txBody>
      </p:sp>
      <p:sp>
        <p:nvSpPr>
          <p:cNvPr id="13" name="Text 6"/>
          <p:cNvSpPr txBox="1"/>
          <p:nvPr/>
        </p:nvSpPr>
        <p:spPr>
          <a:xfrm>
            <a:off x="7198621" y="2366023"/>
            <a:ext cx="1675500" cy="15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поддержка и координация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57" dirty="0">
                <a:solidFill>
                  <a:srgbClr val="006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Усиливались связи внутри антигитлеровской коалиции: помощь становилась более системной, а ожидания союзников — более согласованными. Это поддерживало общий стратегический курс и подготовило победы 1943 года.
</a:t>
            </a:r>
            <a:endParaRPr lang="en-US" sz="9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89625" y="1084998"/>
            <a:ext cx="7012800" cy="139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совокупность предпосылок изменила ход войны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89625" y="2690125"/>
            <a:ext cx="4487100" cy="13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в войне сложился как результат срыва блицкрига, перестройки промышленности, роста опыта, ленд-лиза и партизанских действий. К 1942–1943 годам коалиция получила преимущество, и инициатива сместилась к ней.
</a:t>
            </a:r>
            <a:endParaRPr lang="en-US" sz="10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2026-05-12T23:12:39Z</dcterms:created>
  <dcterms:modified xsi:type="dcterms:W3CDTF">2026-05-12T23:12:39Z</dcterms:modified>
</cp:coreProperties>
</file>