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jpe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image" Target="../media/image-11-9.jpe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98" y="0"/>
            <a:ext cx="2968205" cy="4180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92672" y="4502319"/>
            <a:ext cx="59385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Выделение — жизненно важный процесс удаления вредных продуктов обмена веществ.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3392672" y="484753"/>
            <a:ext cx="6840300" cy="341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выделение у растений и животных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32530" y="0"/>
            <a:ext cx="5758739" cy="686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575" y="2591575"/>
            <a:ext cx="4866600" cy="32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Выделение поддерживает гомеостаз, избавляя организм от токсинов, лишней воды и солей, что важно для здоровья растений и животных. Это ключ к пониманию работы биологических систем и поддержке жизни.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5066700" cy="16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Значимость выделения для живых организмов
</a:t>
            </a:r>
            <a:endParaRPr lang="en-US" sz="3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79975" y="3458325"/>
            <a:ext cx="31428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выполнения этой функции у организмов существуют специализированные клетки или органы, обеспечивающие эффективное выведение отходов.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181975" y="3458325"/>
            <a:ext cx="3476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развития выделительной системы определяется уровнем организации организма, от простых до сложных структур.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578100" y="3557625"/>
            <a:ext cx="3359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Выделение — процесс удаления продуктов обмена: углекислого газа, излишней воды, солей и токсинов, таких как аммиак и мочевина.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3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выделение: основные принципы
</a:t>
            </a:r>
            <a:endParaRPr lang="en-US" sz="3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57088" y="2521323"/>
            <a:ext cx="1877700" cy="18153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625" y="2235046"/>
            <a:ext cx="3870000" cy="24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амёб, эвглен и инфузорий выделение происходит через клеточную мембрану с помощью диффузии, осмоса и активного транспорта веществ.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840375" y="2235046"/>
            <a:ext cx="3870000" cy="24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Сократительные вакуоли играют ключевую роль, выводя избыток воды и растворённых веществ, обеспечивая водно-солевой баланс.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Выделение у одноклеточных организмов
</a:t>
            </a:r>
            <a:endParaRPr lang="en-US" sz="3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3398" y="2285100"/>
            <a:ext cx="276900" cy="276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60679" y="3410913"/>
            <a:ext cx="222338" cy="323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50573" y="4575925"/>
            <a:ext cx="242550" cy="323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33398" y="5764225"/>
            <a:ext cx="276900" cy="276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450575" y="487150"/>
            <a:ext cx="10933500" cy="11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пути выделения у растений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1535150" y="204945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Устьица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Мелкие отверстия на листьях, через которые осуществляется газообмен и выделение воды в виде пара.
</a:t>
            </a:r>
            <a:endParaRPr lang="en-US" sz="1700" dirty="0"/>
          </a:p>
        </p:txBody>
      </p:sp>
      <p:sp>
        <p:nvSpPr>
          <p:cNvPr id="14" name="Text 3"/>
          <p:cNvSpPr txBox="1"/>
          <p:nvPr/>
        </p:nvSpPr>
        <p:spPr>
          <a:xfrm>
            <a:off x="1535150" y="3214488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Гидатоды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Специальные структуры на краях листьев, выдающие капли воды при высокой влажности.
</a:t>
            </a:r>
            <a:endParaRPr lang="en-US" sz="1700" dirty="0"/>
          </a:p>
        </p:txBody>
      </p:sp>
      <p:sp>
        <p:nvSpPr>
          <p:cNvPr id="15" name="Text 4"/>
          <p:cNvSpPr txBox="1"/>
          <p:nvPr/>
        </p:nvSpPr>
        <p:spPr>
          <a:xfrm>
            <a:off x="1535150" y="437950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Железистые волоски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Секретируют эфирные масла, смолы и другие вещества, защищающие растение.
</a:t>
            </a:r>
            <a:endParaRPr lang="en-US" sz="1700" dirty="0"/>
          </a:p>
        </p:txBody>
      </p:sp>
      <p:sp>
        <p:nvSpPr>
          <p:cNvPr id="16" name="Text 5"/>
          <p:cNvSpPr txBox="1"/>
          <p:nvPr/>
        </p:nvSpPr>
        <p:spPr>
          <a:xfrm>
            <a:off x="1535150" y="554455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Выделительные клетки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Специализированные клетки, выделяющие органические кислоты и другие соединения.
</a:t>
            </a:r>
            <a:endParaRPr lang="en-US" sz="1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157022"/>
            <a:ext cx="3681600" cy="248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8975" y="1157022"/>
            <a:ext cx="3681600" cy="248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36150" y="1157022"/>
            <a:ext cx="3681600" cy="24879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Устьица регулируют выход кислорода и испарение влаги, помогая растению сохранять водный баланс и обмениваться газами с окружающей средой.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5057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устьиц
</a:t>
            </a:r>
            <a:endParaRPr lang="en-US" sz="2000" dirty="0"/>
          </a:p>
        </p:txBody>
      </p:sp>
      <p:sp>
        <p:nvSpPr>
          <p:cNvPr id="12" name="Text 3"/>
          <p:cNvSpPr txBox="1"/>
          <p:nvPr/>
        </p:nvSpPr>
        <p:spPr>
          <a:xfrm>
            <a:off x="424882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зависимости от освещённости и влажности воздуха устьица могут закрываться или открываться, что защищает растение от излишней потери воды.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24882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активности
</a:t>
            </a:r>
            <a:endParaRPr lang="en-US" sz="2000" dirty="0"/>
          </a:p>
        </p:txBody>
      </p:sp>
      <p:sp>
        <p:nvSpPr>
          <p:cNvPr id="14" name="Text 5"/>
          <p:cNvSpPr txBox="1"/>
          <p:nvPr/>
        </p:nvSpPr>
        <p:spPr>
          <a:xfrm>
            <a:off x="8036000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Устьица состоят из двух клеток-зерцал, контролирующих размер отверстия и обеспечивающих эффективное выделение.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8036000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Структурное строение
</a:t>
            </a:r>
            <a:endParaRPr lang="en-US" sz="2000" dirty="0"/>
          </a:p>
        </p:txBody>
      </p:sp>
      <p:sp>
        <p:nvSpPr>
          <p:cNvPr id="16" name="Text 7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Устьица: роль и работа
</a:t>
            </a:r>
            <a:endParaRPr lang="en-US" sz="3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88575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Гидатоды расположены на краях листьев и выделяют воду в виде капелек при избытке влаги внутри растения.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5599200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гуттации активен при высокой влажности почвы и пониженной испаряемости воздуха, что предотвращает перенасыщение тканей влагой.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39781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Гидатоды способствуют поддержанию водного баланса, помогая растению избегать повреждений из-за избытка воды.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83193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выделительные структуры особенно важны для некоторых видов растений в условиях влажного климата.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Гидатоды: выделение воды
</a:t>
            </a:r>
            <a:endParaRPr lang="en-US" sz="3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0430" y="609600"/>
            <a:ext cx="5129140" cy="5690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6375" y="1840825"/>
            <a:ext cx="5153400" cy="4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Смолы и эфирные масла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Хвойные растения выделяют смолы и эфирные масла через железки, что помогает отпугивать насекомых и защищать от патогенов. Эти вещества обладают сильным ароматом и антисептическими свойствами.
</a:t>
            </a:r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Фитонциды и их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Фитонциды — биологически активные вещества, уничтожающие грибки и бактерии. Они служат дополнительным барьером, уменьшая риск заражения и способствуют защите растения.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536375" y="609600"/>
            <a:ext cx="51534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Защитные выделения растений
</a:t>
            </a:r>
            <a:endParaRPr lang="en-US" sz="3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03250" y="1872957"/>
            <a:ext cx="5955300" cy="298188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844875" y="6155600"/>
            <a:ext cx="58137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6 класса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выделения у растений и животных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565400" y="1527025"/>
            <a:ext cx="4630200" cy="36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основные выделительные структуры и продукты удаления у разных организмов.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имеют более специализированные выделительные системы, обеспечивающие тонкий контроль состава внутренней среды.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37350" y="3229425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кольчатых червей и насекомых появляются специализированные органы — метанефридии и мальпигиевы сосуды соответственно, повышающие эффективность выделения.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340725" y="3199300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позвоночных развиваются почки, которые регулируют состав мочи, подстраиваясь под условия обитания и потребности организма.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876675" y="3199300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простейших и беспозвоночных выделение проходит через кожу и специализированные клетки, обеспечивающие базовое удаление отходов.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выделения у животных
</a:t>
            </a:r>
            <a:endParaRPr lang="en-US" sz="3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1252" y="1235525"/>
            <a:ext cx="2698945" cy="324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82827" y="1235525"/>
            <a:ext cx="2698945" cy="324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4402" y="1235525"/>
            <a:ext cx="2698945" cy="324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945977" y="1235525"/>
            <a:ext cx="2698945" cy="324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3" name="Text 1"/>
          <p:cNvSpPr txBox="1"/>
          <p:nvPr/>
        </p:nvSpPr>
        <p:spPr>
          <a:xfrm>
            <a:off x="450575" y="5242625"/>
            <a:ext cx="2700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2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отвечают за фильтрацию крови и образование мочи. Они удаляют вредные вещества, регулируют водно-солевой баланс и поддерживают кислотно-щелочное равновесие. Функционирование почек критично для здоровья всего организма.
</a:t>
            </a:r>
            <a:endParaRPr lang="en-US" sz="1162" dirty="0"/>
          </a:p>
        </p:txBody>
      </p:sp>
      <p:sp>
        <p:nvSpPr>
          <p:cNvPr id="14" name="Text 2"/>
          <p:cNvSpPr txBox="1"/>
          <p:nvPr/>
        </p:nvSpPr>
        <p:spPr>
          <a:xfrm>
            <a:off x="451825" y="4631700"/>
            <a:ext cx="26976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— главный фильтр организма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3282300" y="5242625"/>
            <a:ext cx="2700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6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кожу осуществляется выделение воды, солей и небольших количеств азотистых продуктов с потом. Этот процесс помогает организму регулировать температуру и быстро адаптироваться к изменениям окружающей среды.
</a:t>
            </a:r>
            <a:endParaRPr lang="en-US" sz="1216" dirty="0"/>
          </a:p>
        </p:txBody>
      </p:sp>
      <p:sp>
        <p:nvSpPr>
          <p:cNvPr id="16" name="Text 4"/>
          <p:cNvSpPr txBox="1"/>
          <p:nvPr/>
        </p:nvSpPr>
        <p:spPr>
          <a:xfrm>
            <a:off x="3283550" y="4631700"/>
            <a:ext cx="26976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Кожа: больше, чем просто покрытие
</a:t>
            </a:r>
            <a:endParaRPr lang="en-US" sz="1500" dirty="0"/>
          </a:p>
        </p:txBody>
      </p:sp>
      <p:sp>
        <p:nvSpPr>
          <p:cNvPr id="17" name="Text 5"/>
          <p:cNvSpPr txBox="1"/>
          <p:nvPr/>
        </p:nvSpPr>
        <p:spPr>
          <a:xfrm>
            <a:off x="6114025" y="5242625"/>
            <a:ext cx="2700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дыхания легкие удаляют из организма углекислый газ и водяной пар. Такая функция не только очищает кровь, но и поддерживает оптимальный состав воздуха, необходимый для жизнедеятельности.
</a:t>
            </a:r>
            <a:endParaRPr lang="en-US" sz="1300" dirty="0"/>
          </a:p>
        </p:txBody>
      </p:sp>
      <p:sp>
        <p:nvSpPr>
          <p:cNvPr id="18" name="Text 6"/>
          <p:cNvSpPr txBox="1"/>
          <p:nvPr/>
        </p:nvSpPr>
        <p:spPr>
          <a:xfrm>
            <a:off x="6115275" y="4631700"/>
            <a:ext cx="26976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Легкие — путь для углекислого газа и влаги
</a:t>
            </a:r>
            <a:endParaRPr lang="en-US" sz="1500" dirty="0"/>
          </a:p>
        </p:txBody>
      </p:sp>
      <p:sp>
        <p:nvSpPr>
          <p:cNvPr id="19" name="Text 7"/>
          <p:cNvSpPr txBox="1"/>
          <p:nvPr/>
        </p:nvSpPr>
        <p:spPr>
          <a:xfrm>
            <a:off x="8945750" y="5242625"/>
            <a:ext cx="2700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9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Печень преобразует вредные вещества и яды в безопасные соединения. Этот орган превращает аммиак в мочевину, облегчая их последующее выведение почками или кишечником, что поддерживает чистоту крови.
</a:t>
            </a:r>
            <a:endParaRPr lang="en-US" sz="1249" dirty="0"/>
          </a:p>
        </p:txBody>
      </p:sp>
      <p:sp>
        <p:nvSpPr>
          <p:cNvPr id="20" name="Text 8"/>
          <p:cNvSpPr txBox="1"/>
          <p:nvPr/>
        </p:nvSpPr>
        <p:spPr>
          <a:xfrm>
            <a:off x="8947000" y="4631700"/>
            <a:ext cx="26976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печени в обезвреживании токсинов
</a:t>
            </a:r>
            <a:endParaRPr lang="en-US" sz="1500" dirty="0"/>
          </a:p>
        </p:txBody>
      </p:sp>
      <p:sp>
        <p:nvSpPr>
          <p:cNvPr id="21" name="Text 9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97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Выделительная система человека: органы и их функции
</a:t>
            </a:r>
            <a:endParaRPr lang="en-US" sz="309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жидкости выводится почками, остальное — через кожу и легкие. Такой баланс поддерживает гомеостаз и предотвращает обезвоживание.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играют ключевую роль в контроле водного баланса, обеспечивая удаление наиболее значительной доли воды из организма.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справочники для средней школы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Ежедневный объем выделения воды у человека
</a:t>
            </a:r>
            <a:endParaRPr lang="en-US" sz="3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33425" y="2363600"/>
            <a:ext cx="43050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ежедневно фильтруют примерно 1700 литров крови, образуя около 1,5 литров мочи. Они обеспечивают очистку организма и регулируют состав внутренней среды.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644525" y="4674150"/>
            <a:ext cx="49182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Анатомия и физиология человека, учебник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581075" y="2363600"/>
            <a:ext cx="47736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393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1700 литров
</a:t>
            </a:r>
            <a:pPr algn="ctr" indent="0" marL="0">
              <a:lnSpc>
                <a:spcPct val="120004"/>
              </a:lnSpc>
              <a:buNone/>
            </a:pPr>
            <a:r>
              <a:rPr lang="en-US" sz="982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965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крови фильтруется почками ежедневно для удаления отходов и поддержания баланса.
</a:t>
            </a:r>
            <a:endParaRPr lang="en-US" sz="393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образования и выведения мочи у человека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формирования и удаления мочи в выделительной системе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450" y="1380407"/>
            <a:ext cx="11135100" cy="481723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20825" y="3208825"/>
            <a:ext cx="4864800" cy="16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активно выводит воду, соли, мочевину и аммиак с потом, способствуя терморегуляции и очистке организма. Этот процесс помогает поддерживать гомеостаз и баланс электролитов.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6406375" y="3208898"/>
            <a:ext cx="5262600" cy="16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Легкие удаляют углекислый газ и водяной пар при дыхании. Благодаря этому поддерживается нормальный газообмен и предотвращается накопление токсических веществ в крови.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Выделительная роль кожи и легких
</a:t>
            </a:r>
            <a:endParaRPr lang="en-US" sz="3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7150" y="3086950"/>
            <a:ext cx="3114600" cy="21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Печень преобразует аммиак, токсичный продукт обмена веществ, в менее вредную мочевину, облегчая её последующее выделение почками.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4541750" y="3086950"/>
            <a:ext cx="3199800" cy="21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орган также растворяет и разрушает различные лекарства и ядовитые вещества, снижая их влияние на организм и способствуя детоксикации.
</a:t>
            </a:r>
            <a:endParaRPr lang="en-US" sz="1500" dirty="0"/>
          </a:p>
        </p:txBody>
      </p:sp>
      <p:sp>
        <p:nvSpPr>
          <p:cNvPr id="5" name="Text 2"/>
          <p:cNvSpPr txBox="1"/>
          <p:nvPr/>
        </p:nvSpPr>
        <p:spPr>
          <a:xfrm>
            <a:off x="8252625" y="3086950"/>
            <a:ext cx="3214800" cy="21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химического состава крови позволяет печени поддерживать стабильность внутренней среды, обеспечивая эффективное функционирование всех систем организма.
</a:t>
            </a:r>
            <a:endParaRPr lang="en-US" sz="1500" dirty="0"/>
          </a:p>
        </p:txBody>
      </p:sp>
      <p:sp>
        <p:nvSpPr>
          <p:cNvPr id="6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450575" y="487150"/>
            <a:ext cx="105660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Печень: химическая лаборатория и её вклад в выделение
</a:t>
            </a:r>
            <a:endParaRPr lang="en-US" sz="3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157022"/>
            <a:ext cx="3681600" cy="248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8975" y="1157022"/>
            <a:ext cx="3681600" cy="248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36150" y="1157022"/>
            <a:ext cx="3681600" cy="24879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Рыбы, такие как карась, выделяют аммиак напрямую в воду через жабры. Этот метод обеспечивает быстрое удаление токсинов и поддерживает водно-солевой баланс в водной среде.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5057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и их выделение через жабры
</a:t>
            </a:r>
            <a:endParaRPr lang="en-US" sz="2000" dirty="0"/>
          </a:p>
        </p:txBody>
      </p:sp>
      <p:sp>
        <p:nvSpPr>
          <p:cNvPr id="12" name="Text 3"/>
          <p:cNvSpPr txBox="1"/>
          <p:nvPr/>
        </p:nvSpPr>
        <p:spPr>
          <a:xfrm>
            <a:off x="424882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Воробьи и другие птицы выводят продукты выделения через клоаку, преимущественно в виде мочевой кислоты — полутвердого вещества, что экономит воду и предотвращает обезвоживание.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24882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 специфический способ выделения
</a:t>
            </a:r>
            <a:endParaRPr lang="en-US" sz="2000" dirty="0"/>
          </a:p>
        </p:txBody>
      </p:sp>
      <p:sp>
        <p:nvSpPr>
          <p:cNvPr id="14" name="Text 5"/>
          <p:cNvSpPr txBox="1"/>
          <p:nvPr/>
        </p:nvSpPr>
        <p:spPr>
          <a:xfrm>
            <a:off x="8036000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тараканов мальпигиевы сосуды эффективно удаляют продукты обмена и способствуют экономии воды. Эта система помогает насекомым выживать в различных условиях.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8036000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и мальпигиевы сосуды
</a:t>
            </a:r>
            <a:endParaRPr lang="en-US" sz="2000" dirty="0"/>
          </a:p>
        </p:txBody>
      </p:sp>
      <p:sp>
        <p:nvSpPr>
          <p:cNvPr id="16" name="Text 7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Выделение у животных: разнообразие в природе
</a:t>
            </a:r>
            <a:endParaRPr lang="en-US" sz="3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выделительных систем у животных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1294925" y="2513800"/>
            <a:ext cx="3169200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Простейшие организмы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Удаление отходов происходит через мембрану клетки с помощью простых процессов диффузии и осмоса.
</a:t>
            </a:r>
            <a:endParaRPr lang="en-US" sz="1700" dirty="0"/>
          </a:p>
        </p:txBody>
      </p:sp>
      <p:sp>
        <p:nvSpPr>
          <p:cNvPr id="9" name="Text 2"/>
          <p:cNvSpPr txBox="1"/>
          <p:nvPr/>
        </p:nvSpPr>
        <p:spPr>
          <a:xfrm>
            <a:off x="2846725" y="4977950"/>
            <a:ext cx="3169200" cy="11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Кольчатые черви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протонефридии, специализированные органы для фильтрации и удаления продуктов обмена.
</a:t>
            </a:r>
            <a:endParaRPr lang="en-US" sz="1700" dirty="0"/>
          </a:p>
        </p:txBody>
      </p:sp>
      <p:sp>
        <p:nvSpPr>
          <p:cNvPr id="10" name="Text 3"/>
          <p:cNvSpPr txBox="1"/>
          <p:nvPr/>
        </p:nvSpPr>
        <p:spPr>
          <a:xfrm>
            <a:off x="6308925" y="3869025"/>
            <a:ext cx="3169200" cy="11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Формируются мальпигиевы сосуды, позволяющие эффективно экономить воду и избавляться от токсинов.
</a:t>
            </a:r>
            <a:endParaRPr lang="en-US" sz="1700" dirty="0"/>
          </a:p>
        </p:txBody>
      </p:sp>
      <p:sp>
        <p:nvSpPr>
          <p:cNvPr id="11" name="Text 4"/>
          <p:cNvSpPr txBox="1"/>
          <p:nvPr/>
        </p:nvSpPr>
        <p:spPr>
          <a:xfrm>
            <a:off x="8423100" y="2208150"/>
            <a:ext cx="3016800" cy="11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Позвоночные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Развиваются почки различной структуры для адаптации к среде обитания и типу выделяемых веществ.
</a:t>
            </a:r>
            <a:endParaRPr lang="en-US" sz="1700" dirty="0"/>
          </a:p>
        </p:txBody>
      </p:sp>
      <p:sp>
        <p:nvSpPr>
          <p:cNvPr id="12" name="Text 5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79975" y="3458325"/>
            <a:ext cx="31428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заболевания — почечная недостаточность и пиелонефрит, могут сопровождаться отёками и нарушением баланса электролитов, опасными для жизни.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181975" y="3458325"/>
            <a:ext cx="3476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Своевременная диагностика и профилактика позволяют предотвратить серьёзные осложнения и сохранить нормальное функционирование выделительной системы.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578100" y="3557625"/>
            <a:ext cx="3359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Патологии выделительной системы приводят к накоплению токсинов в организме, вызывая ухудшение работы внутренних органов и общее недомогание.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3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нарушений выделения на здоровье человека
</a:t>
            </a:r>
            <a:endParaRPr lang="en-US" sz="3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17236" y="0"/>
            <a:ext cx="4673479" cy="59082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99725" y="2728650"/>
            <a:ext cx="6332400" cy="27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Выделение — фундаментальный процесс, обеспечивающий здоровье и развитие всех живых организмов. Понимание его механизмов важно для научного и бережного отношения к природе и своему телу.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630325" y="487150"/>
            <a:ext cx="6332400" cy="19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выделения для жизни и здоровья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2026-05-08T12:29:32Z</dcterms:created>
  <dcterms:modified xsi:type="dcterms:W3CDTF">2026-05-08T12:29:32Z</dcterms:modified>
</cp:coreProperties>
</file>