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image" Target="../media/image-10-7.jpe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31458" y="262328"/>
            <a:ext cx="4077910" cy="47668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4434" y="809469"/>
            <a:ext cx="3580307" cy="37178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формировалась политическая карта Америки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границ Америки — это путь от империй к современным государствам.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2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0599" y="1312606"/>
            <a:ext cx="3889948" cy="35062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24541" y="1371600"/>
            <a:ext cx="3884426" cy="33877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двух материках и в Карибском бассейне соседствуют независимые страны, зависимые территории и спорные районы. Их современный облик сложился из доколумбовых цивилизаций, европейской колонизации, войн и деколонизации, а не только из природных рубежей.
</a:t>
            </a:r>
            <a:endParaRPr lang="en-US" sz="105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607382"/>
            <a:ext cx="8398271" cy="5614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Америка: от империй к республикам
</a:t>
            </a:r>
            <a:endParaRPr lang="en-US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7380" y="1624790"/>
            <a:ext cx="306494" cy="2724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68511" y="1631169"/>
            <a:ext cx="324602" cy="25968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7380" y="3343740"/>
            <a:ext cx="306494" cy="245195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968511" y="3336497"/>
            <a:ext cx="324602" cy="259682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Доколумбовы политические системы Америки
</a:t>
            </a:r>
            <a:endParaRPr lang="en-US" sz="2000" dirty="0"/>
          </a:p>
        </p:txBody>
      </p:sp>
      <p:sp>
        <p:nvSpPr>
          <p:cNvPr id="13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4" name="Text 2"/>
          <p:cNvSpPr txBox="1"/>
          <p:nvPr/>
        </p:nvSpPr>
        <p:spPr>
          <a:xfrm>
            <a:off x="672781" y="2005017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Ацтекская держава
</a:t>
            </a:r>
            <a:pPr algn="l" indent="0" marL="0">
              <a:lnSpc>
                <a:spcPct val="100000"/>
              </a:lnSpc>
              <a:buNone/>
            </a:pPr>
            <a:r>
              <a:rPr lang="en-US" sz="9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Ацтеки создали сильную имперскую систему в Центральной Мексике, где подчинённые земли платили дань и признавали власть верховного правителя. Их устройство стало важным предшественником будущих политических центров региона.
</a:t>
            </a:r>
            <a:endParaRPr lang="en-US" sz="1262" dirty="0"/>
          </a:p>
        </p:txBody>
      </p:sp>
      <p:sp>
        <p:nvSpPr>
          <p:cNvPr id="15" name="Text 3"/>
          <p:cNvSpPr txBox="1"/>
          <p:nvPr/>
        </p:nvSpPr>
        <p:spPr>
          <a:xfrm>
            <a:off x="4973912" y="2005017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Государство инков
</a:t>
            </a:r>
            <a:pPr algn="l" indent="0" marL="0">
              <a:lnSpc>
                <a:spcPct val="100000"/>
              </a:lnSpc>
              <a:buNone/>
            </a:pPr>
            <a:r>
              <a:rPr lang="en-US" sz="9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Инки выстроили централизованное государство в Андах с развитой администрацией, дорогами и системой управления провинциями. Их владения охватывали огромную территорию, не совпадавшую с современными границами стран Южной Америки.
</a:t>
            </a:r>
            <a:endParaRPr lang="en-US" sz="1262" dirty="0"/>
          </a:p>
        </p:txBody>
      </p:sp>
      <p:sp>
        <p:nvSpPr>
          <p:cNvPr id="16" name="Text 4"/>
          <p:cNvSpPr txBox="1"/>
          <p:nvPr/>
        </p:nvSpPr>
        <p:spPr>
          <a:xfrm>
            <a:off x="672781" y="3707436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майя
</a:t>
            </a:r>
            <a:pPr algn="l" indent="0" marL="0">
              <a:lnSpc>
                <a:spcPct val="100000"/>
              </a:lnSpc>
              <a:buNone/>
            </a:pPr>
            <a:r>
              <a:rPr lang="en-US" sz="9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Майя жили в сети городов-государств, связанных союзами, соперничеством и дипломатией. Такая политическая дробность существовала на Юкатане и в Центральной Америке и позднее повлияла на колониальное деление этих земель.
</a:t>
            </a:r>
            <a:endParaRPr lang="en-US" sz="1262" dirty="0"/>
          </a:p>
        </p:txBody>
      </p:sp>
      <p:sp>
        <p:nvSpPr>
          <p:cNvPr id="17" name="Text 5"/>
          <p:cNvSpPr txBox="1"/>
          <p:nvPr/>
        </p:nvSpPr>
        <p:spPr>
          <a:xfrm>
            <a:off x="4973912" y="3707436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Племенные конфедерации
</a:t>
            </a:r>
            <a:pPr algn="l" indent="0" marL="0">
              <a:lnSpc>
                <a:spcPct val="100000"/>
              </a:lnSpc>
              <a:buNone/>
            </a:pPr>
            <a:r>
              <a:rPr lang="en-US" sz="9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Наряду с крупными империями существовали союзы племён и региональные объединения с собственными лидерами, обычаями и формами власти. Именно на их территориях европейцы позднее создавали колонии и новые административные единицы.
</a:t>
            </a:r>
            <a:endParaRPr lang="en-US" sz="126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7319" y="2911485"/>
            <a:ext cx="8577122" cy="185949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1492 год и раздел сфер влияния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58773" y="1575852"/>
            <a:ext cx="2433777" cy="12110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Старт европейской экспансии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Плавание Колумба в 1492 году открыло для Европы длительный процесс освоения Америки. За ним последовали новые экспедиции, основание поселений и борьба держав за контроль над морскими путями и землями.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3336060" y="1575852"/>
            <a:ext cx="2433777" cy="12110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Договор в Тордесильясе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1494 году Испания и Португалия договорились о линии раздела сфер влияния в Атлантике. Это решение не учитывало местные народы, но надолго определило колониальную географию материка.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6313347" y="1575852"/>
            <a:ext cx="2433777" cy="12110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Разный колониальный путь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Бразилия оказалась в португальской зоне, тогда как большая часть остальной Америки попала под власть Испании. Именно это раннее разделение объясняет многие языковые, культурные и политические различия региона.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027" y="1903232"/>
            <a:ext cx="8402297" cy="304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365192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типичный путь от колониальной экспансии к признанным государствам в Америке.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колонии превращались в государства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Испанская Америка: административная основа будущих стран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672781" y="2005017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колонии
</a:t>
            </a:r>
            <a:pPr algn="l" indent="0" marL="0">
              <a:lnSpc>
                <a:spcPct val="100000"/>
              </a:lnSpc>
              <a:buNone/>
            </a:pPr>
            <a:r>
              <a:rPr lang="en-US" sz="4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Испания управляла Америкой через вице-королевства Новой Испании, Перу, Новой Гранады и Рио-де-ла-Платы. Эти огромные единицы задавали рамки власти и подчинения на большей части Латинской Америки.
</a:t>
            </a:r>
            <a:endParaRPr lang="en-US" sz="1304" dirty="0"/>
          </a:p>
        </p:txBody>
      </p:sp>
      <p:sp>
        <p:nvSpPr>
          <p:cNvPr id="12" name="Text 3"/>
          <p:cNvSpPr txBox="1"/>
          <p:nvPr/>
        </p:nvSpPr>
        <p:spPr>
          <a:xfrm>
            <a:off x="4973912" y="2005017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границ
</a:t>
            </a:r>
            <a:pPr algn="l" indent="0" marL="0">
              <a:lnSpc>
                <a:spcPct val="100000"/>
              </a:lnSpc>
              <a:buNone/>
            </a:pPr>
            <a:r>
              <a:rPr lang="en-US" sz="4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распада колониальной системы многие новые государства унаследовали старые административные линии. Поэтому современные границы Мексики, стран Анд и Южного конуса часто повторяют контуры прежнего колониального деления.
</a:t>
            </a:r>
            <a:endParaRPr lang="en-US" sz="1177" dirty="0"/>
          </a:p>
        </p:txBody>
      </p:sp>
      <p:sp>
        <p:nvSpPr>
          <p:cNvPr id="13" name="Text 4"/>
          <p:cNvSpPr txBox="1"/>
          <p:nvPr/>
        </p:nvSpPr>
        <p:spPr>
          <a:xfrm>
            <a:off x="672781" y="3707436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 независимости
</a:t>
            </a:r>
            <a:pPr algn="l" indent="0" marL="0">
              <a:lnSpc>
                <a:spcPct val="100000"/>
              </a:lnSpc>
              <a:buNone/>
            </a:pPr>
            <a:r>
              <a:rPr lang="en-US" sz="4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начале XIX века колониальные структуры ослабли, и местные центры власти стали опираться на собственные интересы. Именно тогда административные линии начали превращаться в международные границы.
</a:t>
            </a:r>
            <a:endParaRPr lang="en-US" sz="1321" dirty="0"/>
          </a:p>
        </p:txBody>
      </p:sp>
      <p:sp>
        <p:nvSpPr>
          <p:cNvPr id="14" name="Text 5"/>
          <p:cNvSpPr txBox="1"/>
          <p:nvPr/>
        </p:nvSpPr>
        <p:spPr>
          <a:xfrm>
            <a:off x="4973912" y="3707436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закономерность
</a:t>
            </a:r>
            <a:pPr algn="l" indent="0" marL="0">
              <a:lnSpc>
                <a:spcPct val="100000"/>
              </a:lnSpc>
              <a:buNone/>
            </a:pPr>
            <a:r>
              <a:rPr lang="en-US" sz="4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Политическая карта Латинской Америки не возникла заново после независимости. Она во многом была собрана из уже существовавших испанских управленческих рамок, лишь позже получив суверенный статус.
</a:t>
            </a:r>
            <a:endParaRPr lang="en-US" sz="1274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4119" y="1647489"/>
            <a:ext cx="3848986" cy="292008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Независимость стран Латинской Америки по десятилетиям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подъём независимости пришёлся на первые десятилетия XIX века, когда распад колониальной системы совпал с войнами и кризисом метрополий.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 три волны, но пик приходится на 1810–1820-е годы: именно тогда возникла основная масса новых республик.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Сводка по исторической хронологии независимости стран Латинской Америки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Северная Америка: формирование США и Канады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650724" y="1575852"/>
            <a:ext cx="3391789" cy="12253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Соединённые Штаты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США появились в результате войны за независимость 1775–1783 годов и Декларации независимости 1776 года. Новое государство строилось на федерализме, разделении властей и постепенном продвижении на запад.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650724" y="2936937"/>
            <a:ext cx="3391789" cy="12253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Западная экспансия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обоих случаях ключевую роль сыграло освоение внутренних территорий. Переселение, новые поселения и экономическое освоение превращали огромные пространства в часть национального государства.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250040" y="1575852"/>
            <a:ext cx="3391789" cy="12253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Канада под британским влиянием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Канада развивалась как британское владение, где самоуправление расширялось постепенно. Конфедерация 1867 года стала важным шагом к оформлению единого государства при сохранении связи с британской политической традицией.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5250040" y="2936937"/>
            <a:ext cx="3391789" cy="12253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Континент крупных государств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отличие от более дробной Латинской Америки, Северная Америка сформировалась вокруг двух больших политических центров. Это сделало её карту более устойчивой, но не избавило от территориальных споров.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0894" y="2119814"/>
            <a:ext cx="3848986" cy="197543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территориальные изменения в Северной Америке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717561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США расширяли территорию в XIX веке через покупки, присоединения и войну с Мексикой.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изменения границ происходили не только в ходе войн, но и через крупные сделки с землями, которые резко меняли карту континента.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717561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хронология территориального расширения США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8662" y="2370255"/>
            <a:ext cx="2602145" cy="23353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7512" y="2370255"/>
            <a:ext cx="2602145" cy="233532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19812" y="2370255"/>
            <a:ext cx="2602145" cy="23353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Мексика и потеря северных территорий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3315438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6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Война, изменившая границу
</a:t>
            </a:r>
            <a:pPr algn="l" indent="0" marL="0">
              <a:lnSpc>
                <a:spcPct val="100000"/>
              </a:lnSpc>
              <a:buNone/>
            </a:pPr>
            <a:r>
              <a:rPr lang="en-US" sz="374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войны с США 1846–1848 годов спор за Техас и соседние земли перерос в крупный международный конфликт. Подписанный затем договор Гвадалупе-Идальго закрепил передачу обширных северных территорий Соединённым Штатам.
</a:t>
            </a:r>
            <a:endParaRPr lang="en-US" sz="1046" dirty="0"/>
          </a:p>
        </p:txBody>
      </p:sp>
      <p:sp>
        <p:nvSpPr>
          <p:cNvPr id="13" name="Text 3"/>
          <p:cNvSpPr txBox="1"/>
          <p:nvPr/>
        </p:nvSpPr>
        <p:spPr>
          <a:xfrm>
            <a:off x="471214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Страна, которая унаследовала огромный север
</a:t>
            </a:r>
            <a:pPr algn="l" indent="0" marL="0">
              <a:lnSpc>
                <a:spcPct val="100000"/>
              </a:lnSpc>
              <a:buNone/>
            </a:pPr>
            <a:r>
              <a:rPr lang="en-US" sz="361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обретения независимости Мексика получила пространство, простиравшееся от Техаса до Калифорнии и Нью-Мексико. На карте это выглядело как огромная дуга владений на севере, плохо защищённая и слабо заселённая.
</a:t>
            </a:r>
            <a:endParaRPr lang="en-US" sz="1010" dirty="0"/>
          </a:p>
        </p:txBody>
      </p:sp>
      <p:sp>
        <p:nvSpPr>
          <p:cNvPr id="14" name="Text 4"/>
          <p:cNvSpPr txBox="1"/>
          <p:nvPr/>
        </p:nvSpPr>
        <p:spPr>
          <a:xfrm>
            <a:off x="6166433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6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после 1848 года
</a:t>
            </a:r>
            <a:pPr algn="l" indent="0" marL="0">
              <a:lnSpc>
                <a:spcPct val="100000"/>
              </a:lnSpc>
              <a:buNone/>
            </a:pPr>
            <a:r>
              <a:rPr lang="en-US" sz="374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сравнить Мексику до и после договора, становится видно, насколько резко сократилось её пространство. Переданные земли включали районы, которые позже стали важными частями юго-запада США и определили современную границу.
</a:t>
            </a:r>
            <a:endParaRPr lang="en-US" sz="1046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Империи, границы и спорные территории в Южной Америке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672781" y="2005017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Колониальное наследие
</a:t>
            </a:r>
            <a:pPr algn="l" indent="0" marL="0">
              <a:lnSpc>
                <a:spcPct val="100000"/>
              </a:lnSpc>
              <a:buNone/>
            </a:pPr>
            <a:r>
              <a:rPr lang="en-US" sz="4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 южноамериканских государств часто повторяли старые колониальные линии, проведённые без точной съёмки местности. Поэтому после распада империй многие рубежи остались лишь приблизительными и требовали последующего уточнения.
</a:t>
            </a:r>
            <a:endParaRPr lang="en-US" sz="1177" dirty="0"/>
          </a:p>
        </p:txBody>
      </p:sp>
      <p:sp>
        <p:nvSpPr>
          <p:cNvPr id="11" name="Text 3"/>
          <p:cNvSpPr txBox="1"/>
          <p:nvPr/>
        </p:nvSpPr>
        <p:spPr>
          <a:xfrm>
            <a:off x="4973912" y="2005017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Трудные природные рубежи
</a:t>
            </a:r>
            <a:pPr algn="l" indent="0" marL="0">
              <a:lnSpc>
                <a:spcPct val="100000"/>
              </a:lnSpc>
              <a:buNone/>
            </a:pPr>
            <a:r>
              <a:rPr lang="en-US" sz="4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Андские хребты, влажные леса Амазонии и малонаселённые пространства Патагонии затрудняли контроль над территориями. В таких условиях спор возникал даже там, где формально линия на карте уже существовала.
</a:t>
            </a:r>
            <a:endParaRPr lang="en-US" sz="1243" dirty="0"/>
          </a:p>
        </p:txBody>
      </p:sp>
      <p:sp>
        <p:nvSpPr>
          <p:cNvPr id="12" name="Text 4"/>
          <p:cNvSpPr txBox="1"/>
          <p:nvPr/>
        </p:nvSpPr>
        <p:spPr>
          <a:xfrm>
            <a:off x="672781" y="3707436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Зоны конфликта
</a:t>
            </a:r>
            <a:pPr algn="l" indent="0" marL="0">
              <a:lnSpc>
                <a:spcPct val="100000"/>
              </a:lnSpc>
              <a:buNone/>
            </a:pPr>
            <a:r>
              <a:rPr lang="en-US" sz="4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остро оспаривались Чако, районы бассейна Амазонки и пограничные пространства между Чили, Боливией, Перу, Аргентиной и Бразилией. Здесь пересекались ресурсы, транспортные пути и национальные интересы.
</a:t>
            </a:r>
            <a:endParaRPr lang="en-US" sz="1204" dirty="0"/>
          </a:p>
        </p:txBody>
      </p:sp>
      <p:sp>
        <p:nvSpPr>
          <p:cNvPr id="13" name="Text 5"/>
          <p:cNvSpPr txBox="1"/>
          <p:nvPr/>
        </p:nvSpPr>
        <p:spPr>
          <a:xfrm>
            <a:off x="4973912" y="3707436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Уточнение через переговоры
</a:t>
            </a:r>
            <a:pPr algn="l" indent="0" marL="0">
              <a:lnSpc>
                <a:spcPct val="100000"/>
              </a:lnSpc>
              <a:buNone/>
            </a:pPr>
            <a:r>
              <a:rPr lang="en-US" sz="4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границы закреплялись не сразу, а после войн, международного арбитража и долгих переговоров. Поэтому современная карта Южной Америки стала результатом не только географии, но и политических компромиссов.
</a:t>
            </a:r>
            <a:endParaRPr lang="en-US" sz="126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027" y="1903232"/>
            <a:ext cx="8402297" cy="304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365192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типичный механизм формирования споров: от наследства колониальной эпохи к переговорам, войнам и окончательному закреплению границ.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возникали пограничные споры в Латинской Америке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4119" y="1647489"/>
            <a:ext cx="3848986" cy="292008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Деколонизация Карибского бассейна и зависимые территории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Помимо независимых государств, в Карибском бассейне сохраняются территории с разными формами внешней зависимости и особым административным статусом.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Независимость в регионе приходила волнами и растянулась на два столетия, поэтому политическая карта Карибов остаётся особенно неоднородной.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даты независимости государств Карибского региона; справочные сведения о статусе зависимых территорий.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Федерации, распады и новые границы Центральной Америки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874342" y="1401656"/>
            <a:ext cx="2507456" cy="10793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1821–1823: после независимости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Бывшие испанские владения Центральной Америки сначала оказались в общем политическом пространстве, но устойчивые институты ещё не сложились.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1763124" y="2585319"/>
            <a:ext cx="2507456" cy="10793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29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1823–1840-е: распад федерации
</a:t>
            </a:r>
            <a:pPr algn="r" indent="0" marL="0">
              <a:lnSpc>
                <a:spcPct val="100000"/>
              </a:lnSpc>
              <a:buNone/>
            </a:pPr>
            <a:r>
              <a:rPr lang="en-US" sz="10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Федеративная Республика Центральной Америки не выдержала внутренних противоречий, слабой администрации и трудной связи между регионами, поэтому союз постепенно распался.
</a:t>
            </a:r>
            <a:endParaRPr lang="en-US" sz="1329" dirty="0"/>
          </a:p>
        </p:txBody>
      </p:sp>
      <p:sp>
        <p:nvSpPr>
          <p:cNvPr id="11" name="Text 4"/>
          <p:cNvSpPr txBox="1"/>
          <p:nvPr/>
        </p:nvSpPr>
        <p:spPr>
          <a:xfrm>
            <a:off x="4874342" y="3712298"/>
            <a:ext cx="2507456" cy="10793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середине XIX века: новые государства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карте закрепились пять отдельных республик — Гватемала, Сальвадор, Гондурас, Никарагуа и Коста-Рика. Так внутренний распад также стал источником новых границ.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7319" y="2911485"/>
            <a:ext cx="8577122" cy="185949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Колонизация внутренних районов и освоение фронтира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358774" y="1575852"/>
            <a:ext cx="1798360" cy="12110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6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Продвижение инфраструктуры
</a:t>
            </a:r>
            <a:pPr algn="l" indent="0" marL="0">
              <a:lnSpc>
                <a:spcPct val="100000"/>
              </a:lnSpc>
              <a:buNone/>
            </a:pPr>
            <a:r>
              <a:rPr lang="en-US" sz="371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Железные дороги, новые тракты и речные маршруты связывали удалённые районы с центрами власти. Инфраструктура делала периферию управляемой и ускоряла включение земель в национальное пространство.
</a:t>
            </a:r>
            <a:endParaRPr lang="en-US" sz="1206" dirty="0"/>
          </a:p>
        </p:txBody>
      </p:sp>
      <p:sp>
        <p:nvSpPr>
          <p:cNvPr id="13" name="Text 3"/>
          <p:cNvSpPr txBox="1"/>
          <p:nvPr/>
        </p:nvSpPr>
        <p:spPr>
          <a:xfrm>
            <a:off x="2558744" y="1575852"/>
            <a:ext cx="1798360" cy="12110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4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Военное закрепление контроля
</a:t>
            </a:r>
            <a:pPr algn="l" indent="0" marL="0">
              <a:lnSpc>
                <a:spcPct val="100000"/>
              </a:lnSpc>
              <a:buNone/>
            </a:pPr>
            <a:r>
              <a:rPr lang="en-US" sz="361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Форты и гарнизоны защищали переселенцев и обозначали присутствие государства на спорных участках. Военная инфраструктура часто предшествовала окончательному признанию границы на карте.
</a:t>
            </a:r>
            <a:endParaRPr lang="en-US" sz="1174" dirty="0"/>
          </a:p>
        </p:txBody>
      </p:sp>
      <p:sp>
        <p:nvSpPr>
          <p:cNvPr id="14" name="Text 4"/>
          <p:cNvSpPr txBox="1"/>
          <p:nvPr/>
        </p:nvSpPr>
        <p:spPr>
          <a:xfrm>
            <a:off x="4758714" y="1575852"/>
            <a:ext cx="1798360" cy="12110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1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Переселение и хозяйственное освоение
</a:t>
            </a:r>
            <a:pPr algn="l" indent="0" marL="0">
              <a:lnSpc>
                <a:spcPct val="100000"/>
              </a:lnSpc>
              <a:buNone/>
            </a:pPr>
            <a:r>
              <a:rPr lang="en-US" sz="351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Переселенцы, земледельцы и скотоводы превращали малозаселённые территории в экономически значимые районы. После этого власть могла не только заявить права на землю, но и реально их удерживать.
</a:t>
            </a:r>
            <a:endParaRPr lang="en-US" sz="1141" dirty="0"/>
          </a:p>
        </p:txBody>
      </p:sp>
      <p:sp>
        <p:nvSpPr>
          <p:cNvPr id="15" name="Text 5"/>
          <p:cNvSpPr txBox="1"/>
          <p:nvPr/>
        </p:nvSpPr>
        <p:spPr>
          <a:xfrm>
            <a:off x="6958685" y="1575852"/>
            <a:ext cx="1798360" cy="12110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9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Освоение окраин материка
</a:t>
            </a:r>
            <a:pPr algn="l" indent="0" marL="0">
              <a:lnSpc>
                <a:spcPct val="100000"/>
              </a:lnSpc>
              <a:buNone/>
            </a:pPr>
            <a:r>
              <a:rPr lang="en-US" sz="375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Великие равнины, Пампа, Амазония и Патагония постепенно становились частью национальных государств. Освоение фронтира меняло не только хозяйство, но и саму логику границ.
</a:t>
            </a:r>
            <a:endParaRPr lang="en-US" sz="1219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4119" y="1647489"/>
            <a:ext cx="3848986" cy="292008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главных факторов формирования политической карты Америки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фактор действовал по-разному в Северной, Центральной и Южной Америке, но вместе они объясняют, почему границы региона менялись так неравномерно.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вес имело колониальное наследие: именно оно задало исходную рамку, которую затем уточняли войны, договоры и заселение внутренних районов.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обзор процессов формирования политической карты Америки; качественная экспертная оценка относительной значимости факторов.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55354" y="1587736"/>
            <a:ext cx="4233294" cy="168709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страны и их колониальные корни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86953" y="3619500"/>
            <a:ext cx="4185047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ведущие государства Америки получали независимость разными путями, но почти все вышли из колониальной системы.
</a:t>
            </a:r>
            <a:pPr algn="l" indent="0" marL="0">
              <a:lnSpc>
                <a:spcPct val="100000"/>
              </a:lnSpc>
              <a:buNone/>
            </a:pPr>
            <a:r>
              <a:rPr lang="en-US" sz="10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2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Различались сроки и формы освобождения, но общий исторический корень один: политическая карта континента выросла из европейских империй.
</a:t>
            </a:r>
            <a:endParaRPr lang="en-US" sz="1364" dirty="0"/>
          </a:p>
        </p:txBody>
      </p:sp>
      <p:sp>
        <p:nvSpPr>
          <p:cNvPr id="10" name="Text 3"/>
          <p:cNvSpPr txBox="1"/>
          <p:nvPr/>
        </p:nvSpPr>
        <p:spPr>
          <a:xfrm>
            <a:off x="5157678" y="3619500"/>
            <a:ext cx="3627548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справочные данные о колониальном прошлом и независимости государств Америки.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7380" y="1607763"/>
            <a:ext cx="306494" cy="30649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72196" y="1602393"/>
            <a:ext cx="317233" cy="3172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7380" y="3330118"/>
            <a:ext cx="306494" cy="27243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69287" y="3304813"/>
            <a:ext cx="323050" cy="32305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политическая карта: независимые государства и зависимые территории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672781" y="2005017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Суверенные государства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материках и островах Америки расположены десятки независимых стран со своими столицами, правительствами и международным признанием. Это ядро современной политической карты региона.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4973912" y="2005017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Островные владения
</a:t>
            </a:r>
            <a:pPr algn="l" indent="0" marL="0">
              <a:lnSpc>
                <a:spcPct val="100000"/>
              </a:lnSpc>
              <a:buNone/>
            </a:pPr>
            <a:r>
              <a:rPr lang="en-US" sz="10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Наряду с государствами сохраняются территории Франции, США, Великобритании, Дании и Нидерландов. Их статус показывает, что деколонизация в Америке шла не одновременно и не одинаково.
</a:t>
            </a:r>
            <a:endParaRPr lang="en-US" sz="1351" dirty="0"/>
          </a:p>
        </p:txBody>
      </p:sp>
      <p:sp>
        <p:nvSpPr>
          <p:cNvPr id="13" name="Text 4"/>
          <p:cNvSpPr txBox="1"/>
          <p:nvPr/>
        </p:nvSpPr>
        <p:spPr>
          <a:xfrm>
            <a:off x="672781" y="3707436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Неоднородное пространство
</a:t>
            </a:r>
            <a:pPr algn="l" indent="0" marL="0">
              <a:lnSpc>
                <a:spcPct val="100000"/>
              </a:lnSpc>
              <a:buNone/>
            </a:pPr>
            <a:r>
              <a:rPr lang="en-US" sz="10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одной карте соседствуют республики, заморские территории, автономии и особые административные единицы. Такое сочетание делает политическое пространство Америки особенно сложным для сравнения.
</a:t>
            </a:r>
            <a:endParaRPr lang="en-US" sz="1299" dirty="0"/>
          </a:p>
        </p:txBody>
      </p:sp>
      <p:sp>
        <p:nvSpPr>
          <p:cNvPr id="14" name="Text 5"/>
          <p:cNvSpPr txBox="1"/>
          <p:nvPr/>
        </p:nvSpPr>
        <p:spPr>
          <a:xfrm>
            <a:off x="4973912" y="3707436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колоний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Современное распределение статусов отражает прежние имперские связи и длительное сохранение зависимости. Поэтому политическая карта региона по-прежнему несёт следы колониальной эпохи.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Нерешённые споры и символические границы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56410" y="2500465"/>
            <a:ext cx="2221052" cy="9564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Острова и суверенитет
</a:t>
            </a:r>
            <a:pPr algn="l" indent="0" marL="0">
              <a:lnSpc>
                <a:spcPct val="100000"/>
              </a:lnSpc>
              <a:buNone/>
            </a:pPr>
            <a:r>
              <a:rPr lang="en-US" sz="3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 о Мальвинских/Фолклендских островах показывает, что даже небольшие территории могут иметь большое символическое значение. Такие вопросы связаны не только с картой, но и с национальной памятью и престижем.
</a:t>
            </a:r>
            <a:endParaRPr lang="en-US" sz="1177" dirty="0"/>
          </a:p>
        </p:txBody>
      </p:sp>
      <p:sp>
        <p:nvSpPr>
          <p:cNvPr id="11" name="Text 3"/>
          <p:cNvSpPr txBox="1"/>
          <p:nvPr/>
        </p:nvSpPr>
        <p:spPr>
          <a:xfrm>
            <a:off x="3373736" y="2500465"/>
            <a:ext cx="2221052" cy="9564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Море, шельф и ресурсы
</a:t>
            </a:r>
            <a:pPr algn="l" indent="0" marL="0">
              <a:lnSpc>
                <a:spcPct val="100000"/>
              </a:lnSpc>
              <a:buNone/>
            </a:pPr>
            <a:r>
              <a:rPr lang="en-US" sz="3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Карибском регионе важны не только суша, но и морские зоны, где решаются вопросы шельфа, рыболовства и контроля над ресурсами. Из-за этого границы часто продолжают обсуждаться.
</a:t>
            </a:r>
            <a:endParaRPr lang="en-US" sz="1271" dirty="0"/>
          </a:p>
        </p:txBody>
      </p:sp>
      <p:sp>
        <p:nvSpPr>
          <p:cNvPr id="12" name="Text 4"/>
          <p:cNvSpPr txBox="1"/>
          <p:nvPr/>
        </p:nvSpPr>
        <p:spPr>
          <a:xfrm>
            <a:off x="6192428" y="2500464"/>
            <a:ext cx="2221052" cy="9564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Пограничное давление
</a:t>
            </a:r>
            <a:pPr algn="l" indent="0" marL="0">
              <a:lnSpc>
                <a:spcPct val="100000"/>
              </a:lnSpc>
              <a:buNone/>
            </a:pPr>
            <a:r>
              <a:rPr lang="en-US" sz="3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границе США и Мексики особенно заметны миграционные, экономические и правовые противоречия. Они показывают, что политическая граница остаётся живой линией, а не только картографическим знаком.
</a:t>
            </a:r>
            <a:endParaRPr lang="en-US" sz="1221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4434" y="1405968"/>
            <a:ext cx="4816995" cy="23315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Америка: карта, созданная историей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Политическая карта Америки — это итог доколумбовых цивилизаций, колониального раздела, войн за независимость и длительного национального строительства. Её границы до сих пор хранят следы прошлого.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2026-06-03T00:31:58Z</dcterms:created>
  <dcterms:modified xsi:type="dcterms:W3CDTF">2026-06-03T00:31:58Z</dcterms:modified>
</cp:coreProperties>
</file>